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927" r:id="rId2"/>
    <p:sldId id="1443" r:id="rId3"/>
    <p:sldId id="1534" r:id="rId4"/>
    <p:sldId id="1197" r:id="rId5"/>
    <p:sldId id="1344" r:id="rId6"/>
    <p:sldId id="1345" r:id="rId7"/>
    <p:sldId id="273" r:id="rId8"/>
    <p:sldId id="1444" r:id="rId9"/>
    <p:sldId id="1448" r:id="rId10"/>
    <p:sldId id="1382" r:id="rId11"/>
    <p:sldId id="1387" r:id="rId12"/>
    <p:sldId id="1381" r:id="rId13"/>
    <p:sldId id="1384" r:id="rId14"/>
    <p:sldId id="1449" r:id="rId15"/>
    <p:sldId id="1349" r:id="rId16"/>
    <p:sldId id="1385" r:id="rId17"/>
    <p:sldId id="1450" r:id="rId18"/>
    <p:sldId id="1452" r:id="rId19"/>
    <p:sldId id="318" r:id="rId20"/>
    <p:sldId id="1451" r:id="rId21"/>
    <p:sldId id="1453" r:id="rId22"/>
    <p:sldId id="1386" r:id="rId23"/>
    <p:sldId id="1388" r:id="rId24"/>
    <p:sldId id="1456" r:id="rId25"/>
    <p:sldId id="1519" r:id="rId26"/>
    <p:sldId id="1389" r:id="rId27"/>
    <p:sldId id="1457" r:id="rId28"/>
    <p:sldId id="1390" r:id="rId29"/>
    <p:sldId id="1391" r:id="rId30"/>
    <p:sldId id="1458" r:id="rId31"/>
    <p:sldId id="276" r:id="rId32"/>
    <p:sldId id="1393" r:id="rId33"/>
    <p:sldId id="1521" r:id="rId34"/>
    <p:sldId id="1522" r:id="rId35"/>
    <p:sldId id="1520" r:id="rId36"/>
    <p:sldId id="1396" r:id="rId37"/>
    <p:sldId id="1460" r:id="rId38"/>
    <p:sldId id="1461" r:id="rId39"/>
    <p:sldId id="1397" r:id="rId40"/>
    <p:sldId id="1523" r:id="rId41"/>
    <p:sldId id="1398" r:id="rId42"/>
    <p:sldId id="1400" r:id="rId43"/>
    <p:sldId id="1401" r:id="rId44"/>
    <p:sldId id="1464" r:id="rId45"/>
    <p:sldId id="282" r:id="rId46"/>
    <p:sldId id="1517" r:id="rId47"/>
    <p:sldId id="1513" r:id="rId48"/>
    <p:sldId id="1377" r:id="rId49"/>
    <p:sldId id="1244" r:id="rId50"/>
    <p:sldId id="1535" r:id="rId51"/>
    <p:sldId id="1272" r:id="rId52"/>
  </p:sldIdLst>
  <p:sldSz cx="9144000" cy="5143500" type="screen16x9"/>
  <p:notesSz cx="6858000" cy="9296400"/>
  <p:defaultTextStyle>
    <a:defPPr>
      <a:defRPr lang="en-CA"/>
    </a:defPPr>
    <a:lvl1pPr algn="l" rtl="0" fontAlgn="base">
      <a:spcBef>
        <a:spcPct val="0"/>
      </a:spcBef>
      <a:spcAft>
        <a:spcPct val="0"/>
      </a:spcAft>
      <a:defRPr kern="1200">
        <a:solidFill>
          <a:schemeClr val="tx1"/>
        </a:solidFill>
        <a:latin typeface="Calibri" pitchFamily="-1" charset="0"/>
        <a:ea typeface="+mn-ea"/>
        <a:cs typeface="Arial" charset="0"/>
      </a:defRPr>
    </a:lvl1pPr>
    <a:lvl2pPr marL="457200" algn="l" rtl="0" fontAlgn="base">
      <a:spcBef>
        <a:spcPct val="0"/>
      </a:spcBef>
      <a:spcAft>
        <a:spcPct val="0"/>
      </a:spcAft>
      <a:defRPr kern="1200">
        <a:solidFill>
          <a:schemeClr val="tx1"/>
        </a:solidFill>
        <a:latin typeface="Calibri" pitchFamily="-1" charset="0"/>
        <a:ea typeface="+mn-ea"/>
        <a:cs typeface="Arial" charset="0"/>
      </a:defRPr>
    </a:lvl2pPr>
    <a:lvl3pPr marL="914400" algn="l" rtl="0" fontAlgn="base">
      <a:spcBef>
        <a:spcPct val="0"/>
      </a:spcBef>
      <a:spcAft>
        <a:spcPct val="0"/>
      </a:spcAft>
      <a:defRPr kern="1200">
        <a:solidFill>
          <a:schemeClr val="tx1"/>
        </a:solidFill>
        <a:latin typeface="Calibri" pitchFamily="-1" charset="0"/>
        <a:ea typeface="+mn-ea"/>
        <a:cs typeface="Arial" charset="0"/>
      </a:defRPr>
    </a:lvl3pPr>
    <a:lvl4pPr marL="1371600" algn="l" rtl="0" fontAlgn="base">
      <a:spcBef>
        <a:spcPct val="0"/>
      </a:spcBef>
      <a:spcAft>
        <a:spcPct val="0"/>
      </a:spcAft>
      <a:defRPr kern="1200">
        <a:solidFill>
          <a:schemeClr val="tx1"/>
        </a:solidFill>
        <a:latin typeface="Calibri" pitchFamily="-1" charset="0"/>
        <a:ea typeface="+mn-ea"/>
        <a:cs typeface="Arial" charset="0"/>
      </a:defRPr>
    </a:lvl4pPr>
    <a:lvl5pPr marL="1828800" algn="l" rtl="0" fontAlgn="base">
      <a:spcBef>
        <a:spcPct val="0"/>
      </a:spcBef>
      <a:spcAft>
        <a:spcPct val="0"/>
      </a:spcAft>
      <a:defRPr kern="1200">
        <a:solidFill>
          <a:schemeClr val="tx1"/>
        </a:solidFill>
        <a:latin typeface="Calibri" pitchFamily="-1" charset="0"/>
        <a:ea typeface="+mn-ea"/>
        <a:cs typeface="Arial" charset="0"/>
      </a:defRPr>
    </a:lvl5pPr>
    <a:lvl6pPr marL="2286000" algn="l" defTabSz="914400" rtl="0" eaLnBrk="1" latinLnBrk="0" hangingPunct="1">
      <a:defRPr kern="1200">
        <a:solidFill>
          <a:schemeClr val="tx1"/>
        </a:solidFill>
        <a:latin typeface="Calibri" pitchFamily="-1" charset="0"/>
        <a:ea typeface="+mn-ea"/>
        <a:cs typeface="Arial" charset="0"/>
      </a:defRPr>
    </a:lvl6pPr>
    <a:lvl7pPr marL="2743200" algn="l" defTabSz="914400" rtl="0" eaLnBrk="1" latinLnBrk="0" hangingPunct="1">
      <a:defRPr kern="1200">
        <a:solidFill>
          <a:schemeClr val="tx1"/>
        </a:solidFill>
        <a:latin typeface="Calibri" pitchFamily="-1" charset="0"/>
        <a:ea typeface="+mn-ea"/>
        <a:cs typeface="Arial" charset="0"/>
      </a:defRPr>
    </a:lvl7pPr>
    <a:lvl8pPr marL="3200400" algn="l" defTabSz="914400" rtl="0" eaLnBrk="1" latinLnBrk="0" hangingPunct="1">
      <a:defRPr kern="1200">
        <a:solidFill>
          <a:schemeClr val="tx1"/>
        </a:solidFill>
        <a:latin typeface="Calibri" pitchFamily="-1" charset="0"/>
        <a:ea typeface="+mn-ea"/>
        <a:cs typeface="Arial" charset="0"/>
      </a:defRPr>
    </a:lvl8pPr>
    <a:lvl9pPr marL="3657600" algn="l" defTabSz="914400" rtl="0" eaLnBrk="1" latinLnBrk="0" hangingPunct="1">
      <a:defRPr kern="1200">
        <a:solidFill>
          <a:schemeClr val="tx1"/>
        </a:solidFill>
        <a:latin typeface="Calibri" pitchFamily="-1"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EAE2"/>
    <a:srgbClr val="6D81DD"/>
    <a:srgbClr val="FF0066"/>
    <a:srgbClr val="FFEFAD"/>
    <a:srgbClr val="EBF6F9"/>
    <a:srgbClr val="FFCC00"/>
    <a:srgbClr val="FFFF66"/>
    <a:srgbClr val="33CC33"/>
    <a:srgbClr val="0025C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36" autoAdjust="0"/>
    <p:restoredTop sz="84520" autoAdjust="0"/>
  </p:normalViewPr>
  <p:slideViewPr>
    <p:cSldViewPr>
      <p:cViewPr varScale="1">
        <p:scale>
          <a:sx n="89" d="100"/>
          <a:sy n="89" d="100"/>
        </p:scale>
        <p:origin x="270" y="72"/>
      </p:cViewPr>
      <p:guideLst>
        <p:guide orient="horz" pos="1620"/>
        <p:guide pos="2880"/>
      </p:guideLst>
    </p:cSldViewPr>
  </p:slideViewPr>
  <p:notesTextViewPr>
    <p:cViewPr>
      <p:scale>
        <a:sx n="75" d="100"/>
        <a:sy n="75" d="100"/>
      </p:scale>
      <p:origin x="0" y="0"/>
    </p:cViewPr>
  </p:notesTextViewPr>
  <p:sorterViewPr>
    <p:cViewPr>
      <p:scale>
        <a:sx n="60" d="100"/>
        <a:sy n="60" d="100"/>
      </p:scale>
      <p:origin x="0" y="-10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rgbClr val="FFEFAD"/>
              </a:solidFill>
              <a:ln w="25400">
                <a:solidFill>
                  <a:schemeClr val="lt1"/>
                </a:solidFill>
              </a:ln>
              <a:effectLst/>
              <a:sp3d contourW="25400">
                <a:contourClr>
                  <a:schemeClr val="lt1"/>
                </a:contourClr>
              </a:sp3d>
            </c:spPr>
            <c:extLst>
              <c:ext xmlns:c16="http://schemas.microsoft.com/office/drawing/2014/chart" uri="{C3380CC4-5D6E-409C-BE32-E72D297353CC}">
                <c16:uniqueId val="{00000001-BD44-47D2-AC4E-7903A7CF55EE}"/>
              </c:ext>
            </c:extLst>
          </c:dPt>
          <c:dPt>
            <c:idx val="1"/>
            <c:bubble3D val="0"/>
            <c:spPr>
              <a:solidFill>
                <a:srgbClr val="6D81DD"/>
              </a:solidFill>
              <a:ln w="25400">
                <a:solidFill>
                  <a:schemeClr val="lt1"/>
                </a:solidFill>
              </a:ln>
              <a:effectLst/>
              <a:sp3d contourW="25400">
                <a:contourClr>
                  <a:schemeClr val="lt1"/>
                </a:contourClr>
              </a:sp3d>
            </c:spPr>
            <c:extLst>
              <c:ext xmlns:c16="http://schemas.microsoft.com/office/drawing/2014/chart" uri="{C3380CC4-5D6E-409C-BE32-E72D297353CC}">
                <c16:uniqueId val="{00000003-BD44-47D2-AC4E-7903A7CF55EE}"/>
              </c:ext>
            </c:extLst>
          </c:dPt>
          <c:cat>
            <c:strRef>
              <c:f>Sheet1!$A$2:$A$3</c:f>
              <c:strCache>
                <c:ptCount val="2"/>
                <c:pt idx="0">
                  <c:v>OHIP funded</c:v>
                </c:pt>
                <c:pt idx="1">
                  <c:v>Self-pay</c:v>
                </c:pt>
              </c:strCache>
            </c:strRef>
          </c:cat>
          <c:val>
            <c:numRef>
              <c:f>Sheet1!$B$2:$B$3</c:f>
              <c:numCache>
                <c:formatCode>General</c:formatCode>
                <c:ptCount val="2"/>
                <c:pt idx="0">
                  <c:v>59</c:v>
                </c:pt>
                <c:pt idx="1">
                  <c:v>41</c:v>
                </c:pt>
              </c:numCache>
            </c:numRef>
          </c:val>
          <c:extLst>
            <c:ext xmlns:c16="http://schemas.microsoft.com/office/drawing/2014/chart" uri="{C3380CC4-5D6E-409C-BE32-E72D297353CC}">
              <c16:uniqueId val="{00000004-BD44-47D2-AC4E-7903A7CF55EE}"/>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19T15:55:30.91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3,'324'-3,"349"7,-529 8,176 37,-206-28,-20-4,-7 0,2-4,96 1,785-15,-346-1,-564 5,0 3,88 20,70 8,-89-33,-80-2,55 6,-79-1,0 2,42 15,-41-12,0-2,32 6,39-2,-48-6,78 17,83 17,-99-21,-85-12,0 1,40 18,-5-3,-16-8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19T15:55:51.87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3396406E-5A95-4E46-9390-D4456A39378A}" type="datetime1">
              <a:rPr lang="en-CA" altLang="en-US"/>
              <a:pPr/>
              <a:t>2023-01-24</a:t>
            </a:fld>
            <a:endParaRPr lang="en-CA" alt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745AC39-1851-48DC-A31F-52C45565B6A5}" type="slidenum">
              <a:rPr lang="en-CA" altLang="en-US"/>
              <a:pPr/>
              <a:t>‹#›</a:t>
            </a:fld>
            <a:endParaRPr lang="en-CA" altLang="en-US"/>
          </a:p>
        </p:txBody>
      </p:sp>
    </p:spTree>
    <p:extLst>
      <p:ext uri="{BB962C8B-B14F-4D97-AF65-F5344CB8AC3E}">
        <p14:creationId xmlns:p14="http://schemas.microsoft.com/office/powerpoint/2010/main" val="8721033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ncbi.nlm.nih.gov/books/n/gene/glossary/def-item/deletion-syndrome/"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www.ncbi.nlm.nih.gov/books/n/gene/glossary/def-item/congenital/"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2</a:t>
            </a:fld>
            <a:endParaRPr lang="en-CA" altLang="en-US"/>
          </a:p>
        </p:txBody>
      </p:sp>
    </p:spTree>
    <p:extLst>
      <p:ext uri="{BB962C8B-B14F-4D97-AF65-F5344CB8AC3E}">
        <p14:creationId xmlns:p14="http://schemas.microsoft.com/office/powerpoint/2010/main" val="1165278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https://www.prenatalscreeningontario.ca/en/pso/for-providers-how-to-order/performance-of-prenatal-screening-tests.aspx#one</a:t>
            </a:r>
          </a:p>
          <a:p>
            <a:endParaRPr lang="en-CA" dirty="0"/>
          </a:p>
          <a:p>
            <a:endParaRPr lang="en-CA" dirty="0"/>
          </a:p>
          <a:p>
            <a:r>
              <a:rPr lang="en-US" b="0" i="0" dirty="0">
                <a:solidFill>
                  <a:srgbClr val="2F2B2B"/>
                </a:solidFill>
                <a:effectLst/>
                <a:latin typeface="Karla" pitchFamily="2" charset="0"/>
              </a:rPr>
              <a:t>crown-rump length measurement (the measurement of the length of embryo from top of the head to the bottom of the torso) at the time of NT ultrasound is between 45 and 84 mm. This corresponds to a gestation between 11 weeks 2 days to 13 weeks 3 days</a:t>
            </a:r>
            <a:r>
              <a:rPr lang="en-CA" b="0" i="0" dirty="0">
                <a:solidFill>
                  <a:srgbClr val="2F2B2B"/>
                </a:solidFill>
                <a:effectLst/>
                <a:latin typeface="Karla" pitchFamily="2" charset="0"/>
              </a:rPr>
              <a:t>.</a:t>
            </a:r>
          </a:p>
          <a:p>
            <a:endParaRPr lang="en-CA" b="0" i="0" dirty="0">
              <a:solidFill>
                <a:srgbClr val="2F2B2B"/>
              </a:solidFill>
              <a:effectLst/>
              <a:latin typeface="Karla" pitchFamily="2" charset="0"/>
            </a:endParaRPr>
          </a:p>
          <a:p>
            <a:r>
              <a:rPr lang="en-CA" b="0" i="0" dirty="0">
                <a:solidFill>
                  <a:srgbClr val="2F2B2B"/>
                </a:solidFill>
                <a:effectLst/>
                <a:latin typeface="Karla" pitchFamily="2" charset="0"/>
              </a:rPr>
              <a:t>.</a:t>
            </a:r>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11</a:t>
            </a:fld>
            <a:endParaRPr lang="en-CA" altLang="en-US"/>
          </a:p>
        </p:txBody>
      </p:sp>
    </p:spTree>
    <p:extLst>
      <p:ext uri="{BB962C8B-B14F-4D97-AF65-F5344CB8AC3E}">
        <p14:creationId xmlns:p14="http://schemas.microsoft.com/office/powerpoint/2010/main" val="1655960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https://www.prenatalscreeningontario.ca/en/pso/for-providers-how-to-order/performance-of-prenatal-screening-tests.aspx#one</a:t>
            </a:r>
          </a:p>
          <a:p>
            <a:endParaRPr lang="en-CA" dirty="0"/>
          </a:p>
          <a:p>
            <a:r>
              <a:rPr lang="en-CA" dirty="0"/>
              <a:t>*OHIP funded NIPT </a:t>
            </a:r>
            <a:r>
              <a:rPr lang="en-CA" dirty="0">
                <a:sym typeface="Wingdings" panose="05000000000000000000" pitchFamily="2" charset="2"/>
              </a:rPr>
              <a:t> </a:t>
            </a:r>
            <a:r>
              <a:rPr lang="en-CA" dirty="0"/>
              <a:t>higher risk = higher prevalence </a:t>
            </a:r>
          </a:p>
          <a:p>
            <a:endParaRPr lang="en-CA" dirty="0"/>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12</a:t>
            </a:fld>
            <a:endParaRPr lang="en-CA" altLang="en-US"/>
          </a:p>
        </p:txBody>
      </p:sp>
    </p:spTree>
    <p:extLst>
      <p:ext uri="{BB962C8B-B14F-4D97-AF65-F5344CB8AC3E}">
        <p14:creationId xmlns:p14="http://schemas.microsoft.com/office/powerpoint/2010/main" val="1491644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5742B9B3-648E-323E-532F-73F56F2EA9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0152D4B0-B929-C79C-6996-0153FA40CC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They opted to self- pay for NIPT as they were average risk</a:t>
            </a:r>
            <a:endParaRPr lang="en-CA" altLang="en-US" dirty="0"/>
          </a:p>
        </p:txBody>
      </p:sp>
      <p:sp>
        <p:nvSpPr>
          <p:cNvPr id="69636" name="Slide Number Placeholder 3">
            <a:extLst>
              <a:ext uri="{FF2B5EF4-FFF2-40B4-BE49-F238E27FC236}">
                <a16:creationId xmlns:a16="http://schemas.microsoft.com/office/drawing/2014/main" id="{FD18012D-C0EA-CA60-6056-E50C68CE8B22}"/>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91D1A39-9EDF-45A9-A0F3-C55DA883C7FD}" type="slidenum">
              <a:rPr lang="en-US" altLang="en-US"/>
              <a:pPr eaLnBrk="1" hangingPunct="1"/>
              <a:t>13</a:t>
            </a:fld>
            <a:endParaRPr lang="en-US" altLang="en-US"/>
          </a:p>
        </p:txBody>
      </p:sp>
    </p:spTree>
    <p:extLst>
      <p:ext uri="{BB962C8B-B14F-4D97-AF65-F5344CB8AC3E}">
        <p14:creationId xmlns:p14="http://schemas.microsoft.com/office/powerpoint/2010/main" val="3929557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5742B9B3-648E-323E-532F-73F56F2EA9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0152D4B0-B929-C79C-6996-0153FA40CC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They opted to self- pay for NIPT as they were average risk</a:t>
            </a:r>
          </a:p>
          <a:p>
            <a:pPr eaLnBrk="1" hangingPunct="1">
              <a:spcBef>
                <a:spcPct val="0"/>
              </a:spcBef>
            </a:pPr>
            <a:endParaRPr lang="en-US" altLang="en-US" dirty="0"/>
          </a:p>
          <a:p>
            <a:pPr eaLnBrk="1" hangingPunct="1">
              <a:spcBef>
                <a:spcPct val="0"/>
              </a:spcBef>
            </a:pPr>
            <a:r>
              <a:rPr lang="en-US" dirty="0"/>
              <a:t>In the April 2019 to March 2020 fiscal year, 146,947 pregnancies were recorded in the BORN Information</a:t>
            </a:r>
          </a:p>
          <a:p>
            <a:pPr eaLnBrk="1" hangingPunct="1">
              <a:spcBef>
                <a:spcPct val="0"/>
              </a:spcBef>
            </a:pPr>
            <a:r>
              <a:rPr lang="en-CA" altLang="en-US" dirty="0"/>
              <a:t>https://www.bornontario.ca/en/pso/resources/Remediated-PDFs-2020/PSO-Program-Report---FINAL-Dec-8-2021.pdf</a:t>
            </a:r>
          </a:p>
        </p:txBody>
      </p:sp>
      <p:sp>
        <p:nvSpPr>
          <p:cNvPr id="69636" name="Slide Number Placeholder 3">
            <a:extLst>
              <a:ext uri="{FF2B5EF4-FFF2-40B4-BE49-F238E27FC236}">
                <a16:creationId xmlns:a16="http://schemas.microsoft.com/office/drawing/2014/main" id="{FD18012D-C0EA-CA60-6056-E50C68CE8B22}"/>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91D1A39-9EDF-45A9-A0F3-C55DA883C7FD}" type="slidenum">
              <a:rPr lang="en-US" altLang="en-US"/>
              <a:pPr eaLnBrk="1" hangingPunct="1"/>
              <a:t>14</a:t>
            </a:fld>
            <a:endParaRPr lang="en-US" altLang="en-US"/>
          </a:p>
        </p:txBody>
      </p:sp>
    </p:spTree>
    <p:extLst>
      <p:ext uri="{BB962C8B-B14F-4D97-AF65-F5344CB8AC3E}">
        <p14:creationId xmlns:p14="http://schemas.microsoft.com/office/powerpoint/2010/main" val="1473715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2F2B2B"/>
                </a:solidFill>
                <a:effectLst/>
                <a:latin typeface="Karla" pitchFamily="2" charset="0"/>
              </a:rPr>
              <a:t>Category II criteria (must be ordered by a genetics or maternal-fetal medicine specialist)</a:t>
            </a:r>
          </a:p>
          <a:p>
            <a:pPr algn="l">
              <a:buFont typeface="Arial" panose="020B0604020202020204" pitchFamily="34" charset="0"/>
              <a:buChar char="•"/>
            </a:pPr>
            <a:r>
              <a:rPr lang="en-US" b="0" i="0" dirty="0">
                <a:solidFill>
                  <a:srgbClr val="2F2B2B"/>
                </a:solidFill>
                <a:effectLst/>
                <a:latin typeface="Karla" pitchFamily="2" charset="0"/>
              </a:rPr>
              <a:t>there are findings on ultrasound which are associated with an increased chance for trisomy 21, trisomy 18 or trisomy 13</a:t>
            </a:r>
          </a:p>
          <a:p>
            <a:pPr algn="l">
              <a:buFont typeface="Arial" panose="020B0604020202020204" pitchFamily="34" charset="0"/>
              <a:buChar char="•"/>
            </a:pPr>
            <a:r>
              <a:rPr lang="en-US" b="0" i="0" dirty="0">
                <a:solidFill>
                  <a:srgbClr val="2F2B2B"/>
                </a:solidFill>
                <a:effectLst/>
                <a:latin typeface="Karla" pitchFamily="2" charset="0"/>
              </a:rPr>
              <a:t>there is chance for a sex-linked genetic condition</a:t>
            </a:r>
          </a:p>
          <a:p>
            <a:pPr algn="l">
              <a:buFont typeface="Arial" panose="020B0604020202020204" pitchFamily="34" charset="0"/>
              <a:buChar char="•"/>
            </a:pPr>
            <a:r>
              <a:rPr lang="en-US" b="0" i="0" dirty="0">
                <a:solidFill>
                  <a:srgbClr val="2F2B2B"/>
                </a:solidFill>
                <a:effectLst/>
                <a:latin typeface="Karla" pitchFamily="2" charset="0"/>
              </a:rPr>
              <a:t>the ultrasound shows findings suggestive of a sex chromosome difference</a:t>
            </a:r>
          </a:p>
          <a:p>
            <a:pPr algn="l">
              <a:buFont typeface="Arial" panose="020B0604020202020204" pitchFamily="34" charset="0"/>
              <a:buChar char="•"/>
            </a:pPr>
            <a:r>
              <a:rPr lang="en-US" b="0" i="0" dirty="0">
                <a:solidFill>
                  <a:srgbClr val="2F2B2B"/>
                </a:solidFill>
                <a:effectLst/>
                <a:latin typeface="Karla" pitchFamily="2" charset="0"/>
              </a:rPr>
              <a:t>the ultrasound shows findings suggestive of a disorder of sex determination</a:t>
            </a:r>
          </a:p>
          <a:p>
            <a:endParaRPr lang="en-CA" dirty="0"/>
          </a:p>
          <a:p>
            <a:r>
              <a:rPr lang="en-CA" dirty="0"/>
              <a:t>NIPT is NOT funded in Alberta, Saskatchewan</a:t>
            </a:r>
          </a:p>
          <a:p>
            <a:r>
              <a:rPr lang="en-CA" dirty="0"/>
              <a:t>Unsure about NFLD</a:t>
            </a:r>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15</a:t>
            </a:fld>
            <a:endParaRPr lang="en-CA" altLang="en-US"/>
          </a:p>
        </p:txBody>
      </p:sp>
    </p:spTree>
    <p:extLst>
      <p:ext uri="{BB962C8B-B14F-4D97-AF65-F5344CB8AC3E}">
        <p14:creationId xmlns:p14="http://schemas.microsoft.com/office/powerpoint/2010/main" val="4111689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5742B9B3-648E-323E-532F-73F56F2EA9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0152D4B0-B929-C79C-6996-0153FA40CC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They opted to self- pay for NIPT as they were average risk</a:t>
            </a:r>
            <a:endParaRPr lang="en-CA" altLang="en-US" dirty="0"/>
          </a:p>
        </p:txBody>
      </p:sp>
      <p:sp>
        <p:nvSpPr>
          <p:cNvPr id="69636" name="Slide Number Placeholder 3">
            <a:extLst>
              <a:ext uri="{FF2B5EF4-FFF2-40B4-BE49-F238E27FC236}">
                <a16:creationId xmlns:a16="http://schemas.microsoft.com/office/drawing/2014/main" id="{FD18012D-C0EA-CA60-6056-E50C68CE8B22}"/>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91D1A39-9EDF-45A9-A0F3-C55DA883C7FD}" type="slidenum">
              <a:rPr lang="en-US" altLang="en-US"/>
              <a:pPr eaLnBrk="1" hangingPunct="1"/>
              <a:t>16</a:t>
            </a:fld>
            <a:endParaRPr lang="en-US" altLang="en-US"/>
          </a:p>
        </p:txBody>
      </p:sp>
    </p:spTree>
    <p:extLst>
      <p:ext uri="{BB962C8B-B14F-4D97-AF65-F5344CB8AC3E}">
        <p14:creationId xmlns:p14="http://schemas.microsoft.com/office/powerpoint/2010/main" val="860532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5742B9B3-648E-323E-532F-73F56F2EA9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0152D4B0-B929-C79C-6996-0153FA40CC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They opted to self- pay for NIPT as they were average risk</a:t>
            </a:r>
            <a:endParaRPr lang="en-CA" altLang="en-US" dirty="0"/>
          </a:p>
        </p:txBody>
      </p:sp>
      <p:sp>
        <p:nvSpPr>
          <p:cNvPr id="69636" name="Slide Number Placeholder 3">
            <a:extLst>
              <a:ext uri="{FF2B5EF4-FFF2-40B4-BE49-F238E27FC236}">
                <a16:creationId xmlns:a16="http://schemas.microsoft.com/office/drawing/2014/main" id="{FD18012D-C0EA-CA60-6056-E50C68CE8B22}"/>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91D1A39-9EDF-45A9-A0F3-C55DA883C7FD}" type="slidenum">
              <a:rPr lang="en-US" altLang="en-US"/>
              <a:pPr eaLnBrk="1" hangingPunct="1"/>
              <a:t>17</a:t>
            </a:fld>
            <a:endParaRPr lang="en-US" altLang="en-US"/>
          </a:p>
        </p:txBody>
      </p:sp>
    </p:spTree>
    <p:extLst>
      <p:ext uri="{BB962C8B-B14F-4D97-AF65-F5344CB8AC3E}">
        <p14:creationId xmlns:p14="http://schemas.microsoft.com/office/powerpoint/2010/main" val="2901848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4B33DC11-4B98-073C-1EC3-E246354DCC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B91F2EFD-2C65-F080-D62A-5FB7EA8C96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a:extLst>
              <a:ext uri="{FF2B5EF4-FFF2-40B4-BE49-F238E27FC236}">
                <a16:creationId xmlns:a16="http://schemas.microsoft.com/office/drawing/2014/main" id="{91BA6327-506B-5C8D-AD37-8B07C92EAD46}"/>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9933788-1E5F-4A34-B9F5-490AFD7BE9F7}" type="slidenum">
              <a:rPr lang="en-CA" altLang="en-US"/>
              <a:pPr eaLnBrk="1" hangingPunct="1"/>
              <a:t>18</a:t>
            </a:fld>
            <a:endParaRPr lang="en-CA" altLang="en-US"/>
          </a:p>
        </p:txBody>
      </p:sp>
    </p:spTree>
    <p:extLst>
      <p:ext uri="{BB962C8B-B14F-4D97-AF65-F5344CB8AC3E}">
        <p14:creationId xmlns:p14="http://schemas.microsoft.com/office/powerpoint/2010/main" val="699106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4B33DC11-4B98-073C-1EC3-E246354DCC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B91F2EFD-2C65-F080-D62A-5FB7EA8C96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a:extLst>
              <a:ext uri="{FF2B5EF4-FFF2-40B4-BE49-F238E27FC236}">
                <a16:creationId xmlns:a16="http://schemas.microsoft.com/office/drawing/2014/main" id="{91BA6327-506B-5C8D-AD37-8B07C92EAD46}"/>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9933788-1E5F-4A34-B9F5-490AFD7BE9F7}" type="slidenum">
              <a:rPr lang="en-CA" altLang="en-US"/>
              <a:pPr eaLnBrk="1" hangingPunct="1"/>
              <a:t>19</a:t>
            </a:fld>
            <a:endParaRPr lang="en-CA" altLang="en-US"/>
          </a:p>
        </p:txBody>
      </p:sp>
    </p:spTree>
    <p:extLst>
      <p:ext uri="{BB962C8B-B14F-4D97-AF65-F5344CB8AC3E}">
        <p14:creationId xmlns:p14="http://schemas.microsoft.com/office/powerpoint/2010/main" val="3056096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4B33DC11-4B98-073C-1EC3-E246354DCC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B91F2EFD-2C65-F080-D62A-5FB7EA8C96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a:extLst>
              <a:ext uri="{FF2B5EF4-FFF2-40B4-BE49-F238E27FC236}">
                <a16:creationId xmlns:a16="http://schemas.microsoft.com/office/drawing/2014/main" id="{91BA6327-506B-5C8D-AD37-8B07C92EAD46}"/>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9933788-1E5F-4A34-B9F5-490AFD7BE9F7}" type="slidenum">
              <a:rPr lang="en-CA" altLang="en-US"/>
              <a:pPr eaLnBrk="1" hangingPunct="1"/>
              <a:t>20</a:t>
            </a:fld>
            <a:endParaRPr lang="en-CA" altLang="en-US"/>
          </a:p>
        </p:txBody>
      </p:sp>
    </p:spTree>
    <p:extLst>
      <p:ext uri="{BB962C8B-B14F-4D97-AF65-F5344CB8AC3E}">
        <p14:creationId xmlns:p14="http://schemas.microsoft.com/office/powerpoint/2010/main" val="1737218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745AC39-1851-48DC-A31F-52C45565B6A5}" type="slidenum">
              <a:rPr lang="en-CA" altLang="en-US" smtClean="0"/>
              <a:pPr/>
              <a:t>3</a:t>
            </a:fld>
            <a:endParaRPr lang="en-CA" altLang="en-US"/>
          </a:p>
        </p:txBody>
      </p:sp>
    </p:spTree>
    <p:extLst>
      <p:ext uri="{BB962C8B-B14F-4D97-AF65-F5344CB8AC3E}">
        <p14:creationId xmlns:p14="http://schemas.microsoft.com/office/powerpoint/2010/main" val="2887869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5742B9B3-648E-323E-532F-73F56F2EA9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0152D4B0-B929-C79C-6996-0153FA40CC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They opted to self- pay for NIPT as they were average risk</a:t>
            </a:r>
            <a:endParaRPr lang="en-CA" altLang="en-US" dirty="0"/>
          </a:p>
        </p:txBody>
      </p:sp>
      <p:sp>
        <p:nvSpPr>
          <p:cNvPr id="69636" name="Slide Number Placeholder 3">
            <a:extLst>
              <a:ext uri="{FF2B5EF4-FFF2-40B4-BE49-F238E27FC236}">
                <a16:creationId xmlns:a16="http://schemas.microsoft.com/office/drawing/2014/main" id="{FD18012D-C0EA-CA60-6056-E50C68CE8B22}"/>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91D1A39-9EDF-45A9-A0F3-C55DA883C7FD}" type="slidenum">
              <a:rPr lang="en-US" altLang="en-US"/>
              <a:pPr eaLnBrk="1" hangingPunct="1"/>
              <a:t>21</a:t>
            </a:fld>
            <a:endParaRPr lang="en-US" altLang="en-US"/>
          </a:p>
        </p:txBody>
      </p:sp>
    </p:spTree>
    <p:extLst>
      <p:ext uri="{BB962C8B-B14F-4D97-AF65-F5344CB8AC3E}">
        <p14:creationId xmlns:p14="http://schemas.microsoft.com/office/powerpoint/2010/main" val="1568435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5742B9B3-648E-323E-532F-73F56F2EA9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0152D4B0-B929-C79C-6996-0153FA40CC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They opted to self- pay for NIPT as they were average risk</a:t>
            </a:r>
            <a:endParaRPr lang="en-CA" altLang="en-US" dirty="0"/>
          </a:p>
        </p:txBody>
      </p:sp>
      <p:sp>
        <p:nvSpPr>
          <p:cNvPr id="69636" name="Slide Number Placeholder 3">
            <a:extLst>
              <a:ext uri="{FF2B5EF4-FFF2-40B4-BE49-F238E27FC236}">
                <a16:creationId xmlns:a16="http://schemas.microsoft.com/office/drawing/2014/main" id="{FD18012D-C0EA-CA60-6056-E50C68CE8B22}"/>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91D1A39-9EDF-45A9-A0F3-C55DA883C7FD}" type="slidenum">
              <a:rPr lang="en-US" altLang="en-US"/>
              <a:pPr eaLnBrk="1" hangingPunct="1"/>
              <a:t>22</a:t>
            </a:fld>
            <a:endParaRPr lang="en-US" altLang="en-US"/>
          </a:p>
        </p:txBody>
      </p:sp>
    </p:spTree>
    <p:extLst>
      <p:ext uri="{BB962C8B-B14F-4D97-AF65-F5344CB8AC3E}">
        <p14:creationId xmlns:p14="http://schemas.microsoft.com/office/powerpoint/2010/main" val="1098846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Lifelabs</a:t>
            </a:r>
            <a:r>
              <a:rPr lang="en-CA" dirty="0"/>
              <a:t> Panorama</a:t>
            </a:r>
          </a:p>
          <a:p>
            <a:r>
              <a:rPr lang="en-CA" dirty="0"/>
              <a:t>Dynacare Harmony</a:t>
            </a:r>
          </a:p>
          <a:p>
            <a:endParaRPr lang="en-CA" dirty="0"/>
          </a:p>
          <a:p>
            <a:r>
              <a:rPr lang="en-CA" dirty="0"/>
              <a:t>OHIP funded NIPT requestions available on PSO site</a:t>
            </a:r>
          </a:p>
          <a:p>
            <a:r>
              <a:rPr lang="en-CA" dirty="0"/>
              <a:t>PSO does not endorse any company</a:t>
            </a:r>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23</a:t>
            </a:fld>
            <a:endParaRPr lang="en-CA" altLang="en-US"/>
          </a:p>
        </p:txBody>
      </p:sp>
    </p:spTree>
    <p:extLst>
      <p:ext uri="{BB962C8B-B14F-4D97-AF65-F5344CB8AC3E}">
        <p14:creationId xmlns:p14="http://schemas.microsoft.com/office/powerpoint/2010/main" val="4098220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ADD TO AFTER SLIDE 17</a:t>
            </a:r>
          </a:p>
          <a:p>
            <a:r>
              <a:rPr lang="en-CA" dirty="0"/>
              <a:t>Here you will find OHIP funding criteria, information leaflets, links to requisitions, more on NIPT results</a:t>
            </a:r>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24</a:t>
            </a:fld>
            <a:endParaRPr lang="en-CA" altLang="en-US"/>
          </a:p>
        </p:txBody>
      </p:sp>
    </p:spTree>
    <p:extLst>
      <p:ext uri="{BB962C8B-B14F-4D97-AF65-F5344CB8AC3E}">
        <p14:creationId xmlns:p14="http://schemas.microsoft.com/office/powerpoint/2010/main" val="39938551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Lifelabs</a:t>
            </a:r>
            <a:r>
              <a:rPr lang="en-CA" dirty="0"/>
              <a:t> Panorama</a:t>
            </a:r>
          </a:p>
          <a:p>
            <a:r>
              <a:rPr lang="en-CA" dirty="0"/>
              <a:t>Dynacare Harmony</a:t>
            </a:r>
          </a:p>
          <a:p>
            <a:endParaRPr lang="en-CA" dirty="0"/>
          </a:p>
          <a:p>
            <a:r>
              <a:rPr lang="en-CA" dirty="0"/>
              <a:t>OHIP funded NIPT requestions available on PSO site</a:t>
            </a:r>
          </a:p>
          <a:p>
            <a:r>
              <a:rPr lang="en-CA" dirty="0"/>
              <a:t>PSO does not endorse any company</a:t>
            </a:r>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25</a:t>
            </a:fld>
            <a:endParaRPr lang="en-CA" altLang="en-US"/>
          </a:p>
        </p:txBody>
      </p:sp>
    </p:spTree>
    <p:extLst>
      <p:ext uri="{BB962C8B-B14F-4D97-AF65-F5344CB8AC3E}">
        <p14:creationId xmlns:p14="http://schemas.microsoft.com/office/powerpoint/2010/main" val="3690560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26</a:t>
            </a:fld>
            <a:endParaRPr lang="en-CA" altLang="en-US"/>
          </a:p>
        </p:txBody>
      </p:sp>
    </p:spTree>
    <p:extLst>
      <p:ext uri="{BB962C8B-B14F-4D97-AF65-F5344CB8AC3E}">
        <p14:creationId xmlns:p14="http://schemas.microsoft.com/office/powerpoint/2010/main" val="1791310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Karla" pitchFamily="2" charset="0"/>
              </a:rPr>
              <a:t>No NIPT and </a:t>
            </a:r>
            <a:r>
              <a:rPr lang="en-US" b="0" i="0" dirty="0" err="1">
                <a:solidFill>
                  <a:srgbClr val="000000"/>
                </a:solidFill>
                <a:effectLst/>
                <a:latin typeface="Karla" pitchFamily="2" charset="0"/>
              </a:rPr>
              <a:t>eFTS</a:t>
            </a:r>
            <a:r>
              <a:rPr lang="en-US" b="0" i="0" dirty="0">
                <a:solidFill>
                  <a:srgbClr val="000000"/>
                </a:solidFill>
                <a:effectLst/>
                <a:latin typeface="Karla" pitchFamily="2" charset="0"/>
              </a:rPr>
              <a:t> in vanishing twin b/c can still be DNA/hormones from the twin that miscarried, and this can make the testing less accurate. </a:t>
            </a:r>
            <a:endParaRPr lang="en-CA" dirty="0"/>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27</a:t>
            </a:fld>
            <a:endParaRPr lang="en-CA" altLang="en-US"/>
          </a:p>
        </p:txBody>
      </p:sp>
    </p:spTree>
    <p:extLst>
      <p:ext uri="{BB962C8B-B14F-4D97-AF65-F5344CB8AC3E}">
        <p14:creationId xmlns:p14="http://schemas.microsoft.com/office/powerpoint/2010/main" val="12206472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28</a:t>
            </a:fld>
            <a:endParaRPr lang="en-CA" altLang="en-US"/>
          </a:p>
        </p:txBody>
      </p:sp>
    </p:spTree>
    <p:extLst>
      <p:ext uri="{BB962C8B-B14F-4D97-AF65-F5344CB8AC3E}">
        <p14:creationId xmlns:p14="http://schemas.microsoft.com/office/powerpoint/2010/main" val="1479942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5742B9B3-648E-323E-532F-73F56F2EA9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0152D4B0-B929-C79C-6996-0153FA40CC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a:extLst>
              <a:ext uri="{FF2B5EF4-FFF2-40B4-BE49-F238E27FC236}">
                <a16:creationId xmlns:a16="http://schemas.microsoft.com/office/drawing/2014/main" id="{FD18012D-C0EA-CA60-6056-E50C68CE8B22}"/>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91D1A39-9EDF-45A9-A0F3-C55DA883C7FD}" type="slidenum">
              <a:rPr lang="en-US" altLang="en-US"/>
              <a:pPr eaLnBrk="1" hangingPunct="1"/>
              <a:t>29</a:t>
            </a:fld>
            <a:endParaRPr lang="en-US" altLang="en-US"/>
          </a:p>
        </p:txBody>
      </p:sp>
    </p:spTree>
    <p:extLst>
      <p:ext uri="{BB962C8B-B14F-4D97-AF65-F5344CB8AC3E}">
        <p14:creationId xmlns:p14="http://schemas.microsoft.com/office/powerpoint/2010/main" val="22851639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5742B9B3-648E-323E-532F-73F56F2EA9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0152D4B0-B929-C79C-6996-0153FA40CC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There were a total of 17,802 NIPT screens ordered in the 2019-2020 fiscal year, 59% of which were funded by OHIP while 41% were self-paid by the pregnant individual.</a:t>
            </a:r>
          </a:p>
          <a:p>
            <a:pPr eaLnBrk="1" hangingPunct="1">
              <a:spcBef>
                <a:spcPct val="0"/>
              </a:spcBef>
            </a:pPr>
            <a:endParaRPr lang="en-US" altLang="en-US" dirty="0"/>
          </a:p>
        </p:txBody>
      </p:sp>
      <p:sp>
        <p:nvSpPr>
          <p:cNvPr id="69636" name="Slide Number Placeholder 3">
            <a:extLst>
              <a:ext uri="{FF2B5EF4-FFF2-40B4-BE49-F238E27FC236}">
                <a16:creationId xmlns:a16="http://schemas.microsoft.com/office/drawing/2014/main" id="{FD18012D-C0EA-CA60-6056-E50C68CE8B22}"/>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91D1A39-9EDF-45A9-A0F3-C55DA883C7FD}" type="slidenum">
              <a:rPr lang="en-US" altLang="en-US"/>
              <a:pPr eaLnBrk="1" hangingPunct="1"/>
              <a:t>30</a:t>
            </a:fld>
            <a:endParaRPr lang="en-US" altLang="en-US"/>
          </a:p>
        </p:txBody>
      </p:sp>
    </p:spTree>
    <p:extLst>
      <p:ext uri="{BB962C8B-B14F-4D97-AF65-F5344CB8AC3E}">
        <p14:creationId xmlns:p14="http://schemas.microsoft.com/office/powerpoint/2010/main" val="2185370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6745AC39-1851-48DC-A31F-52C45565B6A5}" type="slidenum">
              <a:rPr lang="en-CA" altLang="en-US" smtClean="0"/>
              <a:pPr/>
              <a:t>4</a:t>
            </a:fld>
            <a:endParaRPr lang="en-CA" altLang="en-US"/>
          </a:p>
        </p:txBody>
      </p:sp>
    </p:spTree>
    <p:extLst>
      <p:ext uri="{BB962C8B-B14F-4D97-AF65-F5344CB8AC3E}">
        <p14:creationId xmlns:p14="http://schemas.microsoft.com/office/powerpoint/2010/main" val="9480480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B11D4126-1759-2F61-38CD-E6A4E4DF38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A432892A-4C86-EF59-38ED-8F02DCCAF4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a:t>NIPT LIMITATION AS A SCREENING TEST</a:t>
            </a:r>
          </a:p>
        </p:txBody>
      </p:sp>
      <p:sp>
        <p:nvSpPr>
          <p:cNvPr id="72708" name="Slide Number Placeholder 3">
            <a:extLst>
              <a:ext uri="{FF2B5EF4-FFF2-40B4-BE49-F238E27FC236}">
                <a16:creationId xmlns:a16="http://schemas.microsoft.com/office/drawing/2014/main" id="{9195D975-A2DE-241F-F6A0-6A3AC5576AEA}"/>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AEBE29E-E6ED-4C9B-9BDF-FC8E6C9B14C3}" type="slidenum">
              <a:rPr lang="en-US" altLang="en-US"/>
              <a:pPr eaLnBrk="1" hangingPunct="1"/>
              <a:t>31</a:t>
            </a:fld>
            <a:endParaRPr lang="en-US" altLang="en-US"/>
          </a:p>
        </p:txBody>
      </p:sp>
    </p:spTree>
    <p:extLst>
      <p:ext uri="{BB962C8B-B14F-4D97-AF65-F5344CB8AC3E}">
        <p14:creationId xmlns:p14="http://schemas.microsoft.com/office/powerpoint/2010/main" val="5637421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B11D4126-1759-2F61-38CD-E6A4E4DF38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A432892A-4C86-EF59-38ED-8F02DCCAF4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a:t>NIPT LIMITATION AS A SCREENING TEST</a:t>
            </a:r>
          </a:p>
        </p:txBody>
      </p:sp>
      <p:sp>
        <p:nvSpPr>
          <p:cNvPr id="72708" name="Slide Number Placeholder 3">
            <a:extLst>
              <a:ext uri="{FF2B5EF4-FFF2-40B4-BE49-F238E27FC236}">
                <a16:creationId xmlns:a16="http://schemas.microsoft.com/office/drawing/2014/main" id="{9195D975-A2DE-241F-F6A0-6A3AC5576AEA}"/>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AEBE29E-E6ED-4C9B-9BDF-FC8E6C9B14C3}" type="slidenum">
              <a:rPr lang="en-US" altLang="en-US"/>
              <a:pPr eaLnBrk="1" hangingPunct="1"/>
              <a:t>32</a:t>
            </a:fld>
            <a:endParaRPr lang="en-US" altLang="en-US"/>
          </a:p>
        </p:txBody>
      </p:sp>
    </p:spTree>
    <p:extLst>
      <p:ext uri="{BB962C8B-B14F-4D97-AF65-F5344CB8AC3E}">
        <p14:creationId xmlns:p14="http://schemas.microsoft.com/office/powerpoint/2010/main" val="3478550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B11D4126-1759-2F61-38CD-E6A4E4DF38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A432892A-4C86-EF59-38ED-8F02DCCAF4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a:t>NIPT LIMITATION AS A SCREENING TEST</a:t>
            </a:r>
          </a:p>
        </p:txBody>
      </p:sp>
      <p:sp>
        <p:nvSpPr>
          <p:cNvPr id="72708" name="Slide Number Placeholder 3">
            <a:extLst>
              <a:ext uri="{FF2B5EF4-FFF2-40B4-BE49-F238E27FC236}">
                <a16:creationId xmlns:a16="http://schemas.microsoft.com/office/drawing/2014/main" id="{9195D975-A2DE-241F-F6A0-6A3AC5576AEA}"/>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AEBE29E-E6ED-4C9B-9BDF-FC8E6C9B14C3}" type="slidenum">
              <a:rPr lang="en-US" altLang="en-US"/>
              <a:pPr eaLnBrk="1" hangingPunct="1"/>
              <a:t>33</a:t>
            </a:fld>
            <a:endParaRPr lang="en-US" altLang="en-US"/>
          </a:p>
        </p:txBody>
      </p:sp>
    </p:spTree>
    <p:extLst>
      <p:ext uri="{BB962C8B-B14F-4D97-AF65-F5344CB8AC3E}">
        <p14:creationId xmlns:p14="http://schemas.microsoft.com/office/powerpoint/2010/main" val="31332507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B11D4126-1759-2F61-38CD-E6A4E4DF38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A432892A-4C86-EF59-38ED-8F02DCCAF4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a:t>NIPT LIMITATION AS A SCREENING TEST</a:t>
            </a:r>
          </a:p>
        </p:txBody>
      </p:sp>
      <p:sp>
        <p:nvSpPr>
          <p:cNvPr id="72708" name="Slide Number Placeholder 3">
            <a:extLst>
              <a:ext uri="{FF2B5EF4-FFF2-40B4-BE49-F238E27FC236}">
                <a16:creationId xmlns:a16="http://schemas.microsoft.com/office/drawing/2014/main" id="{9195D975-A2DE-241F-F6A0-6A3AC5576AEA}"/>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AEBE29E-E6ED-4C9B-9BDF-FC8E6C9B14C3}" type="slidenum">
              <a:rPr lang="en-US" altLang="en-US"/>
              <a:pPr eaLnBrk="1" hangingPunct="1"/>
              <a:t>34</a:t>
            </a:fld>
            <a:endParaRPr lang="en-US" altLang="en-US"/>
          </a:p>
        </p:txBody>
      </p:sp>
    </p:spTree>
    <p:extLst>
      <p:ext uri="{BB962C8B-B14F-4D97-AF65-F5344CB8AC3E}">
        <p14:creationId xmlns:p14="http://schemas.microsoft.com/office/powerpoint/2010/main" val="42272295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B11D4126-1759-2F61-38CD-E6A4E4DF38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A432892A-4C86-EF59-38ED-8F02DCCAF4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None/>
            </a:pPr>
            <a:r>
              <a:rPr lang="en-CA" altLang="en-US" sz="1200" dirty="0"/>
              <a:t>PPV = (sensitivity x prevalence) / ((sensitivity x prevalence) + (1 – specificity)(1 – prevalence))</a:t>
            </a:r>
          </a:p>
        </p:txBody>
      </p:sp>
      <p:sp>
        <p:nvSpPr>
          <p:cNvPr id="72708" name="Slide Number Placeholder 3">
            <a:extLst>
              <a:ext uri="{FF2B5EF4-FFF2-40B4-BE49-F238E27FC236}">
                <a16:creationId xmlns:a16="http://schemas.microsoft.com/office/drawing/2014/main" id="{9195D975-A2DE-241F-F6A0-6A3AC5576AEA}"/>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AEBE29E-E6ED-4C9B-9BDF-FC8E6C9B14C3}" type="slidenum">
              <a:rPr lang="en-US" altLang="en-US"/>
              <a:pPr eaLnBrk="1" hangingPunct="1"/>
              <a:t>35</a:t>
            </a:fld>
            <a:endParaRPr lang="en-US" altLang="en-US"/>
          </a:p>
        </p:txBody>
      </p:sp>
    </p:spTree>
    <p:extLst>
      <p:ext uri="{BB962C8B-B14F-4D97-AF65-F5344CB8AC3E}">
        <p14:creationId xmlns:p14="http://schemas.microsoft.com/office/powerpoint/2010/main" val="16480872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5742B9B3-648E-323E-532F-73F56F2EA9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0152D4B0-B929-C79C-6996-0153FA40CC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dirty="0"/>
              <a:t>NEW SCENARIO #3</a:t>
            </a:r>
          </a:p>
        </p:txBody>
      </p:sp>
      <p:sp>
        <p:nvSpPr>
          <p:cNvPr id="69636" name="Slide Number Placeholder 3">
            <a:extLst>
              <a:ext uri="{FF2B5EF4-FFF2-40B4-BE49-F238E27FC236}">
                <a16:creationId xmlns:a16="http://schemas.microsoft.com/office/drawing/2014/main" id="{FD18012D-C0EA-CA60-6056-E50C68CE8B22}"/>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91D1A39-9EDF-45A9-A0F3-C55DA883C7FD}" type="slidenum">
              <a:rPr lang="en-US" altLang="en-US"/>
              <a:pPr eaLnBrk="1" hangingPunct="1"/>
              <a:t>36</a:t>
            </a:fld>
            <a:endParaRPr lang="en-US" altLang="en-US"/>
          </a:p>
        </p:txBody>
      </p:sp>
    </p:spTree>
    <p:extLst>
      <p:ext uri="{BB962C8B-B14F-4D97-AF65-F5344CB8AC3E}">
        <p14:creationId xmlns:p14="http://schemas.microsoft.com/office/powerpoint/2010/main" val="34591827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5742B9B3-648E-323E-532F-73F56F2EA9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0152D4B0-B929-C79C-6996-0153FA40CC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There were a total of 17,802 NIPT screens ordered in the 2019-2020 fiscal year, 59% of which were funded by OHIP while 41% were self-paid by the pregnant individual.</a:t>
            </a:r>
            <a:endParaRPr lang="en-CA" altLang="en-US" dirty="0"/>
          </a:p>
        </p:txBody>
      </p:sp>
      <p:sp>
        <p:nvSpPr>
          <p:cNvPr id="69636" name="Slide Number Placeholder 3">
            <a:extLst>
              <a:ext uri="{FF2B5EF4-FFF2-40B4-BE49-F238E27FC236}">
                <a16:creationId xmlns:a16="http://schemas.microsoft.com/office/drawing/2014/main" id="{FD18012D-C0EA-CA60-6056-E50C68CE8B22}"/>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91D1A39-9EDF-45A9-A0F3-C55DA883C7FD}" type="slidenum">
              <a:rPr lang="en-US" altLang="en-US"/>
              <a:pPr eaLnBrk="1" hangingPunct="1"/>
              <a:t>37</a:t>
            </a:fld>
            <a:endParaRPr lang="en-US" altLang="en-US"/>
          </a:p>
        </p:txBody>
      </p:sp>
    </p:spTree>
    <p:extLst>
      <p:ext uri="{BB962C8B-B14F-4D97-AF65-F5344CB8AC3E}">
        <p14:creationId xmlns:p14="http://schemas.microsoft.com/office/powerpoint/2010/main" val="14644394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5742B9B3-648E-323E-532F-73F56F2EA9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0152D4B0-B929-C79C-6996-0153FA40CC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There were a total of 17,802 NIPT screens ordered in the 2019-2020 fiscal year, 59% of which were funded by OHIP while 41% were self-paid by the pregnant individual.</a:t>
            </a:r>
            <a:endParaRPr lang="en-CA" altLang="en-US" dirty="0"/>
          </a:p>
        </p:txBody>
      </p:sp>
      <p:sp>
        <p:nvSpPr>
          <p:cNvPr id="69636" name="Slide Number Placeholder 3">
            <a:extLst>
              <a:ext uri="{FF2B5EF4-FFF2-40B4-BE49-F238E27FC236}">
                <a16:creationId xmlns:a16="http://schemas.microsoft.com/office/drawing/2014/main" id="{FD18012D-C0EA-CA60-6056-E50C68CE8B22}"/>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91D1A39-9EDF-45A9-A0F3-C55DA883C7FD}" type="slidenum">
              <a:rPr lang="en-US" altLang="en-US"/>
              <a:pPr eaLnBrk="1" hangingPunct="1"/>
              <a:t>38</a:t>
            </a:fld>
            <a:endParaRPr lang="en-US" altLang="en-US"/>
          </a:p>
        </p:txBody>
      </p:sp>
    </p:spTree>
    <p:extLst>
      <p:ext uri="{BB962C8B-B14F-4D97-AF65-F5344CB8AC3E}">
        <p14:creationId xmlns:p14="http://schemas.microsoft.com/office/powerpoint/2010/main" val="30091461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5742B9B3-648E-323E-532F-73F56F2EA9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0152D4B0-B929-C79C-6996-0153FA40CC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There were a total of 17,802 NIPT screens ordered in the 2019-2020 fiscal year, 59% of which were funded by OHIP while 41% were self-paid by the pregnant individual.</a:t>
            </a:r>
            <a:endParaRPr lang="en-CA" altLang="en-US" dirty="0"/>
          </a:p>
        </p:txBody>
      </p:sp>
      <p:sp>
        <p:nvSpPr>
          <p:cNvPr id="69636" name="Slide Number Placeholder 3">
            <a:extLst>
              <a:ext uri="{FF2B5EF4-FFF2-40B4-BE49-F238E27FC236}">
                <a16:creationId xmlns:a16="http://schemas.microsoft.com/office/drawing/2014/main" id="{FD18012D-C0EA-CA60-6056-E50C68CE8B22}"/>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91D1A39-9EDF-45A9-A0F3-C55DA883C7FD}" type="slidenum">
              <a:rPr lang="en-US" altLang="en-US"/>
              <a:pPr eaLnBrk="1" hangingPunct="1"/>
              <a:t>39</a:t>
            </a:fld>
            <a:endParaRPr lang="en-US" altLang="en-US"/>
          </a:p>
        </p:txBody>
      </p:sp>
    </p:spTree>
    <p:extLst>
      <p:ext uri="{BB962C8B-B14F-4D97-AF65-F5344CB8AC3E}">
        <p14:creationId xmlns:p14="http://schemas.microsoft.com/office/powerpoint/2010/main" val="2738053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B11D4126-1759-2F61-38CD-E6A4E4DF38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A432892A-4C86-EF59-38ED-8F02DCCAF4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dirty="0"/>
              <a:t>NIPT LIMITATION AS A SCREENING TEST</a:t>
            </a:r>
          </a:p>
        </p:txBody>
      </p:sp>
      <p:sp>
        <p:nvSpPr>
          <p:cNvPr id="72708" name="Slide Number Placeholder 3">
            <a:extLst>
              <a:ext uri="{FF2B5EF4-FFF2-40B4-BE49-F238E27FC236}">
                <a16:creationId xmlns:a16="http://schemas.microsoft.com/office/drawing/2014/main" id="{9195D975-A2DE-241F-F6A0-6A3AC5576AEA}"/>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AEBE29E-E6ED-4C9B-9BDF-FC8E6C9B14C3}" type="slidenum">
              <a:rPr lang="en-US" altLang="en-US"/>
              <a:pPr eaLnBrk="1" hangingPunct="1"/>
              <a:t>40</a:t>
            </a:fld>
            <a:endParaRPr lang="en-US" altLang="en-US"/>
          </a:p>
        </p:txBody>
      </p:sp>
    </p:spTree>
    <p:extLst>
      <p:ext uri="{BB962C8B-B14F-4D97-AF65-F5344CB8AC3E}">
        <p14:creationId xmlns:p14="http://schemas.microsoft.com/office/powerpoint/2010/main" val="986053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will take you through several clinical scenarios on the topics of PN genomics. Hereditary cancer, DTC GT and pull out the pearls for practice in each case</a:t>
            </a:r>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5</a:t>
            </a:fld>
            <a:endParaRPr lang="en-CA" altLang="en-US"/>
          </a:p>
        </p:txBody>
      </p:sp>
    </p:spTree>
    <p:extLst>
      <p:ext uri="{BB962C8B-B14F-4D97-AF65-F5344CB8AC3E}">
        <p14:creationId xmlns:p14="http://schemas.microsoft.com/office/powerpoint/2010/main" val="28637030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B11D4126-1759-2F61-38CD-E6A4E4DF38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A432892A-4C86-EF59-38ED-8F02DCCAF4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dirty="0"/>
              <a:t>NIPT LIMITATION AS A SCREENING TEST</a:t>
            </a:r>
          </a:p>
        </p:txBody>
      </p:sp>
      <p:sp>
        <p:nvSpPr>
          <p:cNvPr id="72708" name="Slide Number Placeholder 3">
            <a:extLst>
              <a:ext uri="{FF2B5EF4-FFF2-40B4-BE49-F238E27FC236}">
                <a16:creationId xmlns:a16="http://schemas.microsoft.com/office/drawing/2014/main" id="{9195D975-A2DE-241F-F6A0-6A3AC5576AEA}"/>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AEBE29E-E6ED-4C9B-9BDF-FC8E6C9B14C3}" type="slidenum">
              <a:rPr lang="en-US" altLang="en-US"/>
              <a:pPr eaLnBrk="1" hangingPunct="1"/>
              <a:t>41</a:t>
            </a:fld>
            <a:endParaRPr lang="en-US" altLang="en-US"/>
          </a:p>
        </p:txBody>
      </p:sp>
    </p:spTree>
    <p:extLst>
      <p:ext uri="{BB962C8B-B14F-4D97-AF65-F5344CB8AC3E}">
        <p14:creationId xmlns:p14="http://schemas.microsoft.com/office/powerpoint/2010/main" val="38992684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B11D4126-1759-2F61-38CD-E6A4E4DF38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A432892A-4C86-EF59-38ED-8F02DCCAF4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a:t>NIPT LIMITATION AS A SCREENING TEST</a:t>
            </a:r>
          </a:p>
        </p:txBody>
      </p:sp>
      <p:sp>
        <p:nvSpPr>
          <p:cNvPr id="72708" name="Slide Number Placeholder 3">
            <a:extLst>
              <a:ext uri="{FF2B5EF4-FFF2-40B4-BE49-F238E27FC236}">
                <a16:creationId xmlns:a16="http://schemas.microsoft.com/office/drawing/2014/main" id="{9195D975-A2DE-241F-F6A0-6A3AC5576AEA}"/>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AEBE29E-E6ED-4C9B-9BDF-FC8E6C9B14C3}" type="slidenum">
              <a:rPr lang="en-US" altLang="en-US"/>
              <a:pPr eaLnBrk="1" hangingPunct="1"/>
              <a:t>42</a:t>
            </a:fld>
            <a:endParaRPr lang="en-US" altLang="en-US"/>
          </a:p>
        </p:txBody>
      </p:sp>
    </p:spTree>
    <p:extLst>
      <p:ext uri="{BB962C8B-B14F-4D97-AF65-F5344CB8AC3E}">
        <p14:creationId xmlns:p14="http://schemas.microsoft.com/office/powerpoint/2010/main" val="35820051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B11D4126-1759-2F61-38CD-E6A4E4DF38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A432892A-4C86-EF59-38ED-8F02DCCAF4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dirty="0"/>
              <a:t>When completing an NIPT requisition you have noticed, or even been asked by a patient about additional testing</a:t>
            </a:r>
          </a:p>
        </p:txBody>
      </p:sp>
      <p:sp>
        <p:nvSpPr>
          <p:cNvPr id="72708" name="Slide Number Placeholder 3">
            <a:extLst>
              <a:ext uri="{FF2B5EF4-FFF2-40B4-BE49-F238E27FC236}">
                <a16:creationId xmlns:a16="http://schemas.microsoft.com/office/drawing/2014/main" id="{9195D975-A2DE-241F-F6A0-6A3AC5576AEA}"/>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AEBE29E-E6ED-4C9B-9BDF-FC8E6C9B14C3}" type="slidenum">
              <a:rPr lang="en-US" altLang="en-US"/>
              <a:pPr eaLnBrk="1" hangingPunct="1"/>
              <a:t>43</a:t>
            </a:fld>
            <a:endParaRPr lang="en-US" altLang="en-US"/>
          </a:p>
        </p:txBody>
      </p:sp>
    </p:spTree>
    <p:extLst>
      <p:ext uri="{BB962C8B-B14F-4D97-AF65-F5344CB8AC3E}">
        <p14:creationId xmlns:p14="http://schemas.microsoft.com/office/powerpoint/2010/main" val="37893037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3AEF66E8-D3DD-9031-3B78-5153CA2F1E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53F6A924-E103-6EC1-04D0-A50FC73624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CA" b="0" i="0" dirty="0">
                <a:solidFill>
                  <a:srgbClr val="000000"/>
                </a:solidFill>
                <a:effectLst/>
                <a:latin typeface="Times New Roman" panose="02020603050405020304" pitchFamily="18" charset="0"/>
              </a:rPr>
              <a:t>Image International 22q11.2 Foundation </a:t>
            </a:r>
          </a:p>
          <a:p>
            <a:pPr algn="l"/>
            <a:r>
              <a:rPr lang="en-CA" b="0" i="0" dirty="0">
                <a:solidFill>
                  <a:srgbClr val="000000"/>
                </a:solidFill>
                <a:effectLst/>
                <a:latin typeface="Times New Roman" panose="02020603050405020304" pitchFamily="18" charset="0"/>
              </a:rPr>
              <a:t>https://22q.org/</a:t>
            </a:r>
          </a:p>
          <a:p>
            <a:pPr algn="l"/>
            <a:endParaRPr lang="en-CA" b="0" i="0" dirty="0">
              <a:solidFill>
                <a:srgbClr val="000000"/>
              </a:solidFill>
              <a:effectLst/>
              <a:latin typeface="Times New Roman" panose="02020603050405020304" pitchFamily="18" charset="0"/>
            </a:endParaRPr>
          </a:p>
          <a:p>
            <a:pPr algn="l"/>
            <a:r>
              <a:rPr lang="en-CA" b="0" i="0" dirty="0">
                <a:solidFill>
                  <a:srgbClr val="000000"/>
                </a:solidFill>
                <a:effectLst/>
                <a:latin typeface="Times New Roman" panose="02020603050405020304" pitchFamily="18" charset="0"/>
              </a:rPr>
              <a:t>22q deletion syndrome</a:t>
            </a:r>
          </a:p>
          <a:p>
            <a:pPr algn="l"/>
            <a:r>
              <a:rPr lang="en-CA" b="0" i="0" dirty="0">
                <a:solidFill>
                  <a:srgbClr val="000000"/>
                </a:solidFill>
                <a:effectLst/>
                <a:latin typeface="Times New Roman" panose="02020603050405020304" pitchFamily="18" charset="0"/>
              </a:rPr>
              <a:t>:</a:t>
            </a:r>
          </a:p>
          <a:p>
            <a:pPr algn="l"/>
            <a:r>
              <a:rPr lang="en-CA" b="0" i="0" dirty="0">
                <a:solidFill>
                  <a:srgbClr val="000000"/>
                </a:solidFill>
                <a:effectLst/>
                <a:latin typeface="Times New Roman" panose="02020603050405020304" pitchFamily="18" charset="0"/>
              </a:rPr>
              <a:t>Individuals with 22q11.2 </a:t>
            </a:r>
            <a:r>
              <a:rPr lang="en-CA" b="0" i="0" dirty="0">
                <a:solidFill>
                  <a:srgbClr val="2F4A8B"/>
                </a:solidFill>
                <a:effectLst/>
                <a:latin typeface="Times New Roman" panose="02020603050405020304" pitchFamily="18" charset="0"/>
                <a:hlinkClick r:id="rId3"/>
              </a:rPr>
              <a:t>deletion syndrome</a:t>
            </a:r>
            <a:r>
              <a:rPr lang="en-CA" b="0" i="0" dirty="0">
                <a:solidFill>
                  <a:srgbClr val="000000"/>
                </a:solidFill>
                <a:effectLst/>
                <a:latin typeface="Times New Roman" panose="02020603050405020304" pitchFamily="18" charset="0"/>
              </a:rPr>
              <a:t> (22q11.2DS) can present with a wide range of features that are highly variable, even within families. The major clinical manifestations of 22q11.2DS include </a:t>
            </a:r>
            <a:r>
              <a:rPr lang="en-CA" b="0" i="0" dirty="0">
                <a:solidFill>
                  <a:srgbClr val="2F4A8B"/>
                </a:solidFill>
                <a:effectLst/>
                <a:latin typeface="Times New Roman" panose="02020603050405020304" pitchFamily="18" charset="0"/>
                <a:hlinkClick r:id="rId4"/>
              </a:rPr>
              <a:t>congenital</a:t>
            </a:r>
            <a:r>
              <a:rPr lang="en-CA" b="0" i="0" dirty="0">
                <a:solidFill>
                  <a:srgbClr val="000000"/>
                </a:solidFill>
                <a:effectLst/>
                <a:latin typeface="Times New Roman" panose="02020603050405020304" pitchFamily="18" charset="0"/>
              </a:rPr>
              <a:t> heart disease, particularly </a:t>
            </a:r>
            <a:r>
              <a:rPr lang="en-CA" b="0" i="0" dirty="0" err="1">
                <a:solidFill>
                  <a:srgbClr val="000000"/>
                </a:solidFill>
                <a:effectLst/>
                <a:latin typeface="Times New Roman" panose="02020603050405020304" pitchFamily="18" charset="0"/>
              </a:rPr>
              <a:t>conotruncal</a:t>
            </a:r>
            <a:r>
              <a:rPr lang="en-CA" b="0" i="0" dirty="0">
                <a:solidFill>
                  <a:srgbClr val="000000"/>
                </a:solidFill>
                <a:effectLst/>
                <a:latin typeface="Times New Roman" panose="02020603050405020304" pitchFamily="18" charset="0"/>
              </a:rPr>
              <a:t> malformations (ventricular septal defect, tetralogy of Fallot, interrupted aortic arch, and truncus arteriosus), palatal abnormalities (velopharyngeal incompetence, submucosal cleft palate, bifid uvula, and cleft palate), immune deficiency, characteristic facial features, and learning difficulties. Hearing loss can be sensorineural and/or conductive. </a:t>
            </a:r>
            <a:r>
              <a:rPr lang="en-CA" b="0" i="0" dirty="0" err="1">
                <a:solidFill>
                  <a:srgbClr val="000000"/>
                </a:solidFill>
                <a:effectLst/>
                <a:latin typeface="Times New Roman" panose="02020603050405020304" pitchFamily="18" charset="0"/>
              </a:rPr>
              <a:t>Laryngotracheoesophageal</a:t>
            </a:r>
            <a:r>
              <a:rPr lang="en-CA" b="0" i="0" dirty="0">
                <a:solidFill>
                  <a:srgbClr val="000000"/>
                </a:solidFill>
                <a:effectLst/>
                <a:latin typeface="Times New Roman" panose="02020603050405020304" pitchFamily="18" charset="0"/>
              </a:rPr>
              <a:t>, gastrointestinal, ophthalmologic, central nervous system, skeletal, and genitourinary anomalies also occur. Psychiatric illness and autoimmune disorders are more common in individuals with 22q11.2DS.</a:t>
            </a:r>
          </a:p>
          <a:p>
            <a:pPr algn="l"/>
            <a:endParaRPr lang="en-CA" b="0" i="0" dirty="0">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b="0" i="0" dirty="0">
                <a:solidFill>
                  <a:srgbClr val="000000"/>
                </a:solidFill>
                <a:effectLst/>
                <a:latin typeface="Times New Roman" panose="02020603050405020304" pitchFamily="18" charset="0"/>
              </a:rPr>
              <a:t>Other craniofacial features (e.g., hooded eyelids, ear anomalies, prominent nasal bridge, bulbous nose, micrognathia, asymmetric crying facies, craniosynostosis)</a:t>
            </a:r>
          </a:p>
          <a:p>
            <a:pPr algn="l"/>
            <a:endParaRPr lang="en-CA" b="0" i="0" dirty="0">
              <a:solidFill>
                <a:srgbClr val="000000"/>
              </a:solidFill>
              <a:effectLst/>
              <a:latin typeface="Times New Roman" panose="02020603050405020304" pitchFamily="18" charset="0"/>
            </a:endParaRPr>
          </a:p>
          <a:p>
            <a:pPr algn="l"/>
            <a:endParaRPr lang="en-CA" b="0" i="0" dirty="0">
              <a:solidFill>
                <a:srgbClr val="000000"/>
              </a:solidFill>
              <a:effectLst/>
              <a:latin typeface="Times New Roman" panose="02020603050405020304" pitchFamily="18" charset="0"/>
            </a:endParaRPr>
          </a:p>
          <a:p>
            <a:pPr algn="l"/>
            <a:r>
              <a:rPr lang="en-CA" b="0" i="0" dirty="0">
                <a:solidFill>
                  <a:srgbClr val="222222"/>
                </a:solidFill>
                <a:effectLst/>
                <a:latin typeface="Courier New" panose="02070309020205020404" pitchFamily="49" charset="0"/>
              </a:rPr>
              <a:t>McDonald-McGinn DM, Hain HS, Emanuel BS, et al. 22q11.2 Deletion Syndrome. 1999 Sep 23 [Updated 2020 Feb 27]. In: Adam MP, Everman DB, </a:t>
            </a:r>
            <a:r>
              <a:rPr lang="en-CA" b="0" i="0" dirty="0" err="1">
                <a:solidFill>
                  <a:srgbClr val="222222"/>
                </a:solidFill>
                <a:effectLst/>
                <a:latin typeface="Courier New" panose="02070309020205020404" pitchFamily="49" charset="0"/>
              </a:rPr>
              <a:t>Mirzaa</a:t>
            </a:r>
            <a:r>
              <a:rPr lang="en-CA" b="0" i="0" dirty="0">
                <a:solidFill>
                  <a:srgbClr val="222222"/>
                </a:solidFill>
                <a:effectLst/>
                <a:latin typeface="Courier New" panose="02070309020205020404" pitchFamily="49" charset="0"/>
              </a:rPr>
              <a:t> GM, et al., editors. </a:t>
            </a:r>
            <a:r>
              <a:rPr lang="en-CA" b="0" i="0" dirty="0" err="1">
                <a:solidFill>
                  <a:srgbClr val="222222"/>
                </a:solidFill>
                <a:effectLst/>
                <a:latin typeface="Courier New" panose="02070309020205020404" pitchFamily="49" charset="0"/>
              </a:rPr>
              <a:t>GeneReviews</a:t>
            </a:r>
            <a:r>
              <a:rPr lang="en-CA" b="0" i="0" dirty="0">
                <a:solidFill>
                  <a:srgbClr val="222222"/>
                </a:solidFill>
                <a:effectLst/>
                <a:latin typeface="Courier New" panose="02070309020205020404" pitchFamily="49" charset="0"/>
              </a:rPr>
              <a:t>® [Internet]. Seattle (WA): University of Washington, Seattle; 1993-2023. Available from: https://www.ncbi.nlm.nih.gov/books/NBK1523/</a:t>
            </a:r>
            <a:endParaRPr lang="en-CA" b="0" i="0" dirty="0">
              <a:solidFill>
                <a:srgbClr val="000000"/>
              </a:solidFill>
              <a:effectLst/>
              <a:latin typeface="Times New Roman" panose="02020603050405020304" pitchFamily="18" charset="0"/>
            </a:endParaRPr>
          </a:p>
          <a:p>
            <a:br>
              <a:rPr lang="en-CA" b="0" i="0" dirty="0">
                <a:solidFill>
                  <a:srgbClr val="000000"/>
                </a:solidFill>
                <a:effectLst/>
                <a:latin typeface="Times New Roman" panose="02020603050405020304" pitchFamily="18" charset="0"/>
              </a:rPr>
            </a:br>
            <a:endParaRPr lang="en-US" altLang="en-US" dirty="0"/>
          </a:p>
        </p:txBody>
      </p:sp>
      <p:sp>
        <p:nvSpPr>
          <p:cNvPr id="77828" name="Slide Number Placeholder 3">
            <a:extLst>
              <a:ext uri="{FF2B5EF4-FFF2-40B4-BE49-F238E27FC236}">
                <a16:creationId xmlns:a16="http://schemas.microsoft.com/office/drawing/2014/main" id="{6332BD38-203C-7D59-7BEF-9807FD7053C2}"/>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DBAF465-27A0-4365-859A-AF2C25F0996C}" type="slidenum">
              <a:rPr lang="en-US" altLang="en-US"/>
              <a:pPr eaLnBrk="1" hangingPunct="1"/>
              <a:t>44</a:t>
            </a:fld>
            <a:endParaRPr lang="en-US" altLang="en-US"/>
          </a:p>
        </p:txBody>
      </p:sp>
    </p:spTree>
    <p:extLst>
      <p:ext uri="{BB962C8B-B14F-4D97-AF65-F5344CB8AC3E}">
        <p14:creationId xmlns:p14="http://schemas.microsoft.com/office/powerpoint/2010/main" val="33965140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9D5011D9-F41A-FBA8-0E54-26BE38E933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B8516F5A-87E1-4904-82F1-700EE4A6A65F}"/>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ct val="0"/>
              </a:spcBef>
              <a:spcAft>
                <a:spcPts val="0"/>
              </a:spcAft>
              <a:defRPr/>
            </a:pPr>
            <a:r>
              <a:rPr lang="en-CA" altLang="en-US" sz="2000" dirty="0">
                <a:solidFill>
                  <a:schemeClr val="bg1"/>
                </a:solidFill>
              </a:rPr>
              <a:t>ROUTINE screening is not recommended</a:t>
            </a:r>
          </a:p>
          <a:p>
            <a:pPr eaLnBrk="1" fontAlgn="auto" hangingPunct="1">
              <a:spcBef>
                <a:spcPct val="0"/>
              </a:spcBef>
              <a:spcAft>
                <a:spcPts val="0"/>
              </a:spcAft>
              <a:defRPr/>
            </a:pPr>
            <a:endParaRPr lang="en-CA" altLang="en-US" sz="2000" dirty="0">
              <a:solidFill>
                <a:schemeClr val="bg1"/>
              </a:solidFill>
            </a:endParaRPr>
          </a:p>
          <a:p>
            <a:pPr eaLnBrk="1" fontAlgn="auto" hangingPunct="1">
              <a:spcBef>
                <a:spcPct val="0"/>
              </a:spcBef>
              <a:spcAft>
                <a:spcPts val="0"/>
              </a:spcAft>
              <a:defRPr/>
            </a:pPr>
            <a:r>
              <a:rPr lang="en-CA" altLang="en-US" sz="2000" dirty="0">
                <a:solidFill>
                  <a:schemeClr val="bg1"/>
                </a:solidFill>
              </a:rPr>
              <a:t>Because these are low-prevalence disorders, false positive results are inevitable and the positive predictive value will be low</a:t>
            </a:r>
          </a:p>
          <a:p>
            <a:pPr eaLnBrk="1" fontAlgn="auto" hangingPunct="1">
              <a:spcBef>
                <a:spcPct val="0"/>
              </a:spcBef>
              <a:spcAft>
                <a:spcPts val="0"/>
              </a:spcAft>
              <a:defRPr/>
            </a:pPr>
            <a:r>
              <a:rPr lang="en-CA" altLang="en-US" sz="1800" dirty="0">
                <a:solidFill>
                  <a:schemeClr val="bg1"/>
                </a:solidFill>
              </a:rPr>
              <a:t>Undermine benefit of NIPT reducing the number of women undergoing invasive testing</a:t>
            </a:r>
          </a:p>
          <a:p>
            <a:pPr eaLnBrk="1" fontAlgn="auto" hangingPunct="1">
              <a:spcBef>
                <a:spcPct val="0"/>
              </a:spcBef>
              <a:spcAft>
                <a:spcPts val="0"/>
              </a:spcAft>
              <a:defRPr/>
            </a:pPr>
            <a:r>
              <a:rPr lang="en-US" altLang="en-US" sz="1800" dirty="0">
                <a:solidFill>
                  <a:schemeClr val="bg1"/>
                </a:solidFill>
              </a:rPr>
              <a:t>Uncertainty about the prenatal prevalence </a:t>
            </a:r>
          </a:p>
          <a:p>
            <a:pPr eaLnBrk="1" fontAlgn="auto" hangingPunct="1">
              <a:spcBef>
                <a:spcPct val="0"/>
              </a:spcBef>
              <a:spcAft>
                <a:spcPts val="0"/>
              </a:spcAft>
              <a:defRPr/>
            </a:pPr>
            <a:endParaRPr lang="en-US" altLang="en-US" sz="1800" dirty="0">
              <a:solidFill>
                <a:schemeClr val="bg1"/>
              </a:solidFill>
            </a:endParaRPr>
          </a:p>
          <a:p>
            <a:pPr marL="454025" indent="-342900" eaLnBrk="1" fontAlgn="auto" hangingPunct="1">
              <a:spcBef>
                <a:spcPts val="0"/>
              </a:spcBef>
              <a:spcAft>
                <a:spcPts val="0"/>
              </a:spcAft>
              <a:buFontTx/>
              <a:buChar char="-"/>
              <a:defRPr/>
            </a:pPr>
            <a:r>
              <a:rPr lang="en-US" sz="1800" dirty="0"/>
              <a:t>Over 200 known pathogenic CNVs</a:t>
            </a:r>
          </a:p>
          <a:p>
            <a:pPr marL="454025" indent="-342900" eaLnBrk="1" fontAlgn="auto" hangingPunct="1">
              <a:spcBef>
                <a:spcPts val="0"/>
              </a:spcBef>
              <a:spcAft>
                <a:spcPts val="0"/>
              </a:spcAft>
              <a:buFontTx/>
              <a:buChar char="-"/>
              <a:defRPr/>
            </a:pPr>
            <a:r>
              <a:rPr lang="en-US" sz="1800" dirty="0"/>
              <a:t>Clinical presentation variable</a:t>
            </a:r>
          </a:p>
          <a:p>
            <a:pPr marL="454025" indent="-342900" eaLnBrk="1" fontAlgn="auto" hangingPunct="1">
              <a:spcBef>
                <a:spcPts val="0"/>
              </a:spcBef>
              <a:spcAft>
                <a:spcPts val="0"/>
              </a:spcAft>
              <a:buFontTx/>
              <a:buChar char="-"/>
              <a:defRPr/>
            </a:pPr>
            <a:r>
              <a:rPr lang="en-US" sz="1800" dirty="0"/>
              <a:t>Rare 1/5,000 to 1/50,000</a:t>
            </a:r>
          </a:p>
          <a:p>
            <a:pPr marL="454025" indent="-342900" eaLnBrk="1" fontAlgn="auto" hangingPunct="1">
              <a:spcBef>
                <a:spcPts val="0"/>
              </a:spcBef>
              <a:spcAft>
                <a:spcPts val="0"/>
              </a:spcAft>
              <a:buFontTx/>
              <a:buChar char="-"/>
              <a:defRPr/>
            </a:pPr>
            <a:r>
              <a:rPr lang="en-US" sz="1800" dirty="0"/>
              <a:t>Increases false +</a:t>
            </a:r>
            <a:r>
              <a:rPr lang="en-US" sz="1800" dirty="0" err="1"/>
              <a:t>ve</a:t>
            </a:r>
            <a:r>
              <a:rPr lang="en-US" sz="1800" dirty="0"/>
              <a:t> rate , decreases PPV</a:t>
            </a:r>
          </a:p>
          <a:p>
            <a:pPr marL="454025" indent="-342900" eaLnBrk="1" fontAlgn="auto" hangingPunct="1">
              <a:spcBef>
                <a:spcPts val="0"/>
              </a:spcBef>
              <a:spcAft>
                <a:spcPts val="0"/>
              </a:spcAft>
              <a:buFontTx/>
              <a:buChar char="-"/>
              <a:defRPr/>
            </a:pPr>
            <a:r>
              <a:rPr lang="en-US" sz="1800" dirty="0"/>
              <a:t>Positive result requires confirmation by diagnostic testing</a:t>
            </a:r>
          </a:p>
          <a:p>
            <a:pPr marL="454025" indent="-342900" eaLnBrk="1" fontAlgn="auto" hangingPunct="1">
              <a:spcBef>
                <a:spcPts val="0"/>
              </a:spcBef>
              <a:spcAft>
                <a:spcPts val="0"/>
              </a:spcAft>
              <a:buFontTx/>
              <a:buChar char="-"/>
              <a:defRPr/>
            </a:pPr>
            <a:r>
              <a:rPr lang="en-US" sz="1800" dirty="0"/>
              <a:t>Not recommended by any guidelines at this time</a:t>
            </a:r>
          </a:p>
          <a:p>
            <a:pPr eaLnBrk="1" fontAlgn="auto" hangingPunct="1">
              <a:spcBef>
                <a:spcPct val="0"/>
              </a:spcBef>
              <a:spcAft>
                <a:spcPts val="0"/>
              </a:spcAft>
              <a:defRPr/>
            </a:pPr>
            <a:endParaRPr lang="en-US" altLang="en-US" sz="1800" dirty="0">
              <a:solidFill>
                <a:schemeClr val="bg1"/>
              </a:solidFill>
            </a:endParaRPr>
          </a:p>
          <a:p>
            <a:pPr eaLnBrk="1" fontAlgn="auto" hangingPunct="1">
              <a:spcBef>
                <a:spcPts val="600"/>
              </a:spcBef>
              <a:spcAft>
                <a:spcPts val="0"/>
              </a:spcAft>
              <a:defRPr/>
            </a:pPr>
            <a:endParaRPr lang="en-US" altLang="en-US" dirty="0"/>
          </a:p>
          <a:p>
            <a:pPr eaLnBrk="1" fontAlgn="auto" hangingPunct="1">
              <a:spcBef>
                <a:spcPts val="600"/>
              </a:spcBef>
              <a:spcAft>
                <a:spcPts val="0"/>
              </a:spcAft>
              <a:defRPr/>
            </a:pPr>
            <a:r>
              <a:rPr lang="en-US" altLang="en-US" dirty="0"/>
              <a:t>Informed consent: </a:t>
            </a:r>
          </a:p>
          <a:p>
            <a:pPr eaLnBrk="1" fontAlgn="auto" hangingPunct="1">
              <a:spcBef>
                <a:spcPts val="600"/>
              </a:spcBef>
              <a:spcAft>
                <a:spcPts val="0"/>
              </a:spcAft>
              <a:defRPr/>
            </a:pPr>
            <a:r>
              <a:rPr lang="en-US" altLang="en-US" sz="1800" dirty="0">
                <a:solidFill>
                  <a:schemeClr val="bg1"/>
                </a:solidFill>
              </a:rPr>
              <a:t>Familiarity with rare conditions</a:t>
            </a:r>
          </a:p>
          <a:p>
            <a:pPr eaLnBrk="1" fontAlgn="auto" hangingPunct="1">
              <a:spcBef>
                <a:spcPts val="600"/>
              </a:spcBef>
              <a:spcAft>
                <a:spcPts val="0"/>
              </a:spcAft>
              <a:defRPr/>
            </a:pPr>
            <a:r>
              <a:rPr lang="en-US" altLang="en-US" sz="1800" dirty="0">
                <a:solidFill>
                  <a:schemeClr val="bg1"/>
                </a:solidFill>
              </a:rPr>
              <a:t>Familiarity with testing limitations</a:t>
            </a:r>
          </a:p>
          <a:p>
            <a:pPr eaLnBrk="1" fontAlgn="auto" hangingPunct="1">
              <a:spcBef>
                <a:spcPts val="600"/>
              </a:spcBef>
              <a:spcAft>
                <a:spcPts val="0"/>
              </a:spcAft>
              <a:defRPr/>
            </a:pPr>
            <a:r>
              <a:rPr lang="en-US" altLang="en-US" sz="1600" dirty="0">
                <a:solidFill>
                  <a:schemeClr val="bg1"/>
                </a:solidFill>
              </a:rPr>
              <a:t>E.g. 22q - 85% of individuals with 22qdeletion will have typical full deletion screened for by NIPT while 15% will have ‘nested’ deletions within the region;  ~ 65-70% of </a:t>
            </a:r>
            <a:r>
              <a:rPr lang="en-US" altLang="en-US" sz="1600" dirty="0" err="1">
                <a:solidFill>
                  <a:schemeClr val="bg1"/>
                </a:solidFill>
              </a:rPr>
              <a:t>Angelman</a:t>
            </a:r>
            <a:r>
              <a:rPr lang="en-US" altLang="en-US" sz="1600" dirty="0">
                <a:solidFill>
                  <a:schemeClr val="bg1"/>
                </a:solidFill>
              </a:rPr>
              <a:t> syndrome is caused by (maternal) deletions at  15q11.2 screened for by NIPT while others will have various other genetic mechanisms</a:t>
            </a:r>
            <a:endParaRPr lang="en-US" altLang="en-US" sz="1800" dirty="0">
              <a:solidFill>
                <a:schemeClr val="bg1"/>
              </a:solidFill>
            </a:endParaRPr>
          </a:p>
          <a:p>
            <a:pPr eaLnBrk="1" fontAlgn="auto" hangingPunct="1">
              <a:spcBef>
                <a:spcPct val="0"/>
              </a:spcBef>
              <a:spcAft>
                <a:spcPts val="0"/>
              </a:spcAft>
              <a:defRPr/>
            </a:pPr>
            <a:endParaRPr lang="en-US" altLang="en-US" dirty="0"/>
          </a:p>
        </p:txBody>
      </p:sp>
      <p:sp>
        <p:nvSpPr>
          <p:cNvPr id="78852" name="Slide Number Placeholder 3">
            <a:extLst>
              <a:ext uri="{FF2B5EF4-FFF2-40B4-BE49-F238E27FC236}">
                <a16:creationId xmlns:a16="http://schemas.microsoft.com/office/drawing/2014/main" id="{75027D9A-CE50-D930-0589-B5EAC2794796}"/>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9E6001E-6773-48EC-AE25-46AFB1F87D4A}" type="slidenum">
              <a:rPr lang="en-US" altLang="en-US"/>
              <a:pPr eaLnBrk="1" hangingPunct="1"/>
              <a:t>45</a:t>
            </a:fld>
            <a:endParaRPr lang="en-US" altLang="en-US"/>
          </a:p>
        </p:txBody>
      </p:sp>
    </p:spTree>
    <p:extLst>
      <p:ext uri="{BB962C8B-B14F-4D97-AF65-F5344CB8AC3E}">
        <p14:creationId xmlns:p14="http://schemas.microsoft.com/office/powerpoint/2010/main" val="16636326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46</a:t>
            </a:fld>
            <a:endParaRPr lang="en-CA" altLang="en-US"/>
          </a:p>
        </p:txBody>
      </p:sp>
    </p:spTree>
    <p:extLst>
      <p:ext uri="{BB962C8B-B14F-4D97-AF65-F5344CB8AC3E}">
        <p14:creationId xmlns:p14="http://schemas.microsoft.com/office/powerpoint/2010/main" val="1702652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Screening – FP do occur, analyzes placental DNA, </a:t>
            </a:r>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47</a:t>
            </a:fld>
            <a:endParaRPr lang="en-CA" altLang="en-US"/>
          </a:p>
        </p:txBody>
      </p:sp>
    </p:spTree>
    <p:extLst>
      <p:ext uri="{BB962C8B-B14F-4D97-AF65-F5344CB8AC3E}">
        <p14:creationId xmlns:p14="http://schemas.microsoft.com/office/powerpoint/2010/main" val="21978218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745AC39-1851-48DC-A31F-52C45565B6A5}" type="slidenum">
              <a:rPr lang="en-CA" altLang="en-US" smtClean="0"/>
              <a:pPr/>
              <a:t>49</a:t>
            </a:fld>
            <a:endParaRPr lang="en-CA" altLang="en-US"/>
          </a:p>
        </p:txBody>
      </p:sp>
    </p:spTree>
    <p:extLst>
      <p:ext uri="{BB962C8B-B14F-4D97-AF65-F5344CB8AC3E}">
        <p14:creationId xmlns:p14="http://schemas.microsoft.com/office/powerpoint/2010/main" val="29699654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tab pos="1382713" algn="r"/>
              </a:tabLst>
            </a:pPr>
            <a:r>
              <a:rPr kumimoji="0" lang="en-CA" altLang="en-US" sz="12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Genetic services and test access and criteria for the Territories are generally administered through provincial programs </a:t>
            </a:r>
            <a:endParaRPr kumimoji="0" lang="en-CA"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382713" algn="r"/>
              </a:tabLst>
            </a:pPr>
            <a:r>
              <a:rPr kumimoji="0" lang="en-CA" altLang="en-US" sz="12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Alberta and Northwest Territories and Nunavut (</a:t>
            </a:r>
            <a:r>
              <a:rPr kumimoji="0" lang="en-CA" altLang="en-US" sz="1200" b="0" i="1"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Kitimeot</a:t>
            </a:r>
            <a:r>
              <a:rPr kumimoji="0" lang="en-CA" altLang="en-US" sz="12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en-CA"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382713" algn="r"/>
              </a:tabLst>
            </a:pPr>
            <a:r>
              <a:rPr kumimoji="0" lang="en-CA" altLang="en-US" sz="12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British Colombia and Yukon</a:t>
            </a:r>
            <a:endParaRPr kumimoji="0" lang="en-CA"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382713" algn="r"/>
              </a:tabLst>
            </a:pPr>
            <a:r>
              <a:rPr kumimoji="0" lang="en-CA" altLang="en-US" sz="12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Manitoba and Nunavut (</a:t>
            </a:r>
            <a:r>
              <a:rPr kumimoji="0" lang="en-CA" altLang="en-US" sz="1200" b="0" i="1"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Kiviliq</a:t>
            </a:r>
            <a:r>
              <a:rPr kumimoji="0" lang="en-CA" altLang="en-US" sz="12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en-CA"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382713" algn="r"/>
              </a:tabLst>
            </a:pPr>
            <a:r>
              <a:rPr kumimoji="0" lang="en-CA" altLang="en-US" sz="12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Ontario and Nunavut (Baffin)</a:t>
            </a:r>
            <a:endParaRPr kumimoji="0" lang="en-CA" altLang="en-US" sz="800" b="0" i="0" u="none" strike="noStrike" cap="none" normalizeH="0" baseline="0" dirty="0">
              <a:ln>
                <a:noFill/>
              </a:ln>
              <a:solidFill>
                <a:schemeClr val="tx1"/>
              </a:solidFill>
              <a:effectLst/>
            </a:endParaRPr>
          </a:p>
          <a:p>
            <a:endParaRPr lang="en-CA" dirty="0"/>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50</a:t>
            </a:fld>
            <a:endParaRPr lang="en-CA" altLang="en-US"/>
          </a:p>
        </p:txBody>
      </p:sp>
    </p:spTree>
    <p:extLst>
      <p:ext uri="{BB962C8B-B14F-4D97-AF65-F5344CB8AC3E}">
        <p14:creationId xmlns:p14="http://schemas.microsoft.com/office/powerpoint/2010/main" val="11588722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745AC39-1851-48DC-A31F-52C45565B6A5}" type="slidenum">
              <a:rPr lang="en-CA" altLang="en-US" smtClean="0"/>
              <a:pPr/>
              <a:t>51</a:t>
            </a:fld>
            <a:endParaRPr lang="en-CA" altLang="en-US"/>
          </a:p>
        </p:txBody>
      </p:sp>
    </p:spTree>
    <p:extLst>
      <p:ext uri="{BB962C8B-B14F-4D97-AF65-F5344CB8AC3E}">
        <p14:creationId xmlns:p14="http://schemas.microsoft.com/office/powerpoint/2010/main" val="58978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PSO 2019-2022 report https://www.bornontario.ca/en/pso/about-us/program-reports.aspx</a:t>
            </a:r>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6</a:t>
            </a:fld>
            <a:endParaRPr lang="en-CA" altLang="en-US"/>
          </a:p>
        </p:txBody>
      </p:sp>
    </p:spTree>
    <p:extLst>
      <p:ext uri="{BB962C8B-B14F-4D97-AF65-F5344CB8AC3E}">
        <p14:creationId xmlns:p14="http://schemas.microsoft.com/office/powerpoint/2010/main" val="3220702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5742B9B3-648E-323E-532F-73F56F2EA9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0152D4B0-B929-C79C-6996-0153FA40CC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eaLnBrk="1" hangingPunct="1">
              <a:spcBef>
                <a:spcPct val="0"/>
              </a:spcBef>
            </a:pPr>
            <a:endParaRPr lang="en-CA" altLang="en-US" dirty="0"/>
          </a:p>
        </p:txBody>
      </p:sp>
      <p:sp>
        <p:nvSpPr>
          <p:cNvPr id="69636" name="Slide Number Placeholder 3">
            <a:extLst>
              <a:ext uri="{FF2B5EF4-FFF2-40B4-BE49-F238E27FC236}">
                <a16:creationId xmlns:a16="http://schemas.microsoft.com/office/drawing/2014/main" id="{FD18012D-C0EA-CA60-6056-E50C68CE8B22}"/>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91D1A39-9EDF-45A9-A0F3-C55DA883C7FD}" type="slidenum">
              <a:rPr lang="en-US" altLang="en-US"/>
              <a:pPr eaLnBrk="1" hangingPunct="1"/>
              <a:t>7</a:t>
            </a:fld>
            <a:endParaRPr lang="en-US" altLang="en-US"/>
          </a:p>
        </p:txBody>
      </p:sp>
    </p:spTree>
    <p:extLst>
      <p:ext uri="{BB962C8B-B14F-4D97-AF65-F5344CB8AC3E}">
        <p14:creationId xmlns:p14="http://schemas.microsoft.com/office/powerpoint/2010/main" val="2148663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5742B9B3-648E-323E-532F-73F56F2EA9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0152D4B0-B929-C79C-6996-0153FA40CC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eaLnBrk="1" hangingPunct="1">
              <a:spcBef>
                <a:spcPct val="0"/>
              </a:spcBef>
            </a:pPr>
            <a:endParaRPr lang="en-CA" altLang="en-US" dirty="0"/>
          </a:p>
        </p:txBody>
      </p:sp>
      <p:sp>
        <p:nvSpPr>
          <p:cNvPr id="69636" name="Slide Number Placeholder 3">
            <a:extLst>
              <a:ext uri="{FF2B5EF4-FFF2-40B4-BE49-F238E27FC236}">
                <a16:creationId xmlns:a16="http://schemas.microsoft.com/office/drawing/2014/main" id="{FD18012D-C0EA-CA60-6056-E50C68CE8B22}"/>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91D1A39-9EDF-45A9-A0F3-C55DA883C7FD}" type="slidenum">
              <a:rPr lang="en-US" altLang="en-US"/>
              <a:pPr eaLnBrk="1" hangingPunct="1"/>
              <a:t>8</a:t>
            </a:fld>
            <a:endParaRPr lang="en-US" altLang="en-US"/>
          </a:p>
        </p:txBody>
      </p:sp>
    </p:spTree>
    <p:extLst>
      <p:ext uri="{BB962C8B-B14F-4D97-AF65-F5344CB8AC3E}">
        <p14:creationId xmlns:p14="http://schemas.microsoft.com/office/powerpoint/2010/main" val="4180763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What are the prenatal genomic screening options in </a:t>
            </a:r>
            <a:r>
              <a:rPr lang="en-CA" dirty="0" err="1"/>
              <a:t>ontario</a:t>
            </a:r>
            <a:endParaRPr lang="en-CA" dirty="0"/>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9</a:t>
            </a:fld>
            <a:endParaRPr lang="en-CA" altLang="en-US"/>
          </a:p>
        </p:txBody>
      </p:sp>
    </p:spTree>
    <p:extLst>
      <p:ext uri="{BB962C8B-B14F-4D97-AF65-F5344CB8AC3E}">
        <p14:creationId xmlns:p14="http://schemas.microsoft.com/office/powerpoint/2010/main" val="342861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https://www.prenatalscreeningontario.ca/en/pso/for-providers-how-to-order/performance-of-prenatal-screening-tests.aspx#one</a:t>
            </a:r>
          </a:p>
          <a:p>
            <a:endParaRPr lang="en-CA" dirty="0"/>
          </a:p>
          <a:p>
            <a:endParaRPr lang="en-CA" dirty="0"/>
          </a:p>
          <a:p>
            <a:r>
              <a:rPr lang="en-US" b="0" i="0" dirty="0">
                <a:solidFill>
                  <a:srgbClr val="2F2B2B"/>
                </a:solidFill>
                <a:effectLst/>
                <a:latin typeface="Karla" pitchFamily="2" charset="0"/>
              </a:rPr>
              <a:t>crown-rump length measurement (the measurement of the length of embryo from top of the head to the bottom of the torso) at the time of NT ultrasound is between 45 and 84 mm. This corresponds to a gestation between 11 weeks 2 days to 13 weeks 3 days</a:t>
            </a:r>
            <a:r>
              <a:rPr lang="en-CA" b="0" i="0" dirty="0">
                <a:solidFill>
                  <a:srgbClr val="2F2B2B"/>
                </a:solidFill>
                <a:effectLst/>
                <a:latin typeface="Karla" pitchFamily="2" charset="0"/>
              </a:rPr>
              <a:t>.</a:t>
            </a:r>
          </a:p>
          <a:p>
            <a:endParaRPr lang="en-CA" b="0" i="0" dirty="0">
              <a:solidFill>
                <a:srgbClr val="2F2B2B"/>
              </a:solidFill>
              <a:effectLst/>
              <a:latin typeface="Karla" pitchFamily="2" charset="0"/>
            </a:endParaRPr>
          </a:p>
          <a:p>
            <a:r>
              <a:rPr lang="en-CA" b="0" i="0" dirty="0">
                <a:solidFill>
                  <a:srgbClr val="2F2B2B"/>
                </a:solidFill>
                <a:effectLst/>
                <a:latin typeface="Karla" pitchFamily="2" charset="0"/>
              </a:rPr>
              <a:t>Multiples NT only</a:t>
            </a:r>
          </a:p>
          <a:p>
            <a:r>
              <a:rPr lang="en-CA" b="0" i="0" dirty="0">
                <a:solidFill>
                  <a:srgbClr val="2F2B2B"/>
                </a:solidFill>
                <a:effectLst/>
                <a:latin typeface="Karla" pitchFamily="2" charset="0"/>
              </a:rPr>
              <a:t>.</a:t>
            </a:r>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10</a:t>
            </a:fld>
            <a:endParaRPr lang="en-CA" altLang="en-US"/>
          </a:p>
        </p:txBody>
      </p:sp>
    </p:spTree>
    <p:extLst>
      <p:ext uri="{BB962C8B-B14F-4D97-AF65-F5344CB8AC3E}">
        <p14:creationId xmlns:p14="http://schemas.microsoft.com/office/powerpoint/2010/main" val="32795913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lvl1pPr>
              <a:defRPr>
                <a:latin typeface="+mj-lt"/>
              </a:defRPr>
            </a:lvl1p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descr="Shape&#10;&#10;Description automatically generated">
            <a:extLst>
              <a:ext uri="{FF2B5EF4-FFF2-40B4-BE49-F238E27FC236}">
                <a16:creationId xmlns:a16="http://schemas.microsoft.com/office/drawing/2014/main" id="{4B4DA6AC-0280-9E96-8A45-A437D487A0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4689" y="4443958"/>
            <a:ext cx="548879" cy="555526"/>
          </a:xfrm>
          <a:prstGeom prst="rect">
            <a:avLst/>
          </a:prstGeom>
        </p:spPr>
      </p:pic>
      <p:pic>
        <p:nvPicPr>
          <p:cNvPr id="9" name="Picture 8" descr="Text&#10;&#10;Description automatically generated with low confidence">
            <a:extLst>
              <a:ext uri="{FF2B5EF4-FFF2-40B4-BE49-F238E27FC236}">
                <a16:creationId xmlns:a16="http://schemas.microsoft.com/office/drawing/2014/main" id="{4F40F69C-4827-16F2-E693-07D22994ECF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45445"/>
          <a:stretch/>
        </p:blipFill>
        <p:spPr>
          <a:xfrm>
            <a:off x="7092280" y="4443958"/>
            <a:ext cx="1952150" cy="610156"/>
          </a:xfrm>
          <a:prstGeom prst="rect">
            <a:avLst/>
          </a:prstGeom>
        </p:spPr>
      </p:pic>
    </p:spTree>
    <p:extLst>
      <p:ext uri="{BB962C8B-B14F-4D97-AF65-F5344CB8AC3E}">
        <p14:creationId xmlns:p14="http://schemas.microsoft.com/office/powerpoint/2010/main" val="1312589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Clr>
                <a:srgbClr val="6D81DD"/>
              </a:buClr>
              <a:buFont typeface="Arial" panose="020B0604020202020204" pitchFamily="34" charset="0"/>
              <a:buChar char="•"/>
              <a:defRPr>
                <a:latin typeface="+mn-lt"/>
              </a:defRPr>
            </a:lvl1pPr>
            <a:lvl2pPr marL="742950" indent="-285750">
              <a:buClr>
                <a:srgbClr val="6D81DD"/>
              </a:buClr>
              <a:buSzPct val="90000"/>
              <a:buFont typeface="Courier New" panose="02070309020205020404" pitchFamily="49" charset="0"/>
              <a:buChar char="o"/>
              <a:defRPr>
                <a:latin typeface="+mn-lt"/>
              </a:defRPr>
            </a:lvl2pPr>
            <a:lvl3pPr marL="1143000" indent="-228600">
              <a:buClr>
                <a:srgbClr val="6D81DD"/>
              </a:buClr>
              <a:buFont typeface="Calibri" panose="020F0502020204030204" pitchFamily="34" charset="0"/>
              <a:buChar char="⁻"/>
              <a:defRPr>
                <a:latin typeface="+mn-lt"/>
              </a:defRPr>
            </a:lvl3pPr>
            <a:lvl4pPr marL="1600200" indent="-228600">
              <a:buClr>
                <a:srgbClr val="6D81DD"/>
              </a:buClr>
              <a:buFont typeface="Arial" panose="020B0604020202020204" pitchFamily="34" charset="0"/>
              <a:buChar char="•"/>
              <a:defRPr>
                <a:latin typeface="+mn-lt"/>
              </a:defRPr>
            </a:lvl4pPr>
            <a:lvl5pPr marL="2057400" indent="-228600">
              <a:buClr>
                <a:srgbClr val="6D81DD"/>
              </a:buClr>
              <a:buFont typeface="Arial" panose="020B0604020202020204" pitchFamily="34" charset="0"/>
              <a:buChar cha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Shape&#10;&#10;Description automatically generated">
            <a:extLst>
              <a:ext uri="{FF2B5EF4-FFF2-40B4-BE49-F238E27FC236}">
                <a16:creationId xmlns:a16="http://schemas.microsoft.com/office/drawing/2014/main" id="{3DE789F0-C930-5CBD-AFEE-D9109A7E03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6456" y="4680520"/>
            <a:ext cx="406586" cy="411510"/>
          </a:xfrm>
          <a:prstGeom prst="rect">
            <a:avLst/>
          </a:prstGeom>
        </p:spPr>
      </p:pic>
    </p:spTree>
    <p:extLst>
      <p:ext uri="{BB962C8B-B14F-4D97-AF65-F5344CB8AC3E}">
        <p14:creationId xmlns:p14="http://schemas.microsoft.com/office/powerpoint/2010/main" val="1750318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200151"/>
            <a:ext cx="4038600" cy="3394472"/>
          </a:xfrm>
        </p:spPr>
        <p:txBody>
          <a:bodyPr/>
          <a:lstStyle>
            <a:lvl1pPr>
              <a:buClr>
                <a:srgbClr val="FF0000"/>
              </a:buClr>
              <a:defRPr sz="2800"/>
            </a:lvl1pPr>
            <a:lvl2pPr>
              <a:buClr>
                <a:srgbClr val="FF0000"/>
              </a:buClr>
              <a:defRPr sz="2400"/>
            </a:lvl2pPr>
            <a:lvl3pPr>
              <a:buClr>
                <a:srgbClr val="FF0000"/>
              </a:buClr>
              <a:defRPr sz="2000"/>
            </a:lvl3pPr>
            <a:lvl4pPr>
              <a:buClr>
                <a:srgbClr val="FF0000"/>
              </a:buClr>
              <a:defRPr sz="1800"/>
            </a:lvl4pPr>
            <a:lvl5pPr>
              <a:buClr>
                <a:srgbClr val="FF0000"/>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200151"/>
            <a:ext cx="4038600" cy="3394472"/>
          </a:xfrm>
        </p:spPr>
        <p:txBody>
          <a:bodyPr/>
          <a:lstStyle>
            <a:lvl1pPr>
              <a:buClr>
                <a:srgbClr val="FF0000"/>
              </a:buClr>
              <a:defRPr sz="2800"/>
            </a:lvl1pPr>
            <a:lvl2pPr>
              <a:buClr>
                <a:srgbClr val="FF0000"/>
              </a:buClr>
              <a:defRPr sz="2400"/>
            </a:lvl2pPr>
            <a:lvl3pPr>
              <a:buClr>
                <a:srgbClr val="FF0000"/>
              </a:buClr>
              <a:defRPr sz="2000"/>
            </a:lvl3pPr>
            <a:lvl4pPr>
              <a:buClr>
                <a:srgbClr val="FF0000"/>
              </a:buClr>
              <a:defRPr sz="1800"/>
            </a:lvl4pPr>
            <a:lvl5pPr>
              <a:buClr>
                <a:srgbClr val="FF0000"/>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1850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24703E3-A9B5-4180-93E6-E6F26F33154F}" type="datetime1">
              <a:rPr lang="en-US"/>
              <a:pPr>
                <a:defRPr/>
              </a:pPr>
              <a:t>1/24/2023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EE91166-0406-4AA8-BE0C-A1E9F6DECE52}" type="slidenum">
              <a:rPr lang="en-US" altLang="en-US"/>
              <a:pPr>
                <a:defRPr/>
              </a:pPr>
              <a:t>‹#›</a:t>
            </a:fld>
            <a:endParaRPr lang="en-US" altLang="en-US"/>
          </a:p>
        </p:txBody>
      </p:sp>
    </p:spTree>
    <p:extLst>
      <p:ext uri="{BB962C8B-B14F-4D97-AF65-F5344CB8AC3E}">
        <p14:creationId xmlns:p14="http://schemas.microsoft.com/office/powerpoint/2010/main" val="41987302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p:cNvSpPr>
            <a:spLocks noGrp="1"/>
          </p:cNvSpPr>
          <p:nvPr>
            <p:ph type="dt" sz="half" idx="2"/>
          </p:nvPr>
        </p:nvSpPr>
        <p:spPr>
          <a:xfrm>
            <a:off x="457200" y="4767264"/>
            <a:ext cx="2133600" cy="273844"/>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9091FABD-B9F0-4DC6-BD2A-354B3A5DA9A4}" type="datetime1">
              <a:rPr lang="en-CA" altLang="en-US"/>
              <a:pPr/>
              <a:t>2023-01-24</a:t>
            </a:fld>
            <a:endParaRPr lang="en-CA" alt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6BD2B55-1008-4876-A162-273DC174F8B0}"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Lst>
  <p:txStyles>
    <p:titleStyle>
      <a:lvl1pPr algn="ctr" rtl="0" eaLnBrk="1" fontAlgn="base" hangingPunct="1">
        <a:spcBef>
          <a:spcPct val="0"/>
        </a:spcBef>
        <a:spcAft>
          <a:spcPct val="0"/>
        </a:spcAft>
        <a:defRPr sz="4400" kern="1200">
          <a:solidFill>
            <a:schemeClr val="tx1"/>
          </a:solidFill>
          <a:latin typeface="+mj-lt"/>
          <a:ea typeface="ＭＳ Ｐゴシック" pitchFamily="-1" charset="-128"/>
          <a:cs typeface="+mj-cs"/>
        </a:defRPr>
      </a:lvl1pPr>
      <a:lvl2pPr algn="ctr"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pitchFamily="-1"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4.bin"/><Relationship Id="rId7" Type="http://schemas.openxmlformats.org/officeDocument/2006/relationships/oleObject" Target="../embeddings/oleObject5.bin"/><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22.wmf"/><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23.png"/><Relationship Id="rId7" Type="http://schemas.openxmlformats.org/officeDocument/2006/relationships/oleObject" Target="../embeddings/oleObject6.bin"/><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wmf"/><Relationship Id="rId5" Type="http://schemas.openxmlformats.org/officeDocument/2006/relationships/oleObject" Target="../embeddings/oleObject7.bin"/><Relationship Id="rId4" Type="http://schemas.openxmlformats.org/officeDocument/2006/relationships/image" Target="../media/image24.sv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oleObject" Target="../embeddings/oleObject9.bin"/><Relationship Id="rId3" Type="http://schemas.openxmlformats.org/officeDocument/2006/relationships/image" Target="../media/image19.png"/><Relationship Id="rId7" Type="http://schemas.openxmlformats.org/officeDocument/2006/relationships/oleObject" Target="../embeddings/oleObject8.bin"/><Relationship Id="rId12" Type="http://schemas.openxmlformats.org/officeDocument/2006/relationships/image" Target="../media/image33.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svg"/><Relationship Id="rId11" Type="http://schemas.openxmlformats.org/officeDocument/2006/relationships/image" Target="../media/image32.png"/><Relationship Id="rId5" Type="http://schemas.openxmlformats.org/officeDocument/2006/relationships/image" Target="../media/image28.png"/><Relationship Id="rId10" Type="http://schemas.openxmlformats.org/officeDocument/2006/relationships/image" Target="../media/image31.svg"/><Relationship Id="rId4" Type="http://schemas.openxmlformats.org/officeDocument/2006/relationships/image" Target="../media/image20.svg"/><Relationship Id="rId9" Type="http://schemas.openxmlformats.org/officeDocument/2006/relationships/image" Target="../media/image30.png"/><Relationship Id="rId14" Type="http://schemas.openxmlformats.org/officeDocument/2006/relationships/image" Target="../media/image22.wmf"/></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6.sv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6.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8.sv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2.sv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www.prenatalscreeningontario.ca/" TargetMode="External"/><Relationship Id="rId4" Type="http://schemas.openxmlformats.org/officeDocument/2006/relationships/image" Target="../media/image43.jpg"/></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45.sv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2.sv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7.svg"/><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49.sv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51.sv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22.wmf"/><Relationship Id="rId4" Type="http://schemas.openxmlformats.org/officeDocument/2006/relationships/oleObject" Target="../embeddings/oleObject10.bin"/></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hyperlink" Target="https://en.wikipedia.org/wiki/Amniocentesis" TargetMode="External"/><Relationship Id="rId7" Type="http://schemas.openxmlformats.org/officeDocument/2006/relationships/image" Target="../media/image55.sv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33.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6.png"/><Relationship Id="rId7" Type="http://schemas.openxmlformats.org/officeDocument/2006/relationships/image" Target="../media/image62.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7.svg"/></Relationships>
</file>

<file path=ppt/slides/_rels/slide34.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6.png"/><Relationship Id="rId7" Type="http://schemas.openxmlformats.org/officeDocument/2006/relationships/image" Target="../media/image62.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7.svg"/></Relationships>
</file>

<file path=ppt/slides/_rels/slide35.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56.png"/><Relationship Id="rId7" Type="http://schemas.openxmlformats.org/officeDocument/2006/relationships/image" Target="../media/image66.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65.svg"/><Relationship Id="rId11" Type="http://schemas.openxmlformats.org/officeDocument/2006/relationships/image" Target="../media/image68.png"/><Relationship Id="rId5" Type="http://schemas.openxmlformats.org/officeDocument/2006/relationships/image" Target="../media/image64.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69.jpeg"/></Relationships>
</file>

<file path=ppt/slides/_rels/slide3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69.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57.svg"/></Relationships>
</file>

<file path=ppt/slides/_rels/slide41.x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image" Target="../media/image56.png"/><Relationship Id="rId7" Type="http://schemas.openxmlformats.org/officeDocument/2006/relationships/oleObject" Target="../embeddings/oleObject11.bin"/><Relationship Id="rId12" Type="http://schemas.openxmlformats.org/officeDocument/2006/relationships/image" Target="../media/image21.wmf"/><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73.svg"/><Relationship Id="rId11" Type="http://schemas.openxmlformats.org/officeDocument/2006/relationships/oleObject" Target="../embeddings/oleObject13.bin"/><Relationship Id="rId5" Type="http://schemas.openxmlformats.org/officeDocument/2006/relationships/image" Target="../media/image72.png"/><Relationship Id="rId10" Type="http://schemas.openxmlformats.org/officeDocument/2006/relationships/image" Target="../media/image75.wmf"/><Relationship Id="rId4" Type="http://schemas.openxmlformats.org/officeDocument/2006/relationships/image" Target="../media/image57.svg"/><Relationship Id="rId9" Type="http://schemas.openxmlformats.org/officeDocument/2006/relationships/oleObject" Target="../embeddings/oleObject12.bin"/></Relationships>
</file>

<file path=ppt/slides/_rels/slide42.xml.rels><?xml version="1.0" encoding="UTF-8" standalone="yes"?>
<Relationships xmlns="http://schemas.openxmlformats.org/package/2006/relationships"><Relationship Id="rId8" Type="http://schemas.openxmlformats.org/officeDocument/2006/relationships/image" Target="../media/image74.wmf"/><Relationship Id="rId13" Type="http://schemas.openxmlformats.org/officeDocument/2006/relationships/image" Target="../media/image76.png"/><Relationship Id="rId3" Type="http://schemas.openxmlformats.org/officeDocument/2006/relationships/image" Target="../media/image56.png"/><Relationship Id="rId7" Type="http://schemas.openxmlformats.org/officeDocument/2006/relationships/oleObject" Target="../embeddings/oleObject14.bin"/><Relationship Id="rId12" Type="http://schemas.openxmlformats.org/officeDocument/2006/relationships/image" Target="../media/image21.wmf"/><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73.svg"/><Relationship Id="rId11" Type="http://schemas.openxmlformats.org/officeDocument/2006/relationships/oleObject" Target="../embeddings/oleObject16.bin"/><Relationship Id="rId5" Type="http://schemas.openxmlformats.org/officeDocument/2006/relationships/image" Target="../media/image72.png"/><Relationship Id="rId10" Type="http://schemas.openxmlformats.org/officeDocument/2006/relationships/image" Target="../media/image75.wmf"/><Relationship Id="rId4" Type="http://schemas.openxmlformats.org/officeDocument/2006/relationships/image" Target="../media/image57.svg"/><Relationship Id="rId9" Type="http://schemas.openxmlformats.org/officeDocument/2006/relationships/oleObject" Target="../embeddings/oleObject15.bin"/><Relationship Id="rId14" Type="http://schemas.openxmlformats.org/officeDocument/2006/relationships/image" Target="../media/image77.svg"/></Relationships>
</file>

<file path=ppt/slides/_rels/slide43.xml.rels><?xml version="1.0" encoding="UTF-8" standalone="yes"?>
<Relationships xmlns="http://schemas.openxmlformats.org/package/2006/relationships"><Relationship Id="rId8" Type="http://schemas.openxmlformats.org/officeDocument/2006/relationships/image" Target="../media/image74.wmf"/><Relationship Id="rId13" Type="http://schemas.openxmlformats.org/officeDocument/2006/relationships/image" Target="../media/image78.jpg"/><Relationship Id="rId3" Type="http://schemas.openxmlformats.org/officeDocument/2006/relationships/image" Target="../media/image56.png"/><Relationship Id="rId7" Type="http://schemas.openxmlformats.org/officeDocument/2006/relationships/oleObject" Target="../embeddings/oleObject17.bin"/><Relationship Id="rId12" Type="http://schemas.openxmlformats.org/officeDocument/2006/relationships/image" Target="../media/image21.wmf"/><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73.svg"/><Relationship Id="rId11" Type="http://schemas.openxmlformats.org/officeDocument/2006/relationships/oleObject" Target="../embeddings/oleObject19.bin"/><Relationship Id="rId5" Type="http://schemas.openxmlformats.org/officeDocument/2006/relationships/image" Target="../media/image72.png"/><Relationship Id="rId10" Type="http://schemas.openxmlformats.org/officeDocument/2006/relationships/image" Target="../media/image75.wmf"/><Relationship Id="rId4" Type="http://schemas.openxmlformats.org/officeDocument/2006/relationships/image" Target="../media/image57.svg"/><Relationship Id="rId9" Type="http://schemas.openxmlformats.org/officeDocument/2006/relationships/oleObject" Target="../embeddings/oleObject18.bin"/><Relationship Id="rId14" Type="http://schemas.openxmlformats.org/officeDocument/2006/relationships/image" Target="../media/image79.jpg"/></Relationships>
</file>

<file path=ppt/slides/_rels/slide44.xml.rels><?xml version="1.0" encoding="UTF-8" standalone="yes"?>
<Relationships xmlns="http://schemas.openxmlformats.org/package/2006/relationships"><Relationship Id="rId3" Type="http://schemas.openxmlformats.org/officeDocument/2006/relationships/image" Target="../media/image80.jpeg"/><Relationship Id="rId7" Type="http://schemas.openxmlformats.org/officeDocument/2006/relationships/image" Target="../media/image82.wmf"/><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oleObject" Target="../embeddings/oleObject20.bin"/><Relationship Id="rId5" Type="http://schemas.openxmlformats.org/officeDocument/2006/relationships/image" Target="../media/image81.jpeg"/><Relationship Id="rId4" Type="http://schemas.openxmlformats.org/officeDocument/2006/relationships/hyperlink" Target="https://22q.org/"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3.png"/><Relationship Id="rId7" Type="http://schemas.openxmlformats.org/officeDocument/2006/relationships/image" Target="../media/image86.wmf"/><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oleObject" Target="../embeddings/oleObject21.bin"/><Relationship Id="rId5" Type="http://schemas.openxmlformats.org/officeDocument/2006/relationships/image" Target="../media/image85.jpeg"/><Relationship Id="rId4" Type="http://schemas.openxmlformats.org/officeDocument/2006/relationships/image" Target="../media/image84.jpeg"/><Relationship Id="rId9" Type="http://schemas.openxmlformats.org/officeDocument/2006/relationships/image" Target="../media/image88.svg"/></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image" Target="../media/image89.jpg"/><Relationship Id="rId7" Type="http://schemas.openxmlformats.org/officeDocument/2006/relationships/hyperlink" Target="https://www.genome.gov/For-Health-Professionals/Provider-Genomics-Education-Resources/Healthcare-Provider-Direct-to-Consumer-Genetic-Testing-FAQ" TargetMode="External"/><Relationship Id="rId12" Type="http://schemas.openxmlformats.org/officeDocument/2006/relationships/image" Target="../media/image85.jpe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90.jpg"/><Relationship Id="rId11" Type="http://schemas.openxmlformats.org/officeDocument/2006/relationships/image" Target="../media/image84.jpeg"/><Relationship Id="rId5" Type="http://schemas.openxmlformats.org/officeDocument/2006/relationships/image" Target="../media/image86.wmf"/><Relationship Id="rId10" Type="http://schemas.openxmlformats.org/officeDocument/2006/relationships/image" Target="../media/image83.png"/><Relationship Id="rId4" Type="http://schemas.openxmlformats.org/officeDocument/2006/relationships/oleObject" Target="../embeddings/oleObject22.bin"/><Relationship Id="rId9" Type="http://schemas.openxmlformats.org/officeDocument/2006/relationships/image" Target="../media/image91.wmf"/></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20" Type="http://schemas.openxmlformats.org/officeDocument/2006/relationships/customXml" Target="../ink/ink2.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23" Type="http://schemas.openxmlformats.org/officeDocument/2006/relationships/image" Target="../media/image22.png"/><Relationship Id="rId10" Type="http://schemas.openxmlformats.org/officeDocument/2006/relationships/customXml" Target="../ink/ink1.xml"/><Relationship Id="rId19" Type="http://schemas.openxmlformats.org/officeDocument/2006/relationships/image" Target="../media/image20.png"/><Relationship Id="rId4" Type="http://schemas.openxmlformats.org/officeDocument/2006/relationships/image" Target="../media/image7.svg"/><Relationship Id="rId9" Type="http://schemas.openxmlformats.org/officeDocument/2006/relationships/image" Target="../media/image12.png"/></Relationships>
</file>

<file path=ppt/slides/_rels/slide50.xml.rels><?xml version="1.0" encoding="UTF-8" standalone="yes"?>
<Relationships xmlns="http://schemas.openxmlformats.org/package/2006/relationships"><Relationship Id="rId8" Type="http://schemas.openxmlformats.org/officeDocument/2006/relationships/hyperlink" Target="https://wrha.mb.ca/genetics-and-metabolism/prenatal-genetic-screening/" TargetMode="External"/><Relationship Id="rId13" Type="http://schemas.openxmlformats.org/officeDocument/2006/relationships/hyperlink" Target="https://www.prenatalscreeningontario.ca/en/pso/prenatal-screening-options/non-invasive-prenatal-testing.aspx" TargetMode="External"/><Relationship Id="rId3" Type="http://schemas.openxmlformats.org/officeDocument/2006/relationships/hyperlink" Target="https://myhealth.alberta.ca/genetics/prenatal-screening-and-testing" TargetMode="External"/><Relationship Id="rId7" Type="http://schemas.openxmlformats.org/officeDocument/2006/relationships/hyperlink" Target="http://www.perinatalservicesbc.ca/health-professionals/professional-resources/screening/prenatal-genetic/non-invasive-prenatal-screening-nips" TargetMode="External"/><Relationship Id="rId12" Type="http://schemas.openxmlformats.org/officeDocument/2006/relationships/hyperlink" Target="https://www.prenatalscreeningontario.ca/en/pso/index.aspx" TargetMode="External"/><Relationship Id="rId17" Type="http://schemas.openxmlformats.org/officeDocument/2006/relationships/hyperlink" Target="https://www.saskhealthauthority.ca/sites/default/files/2021-06/Booklet-2020-10-01-RRPL-PrenatalforHealthCareProviders-v01.pdf" TargetMode="External"/><Relationship Id="rId2" Type="http://schemas.openxmlformats.org/officeDocument/2006/relationships/notesSlide" Target="../notesSlides/notesSlide48.xml"/><Relationship Id="rId16" Type="http://schemas.openxmlformats.org/officeDocument/2006/relationships/hyperlink" Target="https://www.saskhealthauthority.ca/facilities-locations/roy-romanov-provincial-laboratory/screening-and-reference-services" TargetMode="External"/><Relationship Id="rId1" Type="http://schemas.openxmlformats.org/officeDocument/2006/relationships/slideLayout" Target="../slideLayouts/slideLayout2.xml"/><Relationship Id="rId6" Type="http://schemas.openxmlformats.org/officeDocument/2006/relationships/hyperlink" Target="http://www.perinatalservicesbc.ca/health-professionals/professional-resources/screening/prenatal-genetic" TargetMode="External"/><Relationship Id="rId11" Type="http://schemas.openxmlformats.org/officeDocument/2006/relationships/hyperlink" Target="https://www.iwk.nshealth.ca/clinical-genomics/testing-catalogue/nipt-letter-to-care-providers" TargetMode="External"/><Relationship Id="rId5" Type="http://schemas.openxmlformats.org/officeDocument/2006/relationships/hyperlink" Target="https://www.albertahealthservices.ca/assets/wf/lab/if-lab-hc-gls-funding-non-invasive-prenatal-screening.pdf" TargetMode="External"/><Relationship Id="rId15" Type="http://schemas.openxmlformats.org/officeDocument/2006/relationships/hyperlink" Target="https://www.quebec.ca/en/health/advice-and-prevention/screening-and-carrier-testing-offer/quebec-prenatal-screening-program#c74919" TargetMode="External"/><Relationship Id="rId10" Type="http://schemas.openxmlformats.org/officeDocument/2006/relationships/hyperlink" Target="https://www.iwk.nshealth.ca/services/#/women-and-newborns-health/pre-natal-screening-and-diagnosis" TargetMode="External"/><Relationship Id="rId4" Type="http://schemas.openxmlformats.org/officeDocument/2006/relationships/hyperlink" Target="https://www.earlyriskassessment.ca/" TargetMode="External"/><Relationship Id="rId9" Type="http://schemas.openxmlformats.org/officeDocument/2006/relationships/hyperlink" Target="https://wrha.mb.ca/files/genetics-harmony-requisition-mb-funded-positive-mss.pdf" TargetMode="External"/><Relationship Id="rId14" Type="http://schemas.openxmlformats.org/officeDocument/2006/relationships/hyperlink" Target="https://www.quebec.ca/en/health/advice-and-prevention/screening-and-carrier-testing-offer/quebec-prenatal-screening-progra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9.png"/><Relationship Id="rId7" Type="http://schemas.openxmlformats.org/officeDocument/2006/relationships/oleObject" Target="../embeddings/oleObject2.bin"/><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wmf"/><Relationship Id="rId5" Type="http://schemas.openxmlformats.org/officeDocument/2006/relationships/oleObject" Target="../embeddings/oleObject1.bin"/><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7297240D-709A-4CB4-8768-82E4C4A68D2D}"/>
              </a:ext>
            </a:extLst>
          </p:cNvPr>
          <p:cNvSpPr>
            <a:spLocks noGrp="1"/>
          </p:cNvSpPr>
          <p:nvPr>
            <p:ph type="title"/>
          </p:nvPr>
        </p:nvSpPr>
        <p:spPr/>
        <p:txBody>
          <a:bodyPr/>
          <a:lstStyle/>
          <a:p>
            <a:r>
              <a:rPr lang="en-US" altLang="en-US"/>
              <a:t>Disclaimer</a:t>
            </a:r>
            <a:endParaRPr lang="en-CA" altLang="en-US"/>
          </a:p>
        </p:txBody>
      </p:sp>
      <p:sp>
        <p:nvSpPr>
          <p:cNvPr id="3075" name="Content Placeholder 2">
            <a:extLst>
              <a:ext uri="{FF2B5EF4-FFF2-40B4-BE49-F238E27FC236}">
                <a16:creationId xmlns:a16="http://schemas.microsoft.com/office/drawing/2014/main" id="{81C87A93-E37F-4A20-97D5-B38C8300A6CF}"/>
              </a:ext>
            </a:extLst>
          </p:cNvPr>
          <p:cNvSpPr>
            <a:spLocks noGrp="1"/>
          </p:cNvSpPr>
          <p:nvPr>
            <p:ph idx="1"/>
          </p:nvPr>
        </p:nvSpPr>
        <p:spPr/>
        <p:txBody>
          <a:bodyPr/>
          <a:lstStyle/>
          <a:p>
            <a:r>
              <a:rPr lang="en-AU" altLang="en-US" sz="1350" i="1" dirty="0"/>
              <a:t>This presentation is for educational purposes only and should not be used as a substitute for clinical judgement.  GECKO aims to aid the practicing clinician by providing informed opinions regarding genetic services that have been developed in a rigorous and evidence-based manner. Physicians must use their own clinical judgement in addition to published articles and the information presented herein. GECKO assumes no responsibility or liability resulting from the use of information contained herein.  </a:t>
            </a:r>
            <a:endParaRPr lang="en-CA" altLang="en-US" sz="1350" dirty="0"/>
          </a:p>
          <a:p>
            <a:endParaRPr lang="en-CA" altLang="en-US" sz="13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5379934F-78CE-7B95-BAB3-5268D86516E8}"/>
              </a:ext>
            </a:extLst>
          </p:cNvPr>
          <p:cNvGraphicFramePr>
            <a:graphicFrameLocks noGrp="1"/>
          </p:cNvGraphicFramePr>
          <p:nvPr>
            <p:extLst>
              <p:ext uri="{D42A27DB-BD31-4B8C-83A1-F6EECF244321}">
                <p14:modId xmlns:p14="http://schemas.microsoft.com/office/powerpoint/2010/main" val="1702341086"/>
              </p:ext>
            </p:extLst>
          </p:nvPr>
        </p:nvGraphicFramePr>
        <p:xfrm>
          <a:off x="359532" y="771081"/>
          <a:ext cx="8604957" cy="3859150"/>
        </p:xfrm>
        <a:graphic>
          <a:graphicData uri="http://schemas.openxmlformats.org/drawingml/2006/table">
            <a:tbl>
              <a:tblPr firstRow="1" bandRow="1">
                <a:tableStyleId>{5C22544A-7EE6-4342-B048-85BDC9FD1C3A}</a:tableStyleId>
              </a:tblPr>
              <a:tblGrid>
                <a:gridCol w="2526562">
                  <a:extLst>
                    <a:ext uri="{9D8B030D-6E8A-4147-A177-3AD203B41FA5}">
                      <a16:colId xmlns:a16="http://schemas.microsoft.com/office/drawing/2014/main" val="3301651824"/>
                    </a:ext>
                  </a:extLst>
                </a:gridCol>
                <a:gridCol w="3149048">
                  <a:extLst>
                    <a:ext uri="{9D8B030D-6E8A-4147-A177-3AD203B41FA5}">
                      <a16:colId xmlns:a16="http://schemas.microsoft.com/office/drawing/2014/main" val="4054129822"/>
                    </a:ext>
                  </a:extLst>
                </a:gridCol>
                <a:gridCol w="2929347">
                  <a:extLst>
                    <a:ext uri="{9D8B030D-6E8A-4147-A177-3AD203B41FA5}">
                      <a16:colId xmlns:a16="http://schemas.microsoft.com/office/drawing/2014/main" val="2618602432"/>
                    </a:ext>
                  </a:extLst>
                </a:gridCol>
              </a:tblGrid>
              <a:tr h="645237">
                <a:tc>
                  <a:txBody>
                    <a:bodyPr/>
                    <a:lstStyle/>
                    <a:p>
                      <a:endParaRPr lang="en-CA" sz="2000" dirty="0">
                        <a:latin typeface="Ink Free" panose="03080402000500000000" pitchFamily="66" charset="0"/>
                      </a:endParaRPr>
                    </a:p>
                  </a:txBody>
                  <a:tcPr>
                    <a:solidFill>
                      <a:srgbClr val="6D81DD"/>
                    </a:solidFill>
                  </a:tcPr>
                </a:tc>
                <a:tc>
                  <a:txBody>
                    <a:bodyPr/>
                    <a:lstStyle/>
                    <a:p>
                      <a:r>
                        <a:rPr lang="en-CA" sz="2000" b="0" dirty="0">
                          <a:latin typeface="+mj-lt"/>
                        </a:rPr>
                        <a:t>Enhanced first trimester screening (</a:t>
                      </a:r>
                      <a:r>
                        <a:rPr lang="en-CA" sz="2000" b="0" dirty="0" err="1">
                          <a:latin typeface="+mj-lt"/>
                        </a:rPr>
                        <a:t>eFTS</a:t>
                      </a:r>
                      <a:r>
                        <a:rPr lang="en-CA" sz="2000" b="0" dirty="0">
                          <a:latin typeface="+mj-lt"/>
                        </a:rPr>
                        <a:t>)</a:t>
                      </a:r>
                    </a:p>
                  </a:txBody>
                  <a:tcPr>
                    <a:solidFill>
                      <a:srgbClr val="6D81DD"/>
                    </a:solidFill>
                  </a:tcPr>
                </a:tc>
                <a:tc>
                  <a:txBody>
                    <a:bodyPr/>
                    <a:lstStyle/>
                    <a:p>
                      <a:r>
                        <a:rPr lang="en-CA" sz="2000" b="0" dirty="0">
                          <a:latin typeface="+mj-lt"/>
                        </a:rPr>
                        <a:t>Non-invasive prenatal testing (NIPT)</a:t>
                      </a:r>
                    </a:p>
                  </a:txBody>
                  <a:tcPr>
                    <a:solidFill>
                      <a:srgbClr val="6D81DD"/>
                    </a:solidFill>
                  </a:tcPr>
                </a:tc>
                <a:extLst>
                  <a:ext uri="{0D108BD9-81ED-4DB2-BD59-A6C34878D82A}">
                    <a16:rowId xmlns:a16="http://schemas.microsoft.com/office/drawing/2014/main" val="892012201"/>
                  </a:ext>
                </a:extLst>
              </a:tr>
              <a:tr h="736944">
                <a:tc>
                  <a:txBody>
                    <a:bodyPr/>
                    <a:lstStyle/>
                    <a:p>
                      <a:pPr algn="ctr"/>
                      <a:r>
                        <a:rPr lang="en-CA" sz="2400" b="0" dirty="0">
                          <a:latin typeface="+mj-lt"/>
                        </a:rPr>
                        <a:t>When can testing happen?</a:t>
                      </a:r>
                    </a:p>
                  </a:txBody>
                  <a:tcPr>
                    <a:lnB w="12700" cap="flat" cmpd="sng" algn="ctr">
                      <a:solidFill>
                        <a:schemeClr val="bg1"/>
                      </a:solidFill>
                      <a:prstDash val="solid"/>
                      <a:round/>
                      <a:headEnd type="none" w="med" len="med"/>
                      <a:tailEnd type="none" w="med" len="med"/>
                    </a:lnB>
                    <a:solidFill>
                      <a:srgbClr val="FFEFAD"/>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i="0" kern="1200" dirty="0">
                          <a:solidFill>
                            <a:schemeClr val="dk1"/>
                          </a:solidFill>
                          <a:effectLst/>
                          <a:latin typeface="+mn-lt"/>
                          <a:ea typeface="+mn-ea"/>
                          <a:cs typeface="+mn-cs"/>
                        </a:rPr>
                        <a:t>11 weeks 2 days to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i="0" kern="1200" dirty="0">
                          <a:solidFill>
                            <a:schemeClr val="dk1"/>
                          </a:solidFill>
                          <a:effectLst/>
                          <a:latin typeface="+mn-lt"/>
                          <a:ea typeface="+mn-ea"/>
                          <a:cs typeface="+mn-cs"/>
                        </a:rPr>
                        <a:t>13 weeks 3 days </a:t>
                      </a:r>
                      <a:endParaRPr lang="en-CA" dirty="0"/>
                    </a:p>
                  </a:txBody>
                  <a:tcPr anchor="ctr">
                    <a:lnB w="12700" cap="flat" cmpd="sng" algn="ctr">
                      <a:solidFill>
                        <a:schemeClr val="bg1"/>
                      </a:solidFill>
                      <a:prstDash val="solid"/>
                      <a:round/>
                      <a:headEnd type="none" w="med" len="med"/>
                      <a:tailEnd type="none" w="med" len="med"/>
                    </a:lnB>
                    <a:solidFill>
                      <a:srgbClr val="FFEFAD"/>
                    </a:solidFill>
                  </a:tcPr>
                </a:tc>
                <a:tc>
                  <a:txBody>
                    <a:bodyPr/>
                    <a:lstStyle/>
                    <a:p>
                      <a:pPr algn="l"/>
                      <a:r>
                        <a:rPr lang="en-CA" dirty="0"/>
                        <a:t>Anytime after 9-10 weeks</a:t>
                      </a:r>
                    </a:p>
                  </a:txBody>
                  <a:tcPr anchor="ctr">
                    <a:lnB w="12700" cap="flat" cmpd="sng" algn="ctr">
                      <a:solidFill>
                        <a:schemeClr val="bg1"/>
                      </a:solidFill>
                      <a:prstDash val="solid"/>
                      <a:round/>
                      <a:headEnd type="none" w="med" len="med"/>
                      <a:tailEnd type="none" w="med" len="med"/>
                    </a:lnB>
                    <a:solidFill>
                      <a:srgbClr val="FFEFAD"/>
                    </a:solidFill>
                  </a:tcPr>
                </a:tc>
                <a:extLst>
                  <a:ext uri="{0D108BD9-81ED-4DB2-BD59-A6C34878D82A}">
                    <a16:rowId xmlns:a16="http://schemas.microsoft.com/office/drawing/2014/main" val="790452886"/>
                  </a:ext>
                </a:extLst>
              </a:tr>
              <a:tr h="12828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400" b="0" dirty="0">
                          <a:latin typeface="+mj-lt"/>
                        </a:rPr>
                        <a:t>What is required?</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6F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dirty="0"/>
                        <a:t>Blood draw            </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dirty="0"/>
                        <a:t>&amp;</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dirty="0"/>
                        <a:t>Ultrasound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kern="1200" dirty="0">
                          <a:solidFill>
                            <a:schemeClr val="dk1"/>
                          </a:solidFill>
                          <a:effectLst/>
                          <a:latin typeface="+mn-lt"/>
                          <a:ea typeface="+mn-ea"/>
                          <a:cs typeface="+mn-cs"/>
                        </a:rPr>
                        <a:t>by </a:t>
                      </a:r>
                      <a:r>
                        <a:rPr lang="en-CA" sz="1600" b="0" i="0" kern="1200" dirty="0">
                          <a:solidFill>
                            <a:schemeClr val="dk1"/>
                          </a:solidFill>
                          <a:effectLst/>
                          <a:latin typeface="+mn-lt"/>
                          <a:ea typeface="+mn-ea"/>
                          <a:cs typeface="+mn-cs"/>
                        </a:rPr>
                        <a:t>NT certified provider </a:t>
                      </a:r>
                      <a:r>
                        <a:rPr lang="en-CA" sz="1200" b="0" i="0" kern="1200" dirty="0">
                          <a:solidFill>
                            <a:schemeClr val="dk1"/>
                          </a:solidFill>
                          <a:effectLst/>
                          <a:latin typeface="+mn-lt"/>
                          <a:ea typeface="+mn-ea"/>
                          <a:cs typeface="+mn-cs"/>
                        </a:rPr>
                        <a:t>(sonographer, MD, nurse)</a:t>
                      </a:r>
                      <a:endParaRPr lang="en-CA" sz="120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6F9"/>
                    </a:solidFill>
                  </a:tcPr>
                </a:tc>
                <a:tc>
                  <a:txBody>
                    <a:bodyPr/>
                    <a:lstStyle/>
                    <a:p>
                      <a:pPr algn="ctr"/>
                      <a:r>
                        <a:rPr lang="en-CA" dirty="0"/>
                        <a:t>Blood draw</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6F9"/>
                    </a:solidFill>
                  </a:tcPr>
                </a:tc>
                <a:extLst>
                  <a:ext uri="{0D108BD9-81ED-4DB2-BD59-A6C34878D82A}">
                    <a16:rowId xmlns:a16="http://schemas.microsoft.com/office/drawing/2014/main" val="4187000863"/>
                  </a:ext>
                </a:extLst>
              </a:tr>
              <a:tr h="9025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400" b="0" dirty="0">
                          <a:latin typeface="+mj-lt"/>
                        </a:rPr>
                        <a:t>For twins?</a:t>
                      </a:r>
                    </a:p>
                  </a:txBody>
                  <a:tcPr anchor="ctr">
                    <a:lnT w="12700" cap="flat" cmpd="sng" algn="ctr">
                      <a:solidFill>
                        <a:schemeClr val="bg1"/>
                      </a:solidFill>
                      <a:prstDash val="solid"/>
                      <a:round/>
                      <a:headEnd type="none" w="med" len="med"/>
                      <a:tailEnd type="none" w="med" len="med"/>
                    </a:lnT>
                    <a:solidFill>
                      <a:srgbClr val="FFEFAD"/>
                    </a:solidFill>
                  </a:tcPr>
                </a:tc>
                <a:tc>
                  <a:txBody>
                    <a:bodyPr/>
                    <a:lstStyle/>
                    <a:p>
                      <a:pPr algn="ctr"/>
                      <a:r>
                        <a:rPr lang="en-CA" dirty="0"/>
                        <a:t>No</a:t>
                      </a:r>
                    </a:p>
                  </a:txBody>
                  <a:tcPr anchor="ctr">
                    <a:lnT w="12700" cap="flat" cmpd="sng" algn="ctr">
                      <a:solidFill>
                        <a:schemeClr val="bg1"/>
                      </a:solidFill>
                      <a:prstDash val="solid"/>
                      <a:round/>
                      <a:headEnd type="none" w="med" len="med"/>
                      <a:tailEnd type="none" w="med" len="med"/>
                    </a:lnT>
                    <a:solidFill>
                      <a:srgbClr val="FFEFAD"/>
                    </a:solidFill>
                  </a:tcPr>
                </a:tc>
                <a:tc>
                  <a:txBody>
                    <a:bodyPr/>
                    <a:lstStyle/>
                    <a:p>
                      <a:pPr algn="ctr"/>
                      <a:r>
                        <a:rPr lang="en-CA" dirty="0"/>
                        <a:t>Yes</a:t>
                      </a:r>
                    </a:p>
                  </a:txBody>
                  <a:tcPr anchor="ctr">
                    <a:lnT w="12700" cap="flat" cmpd="sng" algn="ctr">
                      <a:solidFill>
                        <a:schemeClr val="bg1"/>
                      </a:solidFill>
                      <a:prstDash val="solid"/>
                      <a:round/>
                      <a:headEnd type="none" w="med" len="med"/>
                      <a:tailEnd type="none" w="med" len="med"/>
                    </a:lnT>
                    <a:solidFill>
                      <a:srgbClr val="FFEFAD"/>
                    </a:solidFill>
                  </a:tcPr>
                </a:tc>
                <a:extLst>
                  <a:ext uri="{0D108BD9-81ED-4DB2-BD59-A6C34878D82A}">
                    <a16:rowId xmlns:a16="http://schemas.microsoft.com/office/drawing/2014/main" val="2822456378"/>
                  </a:ext>
                </a:extLst>
              </a:tr>
            </a:tbl>
          </a:graphicData>
        </a:graphic>
      </p:graphicFrame>
      <p:graphicFrame>
        <p:nvGraphicFramePr>
          <p:cNvPr id="8" name="Object 7">
            <a:extLst>
              <a:ext uri="{FF2B5EF4-FFF2-40B4-BE49-F238E27FC236}">
                <a16:creationId xmlns:a16="http://schemas.microsoft.com/office/drawing/2014/main" id="{33DE9408-2CA7-8BA4-917A-6A5A55F6263F}"/>
              </a:ext>
            </a:extLst>
          </p:cNvPr>
          <p:cNvGraphicFramePr>
            <a:graphicFrameLocks noChangeAspect="1"/>
          </p:cNvGraphicFramePr>
          <p:nvPr>
            <p:extLst>
              <p:ext uri="{D42A27DB-BD31-4B8C-83A1-F6EECF244321}">
                <p14:modId xmlns:p14="http://schemas.microsoft.com/office/powerpoint/2010/main" val="3062021861"/>
              </p:ext>
            </p:extLst>
          </p:nvPr>
        </p:nvGraphicFramePr>
        <p:xfrm>
          <a:off x="10592" y="4574297"/>
          <a:ext cx="1205483" cy="445725"/>
        </p:xfrm>
        <a:graphic>
          <a:graphicData uri="http://schemas.openxmlformats.org/presentationml/2006/ole">
            <mc:AlternateContent xmlns:mc="http://schemas.openxmlformats.org/markup-compatibility/2006">
              <mc:Choice xmlns:v="urn:schemas-microsoft-com:vml" Requires="v">
                <p:oleObj name="Bitmap Image" r:id="rId3" imgW="2266920" imgH="838080" progId="PBrush">
                  <p:embed/>
                </p:oleObj>
              </mc:Choice>
              <mc:Fallback>
                <p:oleObj name="Bitmap Image" r:id="rId3" imgW="2266920" imgH="838080" progId="PBrush">
                  <p:embed/>
                  <p:pic>
                    <p:nvPicPr>
                      <p:cNvPr id="8" name="Object 7">
                        <a:extLst>
                          <a:ext uri="{FF2B5EF4-FFF2-40B4-BE49-F238E27FC236}">
                            <a16:creationId xmlns:a16="http://schemas.microsoft.com/office/drawing/2014/main" id="{33DE9408-2CA7-8BA4-917A-6A5A55F6263F}"/>
                          </a:ext>
                        </a:extLst>
                      </p:cNvPr>
                      <p:cNvPicPr/>
                      <p:nvPr/>
                    </p:nvPicPr>
                    <p:blipFill>
                      <a:blip r:embed="rId4"/>
                      <a:stretch>
                        <a:fillRect/>
                      </a:stretch>
                    </p:blipFill>
                    <p:spPr>
                      <a:xfrm>
                        <a:off x="10592" y="4574297"/>
                        <a:ext cx="1205483" cy="445725"/>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CFC14C77-9686-2493-D7A6-CAF32DF29F1B}"/>
              </a:ext>
            </a:extLst>
          </p:cNvPr>
          <p:cNvSpPr/>
          <p:nvPr/>
        </p:nvSpPr>
        <p:spPr>
          <a:xfrm>
            <a:off x="0" y="51470"/>
            <a:ext cx="9144000" cy="612000"/>
          </a:xfrm>
          <a:prstGeom prst="rect">
            <a:avLst/>
          </a:prstGeom>
          <a:solidFill>
            <a:srgbClr val="6D81DD">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i="0" dirty="0">
                <a:solidFill>
                  <a:srgbClr val="2F2B2B"/>
                </a:solidFill>
                <a:effectLst/>
                <a:latin typeface="+mj-lt"/>
              </a:rPr>
              <a:t>How do Ontario’s first trimester screening tests compare?</a:t>
            </a:r>
            <a:endParaRPr lang="en-CA" sz="2800" dirty="0">
              <a:latin typeface="+mj-lt"/>
            </a:endParaRPr>
          </a:p>
        </p:txBody>
      </p:sp>
      <p:pic>
        <p:nvPicPr>
          <p:cNvPr id="3" name="Graphic 2" descr="Test tubes outline">
            <a:extLst>
              <a:ext uri="{FF2B5EF4-FFF2-40B4-BE49-F238E27FC236}">
                <a16:creationId xmlns:a16="http://schemas.microsoft.com/office/drawing/2014/main" id="{42D1AB92-8EAD-4A93-EA64-DB97ED07020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47864" y="2341665"/>
            <a:ext cx="460170" cy="460170"/>
          </a:xfrm>
          <a:prstGeom prst="rect">
            <a:avLst/>
          </a:prstGeom>
        </p:spPr>
      </p:pic>
      <p:graphicFrame>
        <p:nvGraphicFramePr>
          <p:cNvPr id="5" name="Object 4">
            <a:extLst>
              <a:ext uri="{FF2B5EF4-FFF2-40B4-BE49-F238E27FC236}">
                <a16:creationId xmlns:a16="http://schemas.microsoft.com/office/drawing/2014/main" id="{EF79600D-A0A6-D57A-D0F7-C147710DDAFA}"/>
              </a:ext>
            </a:extLst>
          </p:cNvPr>
          <p:cNvGraphicFramePr>
            <a:graphicFrameLocks noChangeAspect="1"/>
          </p:cNvGraphicFramePr>
          <p:nvPr>
            <p:extLst>
              <p:ext uri="{D42A27DB-BD31-4B8C-83A1-F6EECF244321}">
                <p14:modId xmlns:p14="http://schemas.microsoft.com/office/powerpoint/2010/main" val="2921791365"/>
              </p:ext>
            </p:extLst>
          </p:nvPr>
        </p:nvGraphicFramePr>
        <p:xfrm>
          <a:off x="5364088" y="2959912"/>
          <a:ext cx="547942" cy="365295"/>
        </p:xfrm>
        <a:graphic>
          <a:graphicData uri="http://schemas.openxmlformats.org/presentationml/2006/ole">
            <mc:AlternateContent xmlns:mc="http://schemas.openxmlformats.org/markup-compatibility/2006">
              <mc:Choice xmlns:v="urn:schemas-microsoft-com:vml" Requires="v">
                <p:oleObj name="Bitmap Image" r:id="rId7" imgW="1514520" imgH="1009800" progId="PBrush">
                  <p:embed/>
                </p:oleObj>
              </mc:Choice>
              <mc:Fallback>
                <p:oleObj name="Bitmap Image" r:id="rId7" imgW="1514520" imgH="1009800" progId="PBrush">
                  <p:embed/>
                  <p:pic>
                    <p:nvPicPr>
                      <p:cNvPr id="24" name="Object 23">
                        <a:extLst>
                          <a:ext uri="{FF2B5EF4-FFF2-40B4-BE49-F238E27FC236}">
                            <a16:creationId xmlns:a16="http://schemas.microsoft.com/office/drawing/2014/main" id="{281DE267-CF75-AC1B-2590-7CB921A3E334}"/>
                          </a:ext>
                        </a:extLst>
                      </p:cNvPr>
                      <p:cNvPicPr/>
                      <p:nvPr/>
                    </p:nvPicPr>
                    <p:blipFill>
                      <a:blip r:embed="rId8"/>
                      <a:stretch>
                        <a:fillRect/>
                      </a:stretch>
                    </p:blipFill>
                    <p:spPr>
                      <a:xfrm>
                        <a:off x="5364088" y="2959912"/>
                        <a:ext cx="547942" cy="365295"/>
                      </a:xfrm>
                      <a:prstGeom prst="rect">
                        <a:avLst/>
                      </a:prstGeom>
                    </p:spPr>
                  </p:pic>
                </p:oleObj>
              </mc:Fallback>
            </mc:AlternateContent>
          </a:graphicData>
        </a:graphic>
      </p:graphicFrame>
      <p:pic>
        <p:nvPicPr>
          <p:cNvPr id="7" name="Graphic 6" descr="Test tubes outline">
            <a:extLst>
              <a:ext uri="{FF2B5EF4-FFF2-40B4-BE49-F238E27FC236}">
                <a16:creationId xmlns:a16="http://schemas.microsoft.com/office/drawing/2014/main" id="{93C98B37-13B9-4149-8F3D-4104E71567E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08174" y="3142559"/>
            <a:ext cx="460170" cy="460170"/>
          </a:xfrm>
          <a:prstGeom prst="rect">
            <a:avLst/>
          </a:prstGeom>
        </p:spPr>
      </p:pic>
      <p:graphicFrame>
        <p:nvGraphicFramePr>
          <p:cNvPr id="9" name="Table 8">
            <a:extLst>
              <a:ext uri="{FF2B5EF4-FFF2-40B4-BE49-F238E27FC236}">
                <a16:creationId xmlns:a16="http://schemas.microsoft.com/office/drawing/2014/main" id="{56D4747F-51A9-50FD-56C1-6008C9482F95}"/>
              </a:ext>
            </a:extLst>
          </p:cNvPr>
          <p:cNvGraphicFramePr>
            <a:graphicFrameLocks noGrp="1"/>
          </p:cNvGraphicFramePr>
          <p:nvPr>
            <p:extLst>
              <p:ext uri="{D42A27DB-BD31-4B8C-83A1-F6EECF244321}">
                <p14:modId xmlns:p14="http://schemas.microsoft.com/office/powerpoint/2010/main" val="604492876"/>
              </p:ext>
            </p:extLst>
          </p:nvPr>
        </p:nvGraphicFramePr>
        <p:xfrm>
          <a:off x="-1346200" y="3496692"/>
          <a:ext cx="208280" cy="365760"/>
        </p:xfrm>
        <a:graphic>
          <a:graphicData uri="http://schemas.openxmlformats.org/drawingml/2006/table">
            <a:tbl>
              <a:tblPr/>
              <a:tblGrid>
                <a:gridCol w="208280">
                  <a:extLst>
                    <a:ext uri="{9D8B030D-6E8A-4147-A177-3AD203B41FA5}">
                      <a16:colId xmlns:a16="http://schemas.microsoft.com/office/drawing/2014/main" val="1383034380"/>
                    </a:ext>
                  </a:extLst>
                </a:gridCol>
              </a:tblGrid>
              <a:tr h="0">
                <a:tc>
                  <a:txBody>
                    <a:bodyPr/>
                    <a:lstStyle/>
                    <a:p>
                      <a:endParaRPr lang="en-CA" dirty="0"/>
                    </a:p>
                  </a:txBody>
                  <a:tcPr>
                    <a:lnL w="12700" cmpd="sng">
                      <a:solidFill>
                        <a:schemeClr val="bg1"/>
                      </a:solidFill>
                      <a:prstDash val="solid"/>
                    </a:lnL>
                    <a:lnR w="12700" cmpd="sng">
                      <a:solidFill>
                        <a:schemeClr val="bg1"/>
                      </a:solidFill>
                      <a:prstDash val="solid"/>
                    </a:lnR>
                    <a:lnT w="12700" cmpd="sng">
                      <a:solidFill>
                        <a:schemeClr val="bg1"/>
                      </a:solidFill>
                      <a:prstDash val="solid"/>
                    </a:lnT>
                    <a:lnB w="12700" cmpd="sng">
                      <a:solidFill>
                        <a:schemeClr val="bg1"/>
                      </a:solidFill>
                      <a:prstDash val="solid"/>
                    </a:lnB>
                  </a:tcPr>
                </a:tc>
                <a:extLst>
                  <a:ext uri="{0D108BD9-81ED-4DB2-BD59-A6C34878D82A}">
                    <a16:rowId xmlns:a16="http://schemas.microsoft.com/office/drawing/2014/main" val="2640724504"/>
                  </a:ext>
                </a:extLst>
              </a:tr>
            </a:tbl>
          </a:graphicData>
        </a:graphic>
      </p:graphicFrame>
      <p:pic>
        <p:nvPicPr>
          <p:cNvPr id="10" name="Graphic 9" descr="Scales of justice outline">
            <a:extLst>
              <a:ext uri="{FF2B5EF4-FFF2-40B4-BE49-F238E27FC236}">
                <a16:creationId xmlns:a16="http://schemas.microsoft.com/office/drawing/2014/main" id="{B9EC629A-D2AA-E662-6A3C-D9AF976AAF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59543" y="688662"/>
            <a:ext cx="755976" cy="75597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57740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5379934F-78CE-7B95-BAB3-5268D86516E8}"/>
              </a:ext>
            </a:extLst>
          </p:cNvPr>
          <p:cNvGraphicFramePr>
            <a:graphicFrameLocks noGrp="1"/>
          </p:cNvGraphicFramePr>
          <p:nvPr>
            <p:extLst>
              <p:ext uri="{D42A27DB-BD31-4B8C-83A1-F6EECF244321}">
                <p14:modId xmlns:p14="http://schemas.microsoft.com/office/powerpoint/2010/main" val="381923021"/>
              </p:ext>
            </p:extLst>
          </p:nvPr>
        </p:nvGraphicFramePr>
        <p:xfrm>
          <a:off x="179512" y="784566"/>
          <a:ext cx="8856984" cy="3566160"/>
        </p:xfrm>
        <a:graphic>
          <a:graphicData uri="http://schemas.openxmlformats.org/drawingml/2006/table">
            <a:tbl>
              <a:tblPr firstRow="1" bandRow="1">
                <a:tableStyleId>{5C22544A-7EE6-4342-B048-85BDC9FD1C3A}</a:tableStyleId>
              </a:tblPr>
              <a:tblGrid>
                <a:gridCol w="2315311">
                  <a:extLst>
                    <a:ext uri="{9D8B030D-6E8A-4147-A177-3AD203B41FA5}">
                      <a16:colId xmlns:a16="http://schemas.microsoft.com/office/drawing/2014/main" val="3301651824"/>
                    </a:ext>
                  </a:extLst>
                </a:gridCol>
                <a:gridCol w="3381089">
                  <a:extLst>
                    <a:ext uri="{9D8B030D-6E8A-4147-A177-3AD203B41FA5}">
                      <a16:colId xmlns:a16="http://schemas.microsoft.com/office/drawing/2014/main" val="4054129822"/>
                    </a:ext>
                  </a:extLst>
                </a:gridCol>
                <a:gridCol w="3160584">
                  <a:extLst>
                    <a:ext uri="{9D8B030D-6E8A-4147-A177-3AD203B41FA5}">
                      <a16:colId xmlns:a16="http://schemas.microsoft.com/office/drawing/2014/main" val="2618602432"/>
                    </a:ext>
                  </a:extLst>
                </a:gridCol>
              </a:tblGrid>
              <a:tr h="0">
                <a:tc>
                  <a:txBody>
                    <a:bodyPr/>
                    <a:lstStyle/>
                    <a:p>
                      <a:endParaRPr lang="en-CA" sz="2000" dirty="0">
                        <a:latin typeface="Ink Free" panose="03080402000500000000" pitchFamily="66" charset="0"/>
                      </a:endParaRPr>
                    </a:p>
                  </a:txBody>
                  <a:tcPr>
                    <a:solidFill>
                      <a:srgbClr val="6D81DD"/>
                    </a:solidFill>
                  </a:tcPr>
                </a:tc>
                <a:tc>
                  <a:txBody>
                    <a:bodyPr/>
                    <a:lstStyle/>
                    <a:p>
                      <a:r>
                        <a:rPr lang="en-CA" sz="2000" b="0" dirty="0">
                          <a:latin typeface="+mj-lt"/>
                        </a:rPr>
                        <a:t>Enhanced first trimester screening (</a:t>
                      </a:r>
                      <a:r>
                        <a:rPr lang="en-CA" sz="2000" b="0" dirty="0" err="1">
                          <a:latin typeface="+mj-lt"/>
                        </a:rPr>
                        <a:t>eFTS</a:t>
                      </a:r>
                      <a:r>
                        <a:rPr lang="en-CA" sz="2000" b="0" dirty="0">
                          <a:latin typeface="+mj-lt"/>
                        </a:rPr>
                        <a:t>)</a:t>
                      </a:r>
                    </a:p>
                  </a:txBody>
                  <a:tcPr>
                    <a:solidFill>
                      <a:srgbClr val="6D81DD"/>
                    </a:solidFill>
                  </a:tcPr>
                </a:tc>
                <a:tc>
                  <a:txBody>
                    <a:bodyPr/>
                    <a:lstStyle/>
                    <a:p>
                      <a:r>
                        <a:rPr lang="en-CA" sz="2000" b="0" dirty="0">
                          <a:latin typeface="+mj-lt"/>
                        </a:rPr>
                        <a:t>Non-invasive prenatal testing (NIPT)</a:t>
                      </a:r>
                    </a:p>
                  </a:txBody>
                  <a:tcPr>
                    <a:solidFill>
                      <a:srgbClr val="6D81DD"/>
                    </a:solidFill>
                  </a:tcPr>
                </a:tc>
                <a:extLst>
                  <a:ext uri="{0D108BD9-81ED-4DB2-BD59-A6C34878D82A}">
                    <a16:rowId xmlns:a16="http://schemas.microsoft.com/office/drawing/2014/main" val="892012201"/>
                  </a:ext>
                </a:extLst>
              </a:tr>
              <a:tr h="461010">
                <a:tc>
                  <a:txBody>
                    <a:bodyPr/>
                    <a:lstStyle/>
                    <a:p>
                      <a:pPr algn="ctr"/>
                      <a:r>
                        <a:rPr lang="en-CA" sz="2400" dirty="0">
                          <a:latin typeface="+mj-lt"/>
                        </a:rPr>
                        <a:t>What does the test use for analysis?</a:t>
                      </a:r>
                    </a:p>
                  </a:txBody>
                  <a:tcPr>
                    <a:solidFill>
                      <a:srgbClr val="FFEFAD"/>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 typeface="+mj-lt"/>
                        <a:buAutoNum type="arabicPeriod"/>
                        <a:tabLst/>
                        <a:defRPr/>
                      </a:pPr>
                      <a:r>
                        <a:rPr lang="en-US" sz="1600" b="0" i="0" kern="1200" dirty="0">
                          <a:solidFill>
                            <a:schemeClr val="dk1"/>
                          </a:solidFill>
                          <a:effectLst/>
                          <a:latin typeface="+mn-lt"/>
                          <a:ea typeface="+mn-ea"/>
                          <a:cs typeface="+mn-cs"/>
                        </a:rPr>
                        <a:t>Maternal age</a:t>
                      </a:r>
                    </a:p>
                    <a:p>
                      <a:pPr marL="174625" marR="0" lvl="0" indent="-174625" algn="l" defTabSz="914400" rtl="0" eaLnBrk="1" fontAlgn="auto" latinLnBrk="0" hangingPunct="1">
                        <a:lnSpc>
                          <a:spcPct val="100000"/>
                        </a:lnSpc>
                        <a:spcBef>
                          <a:spcPts val="0"/>
                        </a:spcBef>
                        <a:spcAft>
                          <a:spcPts val="0"/>
                        </a:spcAft>
                        <a:buClrTx/>
                        <a:buSzTx/>
                        <a:buFont typeface="+mj-lt"/>
                        <a:buAutoNum type="arabicPeriod"/>
                        <a:tabLst/>
                        <a:defRPr/>
                      </a:pPr>
                      <a:r>
                        <a:rPr lang="en-US" sz="1600" b="0" i="0" kern="1200" dirty="0">
                          <a:solidFill>
                            <a:schemeClr val="dk1"/>
                          </a:solidFill>
                          <a:effectLst/>
                          <a:latin typeface="+mn-lt"/>
                          <a:ea typeface="+mn-ea"/>
                          <a:cs typeface="+mn-cs"/>
                        </a:rPr>
                        <a:t>Nuchal translucency measurement</a:t>
                      </a:r>
                    </a:p>
                    <a:p>
                      <a:pPr marL="0" marR="0" lvl="0" indent="174625" algn="l" defTabSz="914400" rtl="0" eaLnBrk="1" fontAlgn="auto" latinLnBrk="0" hangingPunct="1">
                        <a:lnSpc>
                          <a:spcPct val="100000"/>
                        </a:lnSpc>
                        <a:spcBef>
                          <a:spcPts val="0"/>
                        </a:spcBef>
                        <a:spcAft>
                          <a:spcPts val="0"/>
                        </a:spcAft>
                        <a:buClrTx/>
                        <a:buSzTx/>
                        <a:buFont typeface="+mj-lt"/>
                        <a:buNone/>
                        <a:tabLst/>
                        <a:defRPr/>
                      </a:pPr>
                      <a:r>
                        <a:rPr lang="en-US" sz="1400" b="0" i="1" kern="1200" dirty="0">
                          <a:solidFill>
                            <a:schemeClr val="dk1"/>
                          </a:solidFill>
                          <a:effectLst/>
                          <a:latin typeface="+mn-lt"/>
                          <a:ea typeface="+mn-ea"/>
                          <a:cs typeface="+mn-cs"/>
                        </a:rPr>
                        <a:t>(fluid at the back of the fetus’ neck)</a:t>
                      </a:r>
                    </a:p>
                    <a:p>
                      <a:pPr marL="174625" marR="0" lvl="0" indent="-174625"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600" b="0" i="0" kern="1200" dirty="0">
                          <a:solidFill>
                            <a:schemeClr val="dk1"/>
                          </a:solidFill>
                          <a:effectLst/>
                          <a:latin typeface="+mn-lt"/>
                          <a:ea typeface="+mn-ea"/>
                          <a:cs typeface="+mn-cs"/>
                        </a:rPr>
                        <a:t>Serum analytes (</a:t>
                      </a:r>
                      <a:r>
                        <a:rPr lang="en-US" sz="1600" b="0" i="0" kern="1200" dirty="0">
                          <a:solidFill>
                            <a:schemeClr val="dk1"/>
                          </a:solidFill>
                          <a:effectLst/>
                          <a:latin typeface="Symbol" panose="05050102010706020507" pitchFamily="18" charset="2"/>
                          <a:ea typeface="+mn-ea"/>
                          <a:cs typeface="+mn-cs"/>
                        </a:rPr>
                        <a:t>b</a:t>
                      </a:r>
                      <a:r>
                        <a:rPr lang="en-CA" sz="1600" dirty="0" err="1"/>
                        <a:t>hCG</a:t>
                      </a:r>
                      <a:r>
                        <a:rPr lang="en-CA" sz="1600" dirty="0"/>
                        <a:t>, PAPP-A, AFP, +/- </a:t>
                      </a:r>
                      <a:r>
                        <a:rPr lang="en-CA" sz="1600" dirty="0" err="1"/>
                        <a:t>PlGF</a:t>
                      </a:r>
                      <a:r>
                        <a:rPr lang="en-CA" sz="1600" dirty="0"/>
                        <a:t>)</a:t>
                      </a:r>
                      <a:r>
                        <a:rPr lang="en-CA" sz="2000" baseline="30000" dirty="0"/>
                        <a:t>+</a:t>
                      </a:r>
                      <a:endParaRPr lang="en-CA" sz="1600" dirty="0"/>
                    </a:p>
                  </a:txBody>
                  <a:tcPr anchor="ctr">
                    <a:solidFill>
                      <a:srgbClr val="FFEFAD"/>
                    </a:solidFill>
                  </a:tcPr>
                </a:tc>
                <a:tc>
                  <a:txBody>
                    <a:bodyPr/>
                    <a:lstStyle/>
                    <a:p>
                      <a:pPr marL="261938" indent="-261938" algn="l">
                        <a:buFont typeface="+mj-lt"/>
                        <a:buAutoNum type="arabicPeriod"/>
                      </a:pPr>
                      <a:r>
                        <a:rPr lang="en-CA" sz="1600" dirty="0"/>
                        <a:t>Maternal age</a:t>
                      </a:r>
                    </a:p>
                    <a:p>
                      <a:pPr marL="261938" indent="-261938" algn="l">
                        <a:buFont typeface="+mj-lt"/>
                        <a:buAutoNum type="arabicPeriod"/>
                      </a:pPr>
                      <a:r>
                        <a:rPr lang="en-CA" sz="1600" dirty="0"/>
                        <a:t>Small fragments of DNA circulating in maternal blood from the placenta representative of the fetus</a:t>
                      </a:r>
                    </a:p>
                    <a:p>
                      <a:pPr marL="0" indent="0" algn="l">
                        <a:buFont typeface="+mj-lt"/>
                        <a:buNone/>
                      </a:pPr>
                      <a:endParaRPr lang="en-CA" sz="1600" dirty="0"/>
                    </a:p>
                  </a:txBody>
                  <a:tcPr anchor="ctr">
                    <a:solidFill>
                      <a:srgbClr val="FFEFAD"/>
                    </a:solidFill>
                  </a:tcPr>
                </a:tc>
                <a:extLst>
                  <a:ext uri="{0D108BD9-81ED-4DB2-BD59-A6C34878D82A}">
                    <a16:rowId xmlns:a16="http://schemas.microsoft.com/office/drawing/2014/main" val="790452886"/>
                  </a:ext>
                </a:extLst>
              </a:tr>
              <a:tr h="461010">
                <a:tc>
                  <a:txBody>
                    <a:bodyPr/>
                    <a:lstStyle/>
                    <a:p>
                      <a:pPr algn="ctr"/>
                      <a:r>
                        <a:rPr lang="en-CA" sz="2400" dirty="0">
                          <a:latin typeface="+mj-lt"/>
                        </a:rPr>
                        <a:t>What conditions are screened for?</a:t>
                      </a:r>
                    </a:p>
                  </a:txBody>
                  <a:tcPr>
                    <a:lnB w="12700" cap="flat" cmpd="sng" algn="ctr">
                      <a:solidFill>
                        <a:schemeClr val="bg1"/>
                      </a:solidFill>
                      <a:prstDash val="solid"/>
                      <a:round/>
                      <a:headEnd type="none" w="med" len="med"/>
                      <a:tailEnd type="none" w="med" len="med"/>
                    </a:lnB>
                    <a:solidFill>
                      <a:srgbClr val="EBF6F9"/>
                    </a:solidFill>
                  </a:tcPr>
                </a:tc>
                <a:tc>
                  <a:txBody>
                    <a:bodyPr/>
                    <a:lstStyle/>
                    <a:p>
                      <a:pPr marL="174625" indent="-174625" algn="l">
                        <a:buFont typeface="+mj-lt"/>
                        <a:buAutoNum type="arabicPeriod"/>
                      </a:pPr>
                      <a:r>
                        <a:rPr lang="en-CA" sz="1600" dirty="0"/>
                        <a:t>Trisomy 21 (Down syndrome)</a:t>
                      </a:r>
                    </a:p>
                    <a:p>
                      <a:pPr marL="174625" indent="-174625" algn="l">
                        <a:buFont typeface="+mj-lt"/>
                        <a:buAutoNum type="arabicPeriod"/>
                      </a:pPr>
                      <a:r>
                        <a:rPr lang="en-CA" sz="1600" dirty="0"/>
                        <a:t>Trisomy 18 (Edward syndrome)</a:t>
                      </a:r>
                    </a:p>
                    <a:p>
                      <a:pPr algn="l"/>
                      <a:endParaRPr lang="en-CA" sz="1600" dirty="0"/>
                    </a:p>
                  </a:txBody>
                  <a:tcPr anchor="ctr">
                    <a:lnB w="12700" cap="flat" cmpd="sng" algn="ctr">
                      <a:solidFill>
                        <a:schemeClr val="bg1"/>
                      </a:solidFill>
                      <a:prstDash val="solid"/>
                      <a:round/>
                      <a:headEnd type="none" w="med" len="med"/>
                      <a:tailEnd type="none" w="med" len="med"/>
                    </a:lnB>
                    <a:solidFill>
                      <a:srgbClr val="EBF6F9"/>
                    </a:solidFill>
                  </a:tcPr>
                </a:tc>
                <a:tc>
                  <a:txBody>
                    <a:bodyPr/>
                    <a:lstStyle/>
                    <a:p>
                      <a:pPr marL="261938" indent="-261938" algn="l">
                        <a:buFont typeface="+mj-lt"/>
                        <a:buAutoNum type="arabicPeriod"/>
                      </a:pPr>
                      <a:r>
                        <a:rPr lang="en-CA" sz="1600" dirty="0"/>
                        <a:t>Trisomy 21 (Down syndrome)</a:t>
                      </a:r>
                    </a:p>
                    <a:p>
                      <a:pPr marL="261938" indent="-261938" algn="l">
                        <a:buFont typeface="+mj-lt"/>
                        <a:buAutoNum type="arabicPeriod"/>
                      </a:pPr>
                      <a:r>
                        <a:rPr lang="en-CA" sz="1600" dirty="0"/>
                        <a:t>Trisomy 18 (Edward syndrome)</a:t>
                      </a:r>
                    </a:p>
                    <a:p>
                      <a:pPr marL="261938" indent="-261938" algn="l">
                        <a:buFont typeface="+mj-lt"/>
                        <a:buAutoNum type="arabicPeriod"/>
                      </a:pPr>
                      <a:r>
                        <a:rPr lang="en-CA" sz="1600" dirty="0"/>
                        <a:t>Trisomy 13 (Patau syndrome)</a:t>
                      </a:r>
                    </a:p>
                    <a:p>
                      <a:pPr marL="261938" indent="-261938" algn="l">
                        <a:buFont typeface="+mj-lt"/>
                        <a:buAutoNum type="arabicPeriod"/>
                      </a:pPr>
                      <a:r>
                        <a:rPr lang="en-CA" sz="1600" dirty="0"/>
                        <a:t>Sex chromosome differences</a:t>
                      </a:r>
                    </a:p>
                    <a:p>
                      <a:pPr marL="261938" indent="-261938" algn="l">
                        <a:buFont typeface="+mj-lt"/>
                        <a:buAutoNum type="arabicPeriod"/>
                      </a:pPr>
                      <a:r>
                        <a:rPr lang="en-CA" sz="1600" dirty="0"/>
                        <a:t>Other conditions*</a:t>
                      </a:r>
                    </a:p>
                  </a:txBody>
                  <a:tcPr anchor="ctr">
                    <a:lnB w="12700" cap="flat" cmpd="sng" algn="ctr">
                      <a:solidFill>
                        <a:schemeClr val="bg1"/>
                      </a:solidFill>
                      <a:prstDash val="solid"/>
                      <a:round/>
                      <a:headEnd type="none" w="med" len="med"/>
                      <a:tailEnd type="none" w="med" len="med"/>
                    </a:lnB>
                    <a:solidFill>
                      <a:srgbClr val="EBF6F9"/>
                    </a:solidFill>
                  </a:tcPr>
                </a:tc>
                <a:extLst>
                  <a:ext uri="{0D108BD9-81ED-4DB2-BD59-A6C34878D82A}">
                    <a16:rowId xmlns:a16="http://schemas.microsoft.com/office/drawing/2014/main" val="2439300917"/>
                  </a:ext>
                </a:extLst>
              </a:tr>
            </a:tbl>
          </a:graphicData>
        </a:graphic>
      </p:graphicFrame>
      <p:sp>
        <p:nvSpPr>
          <p:cNvPr id="2" name="Rectangle 1">
            <a:extLst>
              <a:ext uri="{FF2B5EF4-FFF2-40B4-BE49-F238E27FC236}">
                <a16:creationId xmlns:a16="http://schemas.microsoft.com/office/drawing/2014/main" id="{CFC14C77-9686-2493-D7A6-CAF32DF29F1B}"/>
              </a:ext>
            </a:extLst>
          </p:cNvPr>
          <p:cNvSpPr/>
          <p:nvPr/>
        </p:nvSpPr>
        <p:spPr>
          <a:xfrm>
            <a:off x="0" y="51470"/>
            <a:ext cx="9144000" cy="612000"/>
          </a:xfrm>
          <a:prstGeom prst="rect">
            <a:avLst/>
          </a:prstGeom>
          <a:solidFill>
            <a:srgbClr val="6D81DD">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i="0" dirty="0">
                <a:solidFill>
                  <a:srgbClr val="2F2B2B"/>
                </a:solidFill>
                <a:effectLst/>
                <a:latin typeface="+mj-lt"/>
              </a:rPr>
              <a:t>How do Ontario’s first trimester screening tests compare?</a:t>
            </a:r>
            <a:endParaRPr lang="en-CA" sz="2800" dirty="0">
              <a:latin typeface="+mj-lt"/>
            </a:endParaRPr>
          </a:p>
        </p:txBody>
      </p:sp>
      <p:graphicFrame>
        <p:nvGraphicFramePr>
          <p:cNvPr id="9" name="Table 8">
            <a:extLst>
              <a:ext uri="{FF2B5EF4-FFF2-40B4-BE49-F238E27FC236}">
                <a16:creationId xmlns:a16="http://schemas.microsoft.com/office/drawing/2014/main" id="{56D4747F-51A9-50FD-56C1-6008C9482F95}"/>
              </a:ext>
            </a:extLst>
          </p:cNvPr>
          <p:cNvGraphicFramePr>
            <a:graphicFrameLocks noGrp="1"/>
          </p:cNvGraphicFramePr>
          <p:nvPr/>
        </p:nvGraphicFramePr>
        <p:xfrm>
          <a:off x="-1346200" y="3568700"/>
          <a:ext cx="208280" cy="365760"/>
        </p:xfrm>
        <a:graphic>
          <a:graphicData uri="http://schemas.openxmlformats.org/drawingml/2006/table">
            <a:tbl>
              <a:tblPr/>
              <a:tblGrid>
                <a:gridCol w="208280">
                  <a:extLst>
                    <a:ext uri="{9D8B030D-6E8A-4147-A177-3AD203B41FA5}">
                      <a16:colId xmlns:a16="http://schemas.microsoft.com/office/drawing/2014/main" val="1383034380"/>
                    </a:ext>
                  </a:extLst>
                </a:gridCol>
              </a:tblGrid>
              <a:tr h="0">
                <a:tc>
                  <a:txBody>
                    <a:bodyPr/>
                    <a:lstStyle/>
                    <a:p>
                      <a:endParaRPr lang="en-CA" dirty="0"/>
                    </a:p>
                  </a:txBody>
                  <a:tcPr>
                    <a:lnL w="12700" cmpd="sng">
                      <a:solidFill>
                        <a:schemeClr val="bg1"/>
                      </a:solidFill>
                      <a:prstDash val="solid"/>
                    </a:lnL>
                    <a:lnR w="12700" cmpd="sng">
                      <a:solidFill>
                        <a:schemeClr val="bg1"/>
                      </a:solidFill>
                      <a:prstDash val="solid"/>
                    </a:lnR>
                    <a:lnT w="12700" cmpd="sng">
                      <a:solidFill>
                        <a:schemeClr val="bg1"/>
                      </a:solidFill>
                      <a:prstDash val="solid"/>
                    </a:lnT>
                    <a:lnB w="12700" cmpd="sng">
                      <a:solidFill>
                        <a:schemeClr val="bg1"/>
                      </a:solidFill>
                      <a:prstDash val="solid"/>
                    </a:lnB>
                  </a:tcPr>
                </a:tc>
                <a:extLst>
                  <a:ext uri="{0D108BD9-81ED-4DB2-BD59-A6C34878D82A}">
                    <a16:rowId xmlns:a16="http://schemas.microsoft.com/office/drawing/2014/main" val="2640724504"/>
                  </a:ext>
                </a:extLst>
              </a:tr>
            </a:tbl>
          </a:graphicData>
        </a:graphic>
      </p:graphicFrame>
      <p:pic>
        <p:nvPicPr>
          <p:cNvPr id="3" name="Graphic 2" descr="Scales of justice outline">
            <a:extLst>
              <a:ext uri="{FF2B5EF4-FFF2-40B4-BE49-F238E27FC236}">
                <a16:creationId xmlns:a16="http://schemas.microsoft.com/office/drawing/2014/main" id="{B5DCAA5D-1ED3-D190-FEE4-732EEFE636A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9543" y="688662"/>
            <a:ext cx="755976" cy="755976"/>
          </a:xfrm>
          <a:prstGeom prst="rect">
            <a:avLst/>
          </a:prstGeom>
          <a:effectLst>
            <a:outerShdw blurRad="50800" dist="38100" dir="2700000" algn="tl" rotWithShape="0">
              <a:prstClr val="black">
                <a:alpha val="40000"/>
              </a:prstClr>
            </a:outerShdw>
          </a:effectLst>
        </p:spPr>
      </p:pic>
      <p:pic>
        <p:nvPicPr>
          <p:cNvPr id="10" name="Graphic 9" descr="DNA outline">
            <a:extLst>
              <a:ext uri="{FF2B5EF4-FFF2-40B4-BE49-F238E27FC236}">
                <a16:creationId xmlns:a16="http://schemas.microsoft.com/office/drawing/2014/main" id="{17A4E102-E9A9-0D89-7650-011A77327CE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36621">
            <a:off x="8241965" y="1374853"/>
            <a:ext cx="661873" cy="662459"/>
          </a:xfrm>
          <a:prstGeom prst="rect">
            <a:avLst/>
          </a:prstGeom>
        </p:spPr>
      </p:pic>
      <p:sp>
        <p:nvSpPr>
          <p:cNvPr id="11" name="Rectangle 10">
            <a:extLst>
              <a:ext uri="{FF2B5EF4-FFF2-40B4-BE49-F238E27FC236}">
                <a16:creationId xmlns:a16="http://schemas.microsoft.com/office/drawing/2014/main" id="{A14353BE-538F-692B-2E20-0499ED707810}"/>
              </a:ext>
            </a:extLst>
          </p:cNvPr>
          <p:cNvSpPr/>
          <p:nvPr/>
        </p:nvSpPr>
        <p:spPr>
          <a:xfrm>
            <a:off x="6084168" y="2283718"/>
            <a:ext cx="1800000" cy="24249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12" name="Object 11">
            <a:extLst>
              <a:ext uri="{FF2B5EF4-FFF2-40B4-BE49-F238E27FC236}">
                <a16:creationId xmlns:a16="http://schemas.microsoft.com/office/drawing/2014/main" id="{5E3945B6-C7DF-C622-B911-994D16434979}"/>
              </a:ext>
            </a:extLst>
          </p:cNvPr>
          <p:cNvGraphicFramePr>
            <a:graphicFrameLocks noChangeAspect="1"/>
          </p:cNvGraphicFramePr>
          <p:nvPr>
            <p:extLst>
              <p:ext uri="{D42A27DB-BD31-4B8C-83A1-F6EECF244321}">
                <p14:modId xmlns:p14="http://schemas.microsoft.com/office/powerpoint/2010/main" val="188355786"/>
              </p:ext>
            </p:extLst>
          </p:nvPr>
        </p:nvGraphicFramePr>
        <p:xfrm>
          <a:off x="10592" y="4574297"/>
          <a:ext cx="1205483" cy="445725"/>
        </p:xfrm>
        <a:graphic>
          <a:graphicData uri="http://schemas.openxmlformats.org/presentationml/2006/ole">
            <mc:AlternateContent xmlns:mc="http://schemas.openxmlformats.org/markup-compatibility/2006">
              <mc:Choice xmlns:v="urn:schemas-microsoft-com:vml" Requires="v">
                <p:oleObj name="Bitmap Image" r:id="rId7" imgW="2266920" imgH="838080" progId="PBrush">
                  <p:embed/>
                </p:oleObj>
              </mc:Choice>
              <mc:Fallback>
                <p:oleObj name="Bitmap Image" r:id="rId7" imgW="2266920" imgH="838080" progId="PBrush">
                  <p:embed/>
                  <p:pic>
                    <p:nvPicPr>
                      <p:cNvPr id="8" name="Object 7">
                        <a:extLst>
                          <a:ext uri="{FF2B5EF4-FFF2-40B4-BE49-F238E27FC236}">
                            <a16:creationId xmlns:a16="http://schemas.microsoft.com/office/drawing/2014/main" id="{33DE9408-2CA7-8BA4-917A-6A5A55F6263F}"/>
                          </a:ext>
                        </a:extLst>
                      </p:cNvPr>
                      <p:cNvPicPr/>
                      <p:nvPr/>
                    </p:nvPicPr>
                    <p:blipFill>
                      <a:blip r:embed="rId8"/>
                      <a:stretch>
                        <a:fillRect/>
                      </a:stretch>
                    </p:blipFill>
                    <p:spPr>
                      <a:xfrm>
                        <a:off x="10592" y="4574297"/>
                        <a:ext cx="1205483" cy="445725"/>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BE0B1B52-5FDF-1C53-460C-C6A2EBF47DCF}"/>
              </a:ext>
            </a:extLst>
          </p:cNvPr>
          <p:cNvSpPr txBox="1"/>
          <p:nvPr/>
        </p:nvSpPr>
        <p:spPr>
          <a:xfrm>
            <a:off x="3123681" y="4562048"/>
            <a:ext cx="5508612" cy="492443"/>
          </a:xfrm>
          <a:prstGeom prst="rect">
            <a:avLst/>
          </a:prstGeom>
          <a:noFill/>
        </p:spPr>
        <p:txBody>
          <a:bodyPr wrap="square" rtlCol="0">
            <a:spAutoFit/>
          </a:bodyPr>
          <a:lstStyle/>
          <a:p>
            <a:r>
              <a:rPr lang="en-CA" sz="1300" baseline="30000" dirty="0"/>
              <a:t>+</a:t>
            </a:r>
            <a:r>
              <a:rPr lang="en-CA" sz="1300" dirty="0" err="1"/>
              <a:t>hCG</a:t>
            </a:r>
            <a:r>
              <a:rPr lang="en-CA" sz="1300" dirty="0"/>
              <a:t> -free beta Human Chorionic Gonadotropin; AFP- alpha-</a:t>
            </a:r>
            <a:r>
              <a:rPr lang="en-CA" sz="1300" dirty="0" err="1"/>
              <a:t>feto</a:t>
            </a:r>
            <a:r>
              <a:rPr lang="en-CA" sz="1300" dirty="0"/>
              <a:t>-protein; PAPP-A - Placenta-Associated Plasma Protein A; </a:t>
            </a:r>
            <a:r>
              <a:rPr lang="en-CA" sz="1300" dirty="0" err="1"/>
              <a:t>PlGF</a:t>
            </a:r>
            <a:r>
              <a:rPr lang="en-CA" sz="1300" dirty="0"/>
              <a:t> - Placenta Growth Factor</a:t>
            </a:r>
          </a:p>
        </p:txBody>
      </p:sp>
    </p:spTree>
    <p:extLst>
      <p:ext uri="{BB962C8B-B14F-4D97-AF65-F5344CB8AC3E}">
        <p14:creationId xmlns:p14="http://schemas.microsoft.com/office/powerpoint/2010/main" val="155522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5379934F-78CE-7B95-BAB3-5268D86516E8}"/>
              </a:ext>
            </a:extLst>
          </p:cNvPr>
          <p:cNvGraphicFramePr>
            <a:graphicFrameLocks noGrp="1"/>
          </p:cNvGraphicFramePr>
          <p:nvPr>
            <p:extLst>
              <p:ext uri="{D42A27DB-BD31-4B8C-83A1-F6EECF244321}">
                <p14:modId xmlns:p14="http://schemas.microsoft.com/office/powerpoint/2010/main" val="3607796458"/>
              </p:ext>
            </p:extLst>
          </p:nvPr>
        </p:nvGraphicFramePr>
        <p:xfrm>
          <a:off x="179512" y="807446"/>
          <a:ext cx="8784976" cy="3200400"/>
        </p:xfrm>
        <a:graphic>
          <a:graphicData uri="http://schemas.openxmlformats.org/drawingml/2006/table">
            <a:tbl>
              <a:tblPr firstRow="1" bandRow="1">
                <a:tableStyleId>{5C22544A-7EE6-4342-B048-85BDC9FD1C3A}</a:tableStyleId>
              </a:tblPr>
              <a:tblGrid>
                <a:gridCol w="4176464">
                  <a:extLst>
                    <a:ext uri="{9D8B030D-6E8A-4147-A177-3AD203B41FA5}">
                      <a16:colId xmlns:a16="http://schemas.microsoft.com/office/drawing/2014/main" val="3301651824"/>
                    </a:ext>
                  </a:extLst>
                </a:gridCol>
                <a:gridCol w="2433485">
                  <a:extLst>
                    <a:ext uri="{9D8B030D-6E8A-4147-A177-3AD203B41FA5}">
                      <a16:colId xmlns:a16="http://schemas.microsoft.com/office/drawing/2014/main" val="4054129822"/>
                    </a:ext>
                  </a:extLst>
                </a:gridCol>
                <a:gridCol w="2175027">
                  <a:extLst>
                    <a:ext uri="{9D8B030D-6E8A-4147-A177-3AD203B41FA5}">
                      <a16:colId xmlns:a16="http://schemas.microsoft.com/office/drawing/2014/main" val="2618602432"/>
                    </a:ext>
                  </a:extLst>
                </a:gridCol>
              </a:tblGrid>
              <a:tr h="370840">
                <a:tc>
                  <a:txBody>
                    <a:bodyPr/>
                    <a:lstStyle/>
                    <a:p>
                      <a:r>
                        <a:rPr lang="en-CA" sz="2800" b="0" dirty="0">
                          <a:latin typeface="+mj-lt"/>
                        </a:rPr>
                        <a:t>Performance</a:t>
                      </a:r>
                    </a:p>
                  </a:txBody>
                  <a:tcPr anchor="ctr">
                    <a:solidFill>
                      <a:srgbClr val="6D81DD"/>
                    </a:solidFill>
                  </a:tcPr>
                </a:tc>
                <a:tc>
                  <a:txBody>
                    <a:bodyPr/>
                    <a:lstStyle/>
                    <a:p>
                      <a:r>
                        <a:rPr lang="en-CA" sz="2000" b="0" dirty="0">
                          <a:latin typeface="+mj-lt"/>
                        </a:rPr>
                        <a:t>Enhanced first trimester screening (</a:t>
                      </a:r>
                      <a:r>
                        <a:rPr lang="en-CA" sz="2000" b="0" dirty="0" err="1">
                          <a:latin typeface="+mj-lt"/>
                        </a:rPr>
                        <a:t>eFTS</a:t>
                      </a:r>
                      <a:r>
                        <a:rPr lang="en-CA" sz="2000" b="0" dirty="0">
                          <a:latin typeface="+mj-lt"/>
                        </a:rPr>
                        <a:t>)</a:t>
                      </a:r>
                    </a:p>
                  </a:txBody>
                  <a:tcPr>
                    <a:solidFill>
                      <a:srgbClr val="6D81DD"/>
                    </a:solidFill>
                  </a:tcPr>
                </a:tc>
                <a:tc>
                  <a:txBody>
                    <a:bodyPr/>
                    <a:lstStyle/>
                    <a:p>
                      <a:r>
                        <a:rPr lang="en-CA" sz="2000" b="0" dirty="0">
                          <a:latin typeface="+mj-lt"/>
                        </a:rPr>
                        <a:t>Non-invasive prenatal testing (NIPT)*</a:t>
                      </a:r>
                    </a:p>
                  </a:txBody>
                  <a:tcPr>
                    <a:solidFill>
                      <a:srgbClr val="6D81DD"/>
                    </a:solidFill>
                  </a:tcPr>
                </a:tc>
                <a:extLst>
                  <a:ext uri="{0D108BD9-81ED-4DB2-BD59-A6C34878D82A}">
                    <a16:rowId xmlns:a16="http://schemas.microsoft.com/office/drawing/2014/main" val="892012201"/>
                  </a:ext>
                </a:extLst>
              </a:tr>
              <a:tr h="370840">
                <a:tc>
                  <a:txBody>
                    <a:bodyPr/>
                    <a:lstStyle/>
                    <a:p>
                      <a:r>
                        <a:rPr lang="en-CA" sz="2000" dirty="0">
                          <a:latin typeface="+mj-lt"/>
                        </a:rPr>
                        <a:t>Detection rate for Down syndrome (Trisomy 21)</a:t>
                      </a:r>
                    </a:p>
                  </a:txBody>
                  <a:tcPr>
                    <a:solidFill>
                      <a:srgbClr val="FFEFAD"/>
                    </a:solidFill>
                  </a:tcPr>
                </a:tc>
                <a:tc>
                  <a:txBody>
                    <a:bodyPr/>
                    <a:lstStyle/>
                    <a:p>
                      <a:pPr algn="ctr"/>
                      <a:r>
                        <a:rPr lang="en-CA" sz="2000" dirty="0"/>
                        <a:t>89.0%</a:t>
                      </a:r>
                    </a:p>
                  </a:txBody>
                  <a:tcPr anchor="ctr">
                    <a:solidFill>
                      <a:srgbClr val="FFEFAD"/>
                    </a:solidFill>
                  </a:tcPr>
                </a:tc>
                <a:tc>
                  <a:txBody>
                    <a:bodyPr/>
                    <a:lstStyle/>
                    <a:p>
                      <a:pPr algn="ctr"/>
                      <a:r>
                        <a:rPr lang="en-CA" sz="2000" dirty="0"/>
                        <a:t>99.5%</a:t>
                      </a:r>
                    </a:p>
                  </a:txBody>
                  <a:tcPr anchor="ctr">
                    <a:solidFill>
                      <a:srgbClr val="FFEFAD"/>
                    </a:solidFill>
                  </a:tcPr>
                </a:tc>
                <a:extLst>
                  <a:ext uri="{0D108BD9-81ED-4DB2-BD59-A6C34878D82A}">
                    <a16:rowId xmlns:a16="http://schemas.microsoft.com/office/drawing/2014/main" val="790452886"/>
                  </a:ext>
                </a:extLst>
              </a:tr>
              <a:tr h="370840">
                <a:tc>
                  <a:txBody>
                    <a:bodyPr/>
                    <a:lstStyle/>
                    <a:p>
                      <a:r>
                        <a:rPr lang="en-CA" sz="2000" dirty="0">
                          <a:latin typeface="+mj-lt"/>
                        </a:rPr>
                        <a:t>False positive rate </a:t>
                      </a:r>
                    </a:p>
                  </a:txBody>
                  <a:tcPr>
                    <a:solidFill>
                      <a:srgbClr val="FFEFAD"/>
                    </a:solidFill>
                  </a:tcPr>
                </a:tc>
                <a:tc>
                  <a:txBody>
                    <a:bodyPr/>
                    <a:lstStyle/>
                    <a:p>
                      <a:pPr algn="ctr"/>
                      <a:r>
                        <a:rPr lang="en-CA" sz="2000" dirty="0"/>
                        <a:t>6.3%</a:t>
                      </a:r>
                    </a:p>
                  </a:txBody>
                  <a:tcPr anchor="ctr">
                    <a:solidFill>
                      <a:srgbClr val="FFEFAD"/>
                    </a:solidFill>
                  </a:tcPr>
                </a:tc>
                <a:tc>
                  <a:txBody>
                    <a:bodyPr/>
                    <a:lstStyle/>
                    <a:p>
                      <a:pPr algn="ctr"/>
                      <a:r>
                        <a:rPr lang="en-CA" sz="2000" dirty="0"/>
                        <a:t>0.1%</a:t>
                      </a:r>
                    </a:p>
                  </a:txBody>
                  <a:tcPr anchor="ctr">
                    <a:solidFill>
                      <a:srgbClr val="FFEFAD"/>
                    </a:solidFill>
                  </a:tcPr>
                </a:tc>
                <a:extLst>
                  <a:ext uri="{0D108BD9-81ED-4DB2-BD59-A6C34878D82A}">
                    <a16:rowId xmlns:a16="http://schemas.microsoft.com/office/drawing/2014/main" val="12495203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dirty="0">
                          <a:latin typeface="+mj-lt"/>
                        </a:rPr>
                        <a:t>Detection rate for Edwards syndrome (Trisomy 18)</a:t>
                      </a:r>
                    </a:p>
                  </a:txBody>
                  <a:tcPr>
                    <a:solidFill>
                      <a:srgbClr val="EBF6F9"/>
                    </a:solidFill>
                  </a:tcPr>
                </a:tc>
                <a:tc>
                  <a:txBody>
                    <a:bodyPr/>
                    <a:lstStyle/>
                    <a:p>
                      <a:pPr algn="ctr"/>
                      <a:r>
                        <a:rPr lang="en-CA" sz="2000" dirty="0"/>
                        <a:t>85.0%</a:t>
                      </a:r>
                    </a:p>
                  </a:txBody>
                  <a:tcPr anchor="ctr">
                    <a:solidFill>
                      <a:srgbClr val="EBF6F9"/>
                    </a:solidFill>
                  </a:tcPr>
                </a:tc>
                <a:tc>
                  <a:txBody>
                    <a:bodyPr/>
                    <a:lstStyle/>
                    <a:p>
                      <a:pPr algn="ctr"/>
                      <a:r>
                        <a:rPr lang="en-CA" sz="2000" dirty="0"/>
                        <a:t>96.0%</a:t>
                      </a:r>
                    </a:p>
                  </a:txBody>
                  <a:tcPr anchor="ctr">
                    <a:solidFill>
                      <a:srgbClr val="EBF6F9"/>
                    </a:solidFill>
                  </a:tcPr>
                </a:tc>
                <a:extLst>
                  <a:ext uri="{0D108BD9-81ED-4DB2-BD59-A6C34878D82A}">
                    <a16:rowId xmlns:a16="http://schemas.microsoft.com/office/drawing/2014/main" val="2012740313"/>
                  </a:ext>
                </a:extLst>
              </a:tr>
              <a:tr h="370840">
                <a:tc>
                  <a:txBody>
                    <a:bodyPr/>
                    <a:lstStyle/>
                    <a:p>
                      <a:r>
                        <a:rPr lang="en-CA" sz="2000" dirty="0">
                          <a:latin typeface="+mj-lt"/>
                        </a:rPr>
                        <a:t>False positive rate</a:t>
                      </a:r>
                    </a:p>
                  </a:txBody>
                  <a:tcPr>
                    <a:solidFill>
                      <a:srgbClr val="EBF6F9"/>
                    </a:solidFill>
                  </a:tcPr>
                </a:tc>
                <a:tc>
                  <a:txBody>
                    <a:bodyPr/>
                    <a:lstStyle/>
                    <a:p>
                      <a:pPr algn="ctr"/>
                      <a:r>
                        <a:rPr lang="en-CA" sz="2000" dirty="0"/>
                        <a:t>0.2%</a:t>
                      </a:r>
                    </a:p>
                  </a:txBody>
                  <a:tcPr anchor="ctr">
                    <a:solidFill>
                      <a:srgbClr val="EBF6F9"/>
                    </a:solidFill>
                  </a:tcPr>
                </a:tc>
                <a:tc>
                  <a:txBody>
                    <a:bodyPr/>
                    <a:lstStyle/>
                    <a:p>
                      <a:pPr algn="ctr"/>
                      <a:r>
                        <a:rPr lang="en-CA" sz="2000" dirty="0"/>
                        <a:t>0.04%</a:t>
                      </a:r>
                    </a:p>
                  </a:txBody>
                  <a:tcPr anchor="ctr">
                    <a:solidFill>
                      <a:srgbClr val="EBF6F9"/>
                    </a:solidFill>
                  </a:tcPr>
                </a:tc>
                <a:extLst>
                  <a:ext uri="{0D108BD9-81ED-4DB2-BD59-A6C34878D82A}">
                    <a16:rowId xmlns:a16="http://schemas.microsoft.com/office/drawing/2014/main" val="1351170902"/>
                  </a:ext>
                </a:extLst>
              </a:tr>
            </a:tbl>
          </a:graphicData>
        </a:graphic>
      </p:graphicFrame>
      <p:sp>
        <p:nvSpPr>
          <p:cNvPr id="7" name="TextBox 6">
            <a:extLst>
              <a:ext uri="{FF2B5EF4-FFF2-40B4-BE49-F238E27FC236}">
                <a16:creationId xmlns:a16="http://schemas.microsoft.com/office/drawing/2014/main" id="{03836CEB-F7A3-7760-6CFA-8703BCA9442C}"/>
              </a:ext>
            </a:extLst>
          </p:cNvPr>
          <p:cNvSpPr txBox="1"/>
          <p:nvPr/>
        </p:nvSpPr>
        <p:spPr>
          <a:xfrm>
            <a:off x="4644008" y="4356468"/>
            <a:ext cx="4320480" cy="307777"/>
          </a:xfrm>
          <a:prstGeom prst="rect">
            <a:avLst/>
          </a:prstGeom>
          <a:noFill/>
        </p:spPr>
        <p:txBody>
          <a:bodyPr wrap="square" rtlCol="0">
            <a:spAutoFit/>
          </a:bodyPr>
          <a:lstStyle/>
          <a:p>
            <a:pPr algn="r"/>
            <a:r>
              <a:rPr lang="en-CA" sz="1400" dirty="0">
                <a:latin typeface="+mj-lt"/>
              </a:rPr>
              <a:t>*OHIP-funded only, higher risk population</a:t>
            </a:r>
          </a:p>
        </p:txBody>
      </p:sp>
      <p:sp>
        <p:nvSpPr>
          <p:cNvPr id="5" name="Rectangle 4">
            <a:extLst>
              <a:ext uri="{FF2B5EF4-FFF2-40B4-BE49-F238E27FC236}">
                <a16:creationId xmlns:a16="http://schemas.microsoft.com/office/drawing/2014/main" id="{69F2FE64-C5AF-5333-E5FD-C981DBC71A38}"/>
              </a:ext>
            </a:extLst>
          </p:cNvPr>
          <p:cNvSpPr/>
          <p:nvPr/>
        </p:nvSpPr>
        <p:spPr>
          <a:xfrm>
            <a:off x="0" y="51470"/>
            <a:ext cx="9144000" cy="637200"/>
          </a:xfrm>
          <a:prstGeom prst="rect">
            <a:avLst/>
          </a:prstGeom>
          <a:solidFill>
            <a:srgbClr val="6D81DD">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i="0" dirty="0">
                <a:solidFill>
                  <a:srgbClr val="2F2B2B"/>
                </a:solidFill>
                <a:effectLst/>
                <a:latin typeface="+mj-lt"/>
              </a:rPr>
              <a:t>How do Ontario’s first trimester screening tests compare?</a:t>
            </a:r>
            <a:endParaRPr lang="en-CA" sz="2800" dirty="0">
              <a:latin typeface="+mj-lt"/>
            </a:endParaRPr>
          </a:p>
        </p:txBody>
      </p:sp>
      <p:pic>
        <p:nvPicPr>
          <p:cNvPr id="6" name="Graphic 5" descr="Scales of justice outline">
            <a:extLst>
              <a:ext uri="{FF2B5EF4-FFF2-40B4-BE49-F238E27FC236}">
                <a16:creationId xmlns:a16="http://schemas.microsoft.com/office/drawing/2014/main" id="{6C6142CB-D56D-97E2-F5EA-79481F335D3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98603" y="807446"/>
            <a:ext cx="755976" cy="755976"/>
          </a:xfrm>
          <a:prstGeom prst="rect">
            <a:avLst/>
          </a:prstGeom>
          <a:effectLst>
            <a:outerShdw blurRad="50800" dist="38100" dir="2700000" algn="tl" rotWithShape="0">
              <a:prstClr val="black">
                <a:alpha val="40000"/>
              </a:prstClr>
            </a:outerShdw>
          </a:effectLst>
        </p:spPr>
      </p:pic>
      <p:graphicFrame>
        <p:nvGraphicFramePr>
          <p:cNvPr id="9" name="Object 8">
            <a:extLst>
              <a:ext uri="{FF2B5EF4-FFF2-40B4-BE49-F238E27FC236}">
                <a16:creationId xmlns:a16="http://schemas.microsoft.com/office/drawing/2014/main" id="{9009548A-30FB-606B-7DF3-2DB488ACDF1D}"/>
              </a:ext>
            </a:extLst>
          </p:cNvPr>
          <p:cNvGraphicFramePr>
            <a:graphicFrameLocks noChangeAspect="1"/>
          </p:cNvGraphicFramePr>
          <p:nvPr>
            <p:extLst>
              <p:ext uri="{D42A27DB-BD31-4B8C-83A1-F6EECF244321}">
                <p14:modId xmlns:p14="http://schemas.microsoft.com/office/powerpoint/2010/main" val="188355786"/>
              </p:ext>
            </p:extLst>
          </p:nvPr>
        </p:nvGraphicFramePr>
        <p:xfrm>
          <a:off x="10592" y="4574297"/>
          <a:ext cx="1205483" cy="445725"/>
        </p:xfrm>
        <a:graphic>
          <a:graphicData uri="http://schemas.openxmlformats.org/presentationml/2006/ole">
            <mc:AlternateContent xmlns:mc="http://schemas.openxmlformats.org/markup-compatibility/2006">
              <mc:Choice xmlns:v="urn:schemas-microsoft-com:vml" Requires="v">
                <p:oleObj name="Bitmap Image" r:id="rId5" imgW="2266920" imgH="838080" progId="PBrush">
                  <p:embed/>
                </p:oleObj>
              </mc:Choice>
              <mc:Fallback>
                <p:oleObj name="Bitmap Image" r:id="rId5" imgW="2266920" imgH="838080" progId="PBrush">
                  <p:embed/>
                  <p:pic>
                    <p:nvPicPr>
                      <p:cNvPr id="8" name="Object 7">
                        <a:extLst>
                          <a:ext uri="{FF2B5EF4-FFF2-40B4-BE49-F238E27FC236}">
                            <a16:creationId xmlns:a16="http://schemas.microsoft.com/office/drawing/2014/main" id="{33DE9408-2CA7-8BA4-917A-6A5A55F6263F}"/>
                          </a:ext>
                        </a:extLst>
                      </p:cNvPr>
                      <p:cNvPicPr/>
                      <p:nvPr/>
                    </p:nvPicPr>
                    <p:blipFill>
                      <a:blip r:embed="rId6"/>
                      <a:stretch>
                        <a:fillRect/>
                      </a:stretch>
                    </p:blipFill>
                    <p:spPr>
                      <a:xfrm>
                        <a:off x="10592" y="4574297"/>
                        <a:ext cx="1205483" cy="445725"/>
                      </a:xfrm>
                      <a:prstGeom prst="rect">
                        <a:avLst/>
                      </a:prstGeom>
                    </p:spPr>
                  </p:pic>
                </p:oleObj>
              </mc:Fallback>
            </mc:AlternateContent>
          </a:graphicData>
        </a:graphic>
      </p:graphicFrame>
    </p:spTree>
    <p:extLst>
      <p:ext uri="{BB962C8B-B14F-4D97-AF65-F5344CB8AC3E}">
        <p14:creationId xmlns:p14="http://schemas.microsoft.com/office/powerpoint/2010/main" val="2020277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457984-98DA-BED0-5DDE-44B4E6754276}"/>
              </a:ext>
            </a:extLst>
          </p:cNvPr>
          <p:cNvSpPr/>
          <p:nvPr/>
        </p:nvSpPr>
        <p:spPr>
          <a:xfrm>
            <a:off x="0" y="0"/>
            <a:ext cx="9144000" cy="5143500"/>
          </a:xfrm>
          <a:prstGeom prst="rect">
            <a:avLst/>
          </a:prstGeom>
          <a:blipFill dpi="0" rotWithShape="1">
            <a:blip r:embed="rId3">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5" name="Content Placeholder 5">
            <a:extLst>
              <a:ext uri="{FF2B5EF4-FFF2-40B4-BE49-F238E27FC236}">
                <a16:creationId xmlns:a16="http://schemas.microsoft.com/office/drawing/2014/main" id="{91373359-78E4-85F6-66D7-378706ECB304}"/>
              </a:ext>
            </a:extLst>
          </p:cNvPr>
          <p:cNvSpPr>
            <a:spLocks noGrp="1"/>
          </p:cNvSpPr>
          <p:nvPr>
            <p:ph idx="1"/>
          </p:nvPr>
        </p:nvSpPr>
        <p:spPr>
          <a:xfrm>
            <a:off x="457200" y="209550"/>
            <a:ext cx="8229600" cy="4800600"/>
          </a:xfrm>
        </p:spPr>
        <p:txBody>
          <a:bodyPr rtlCol="0">
            <a:normAutofit/>
          </a:bodyPr>
          <a:lstStyle/>
          <a:p>
            <a:pPr marL="0" indent="0" eaLnBrk="1" fontAlgn="auto" hangingPunct="1">
              <a:lnSpc>
                <a:spcPct val="150000"/>
              </a:lnSpc>
              <a:spcBef>
                <a:spcPts val="600"/>
              </a:spcBef>
              <a:spcAft>
                <a:spcPts val="0"/>
              </a:spcAft>
              <a:buFont typeface="Arial" charset="0"/>
              <a:buNone/>
              <a:defRPr/>
            </a:pPr>
            <a:r>
              <a:rPr lang="en-US" altLang="en-US" sz="2400" b="1" dirty="0">
                <a:latin typeface="Ink Free" panose="03080402000500000000" pitchFamily="66" charset="0"/>
              </a:rPr>
              <a:t>Clinical scenario </a:t>
            </a:r>
            <a:r>
              <a:rPr lang="en-US" altLang="en-US" sz="2400" b="1" cap="small" dirty="0">
                <a:latin typeface="Ink Free" panose="03080402000500000000" pitchFamily="66" charset="0"/>
              </a:rPr>
              <a:t>1</a:t>
            </a:r>
            <a:r>
              <a:rPr lang="en-US" altLang="en-US" sz="2400" cap="small" dirty="0">
                <a:latin typeface="Ink Free" panose="03080402000500000000" pitchFamily="66" charset="0"/>
              </a:rPr>
              <a:t>: </a:t>
            </a:r>
            <a:r>
              <a:rPr lang="en-US" altLang="en-US" sz="2400" dirty="0">
                <a:latin typeface="Ink Free" panose="03080402000500000000" pitchFamily="66" charset="0"/>
              </a:rPr>
              <a:t>healthy 33-year-old pregnant person</a:t>
            </a:r>
          </a:p>
          <a:p>
            <a:pPr marL="0" indent="0">
              <a:lnSpc>
                <a:spcPct val="150000"/>
              </a:lnSpc>
              <a:spcBef>
                <a:spcPts val="600"/>
              </a:spcBef>
              <a:buNone/>
            </a:pPr>
            <a:r>
              <a:rPr lang="en-US" altLang="en-US" sz="2400" dirty="0"/>
              <a:t>At 11 weeks’ gestation</a:t>
            </a:r>
          </a:p>
          <a:p>
            <a:pPr marL="0" indent="0">
              <a:lnSpc>
                <a:spcPct val="150000"/>
              </a:lnSpc>
              <a:spcBef>
                <a:spcPts val="600"/>
              </a:spcBef>
              <a:buNone/>
            </a:pPr>
            <a:r>
              <a:rPr lang="en-US" altLang="en-US" sz="2400" dirty="0"/>
              <a:t>You receive the negative (LOW RISK) NIPT results for this patient</a:t>
            </a:r>
          </a:p>
        </p:txBody>
      </p:sp>
      <p:pic>
        <p:nvPicPr>
          <p:cNvPr id="3" name="Picture 2" descr="Casual woman hands at the back">
            <a:extLst>
              <a:ext uri="{FF2B5EF4-FFF2-40B4-BE49-F238E27FC236}">
                <a16:creationId xmlns:a16="http://schemas.microsoft.com/office/drawing/2014/main" id="{3D0550B2-F5A6-18C7-3A76-9927BB37CB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86" y="1224136"/>
            <a:ext cx="418209" cy="1347614"/>
          </a:xfrm>
          <a:prstGeom prst="rect">
            <a:avLst/>
          </a:prstGeom>
        </p:spPr>
      </p:pic>
      <p:cxnSp>
        <p:nvCxnSpPr>
          <p:cNvPr id="4" name="Straight Connector 3">
            <a:extLst>
              <a:ext uri="{FF2B5EF4-FFF2-40B4-BE49-F238E27FC236}">
                <a16:creationId xmlns:a16="http://schemas.microsoft.com/office/drawing/2014/main" id="{5CE66402-1384-C932-34F8-42B27175BAA4}"/>
              </a:ext>
            </a:extLst>
          </p:cNvPr>
          <p:cNvCxnSpPr/>
          <p:nvPr/>
        </p:nvCxnSpPr>
        <p:spPr>
          <a:xfrm>
            <a:off x="2411760" y="1995686"/>
            <a:ext cx="4114800" cy="0"/>
          </a:xfrm>
          <a:prstGeom prst="line">
            <a:avLst/>
          </a:prstGeom>
        </p:spPr>
        <p:style>
          <a:lnRef idx="3">
            <a:schemeClr val="accent5"/>
          </a:lnRef>
          <a:fillRef idx="0">
            <a:schemeClr val="accent5"/>
          </a:fillRef>
          <a:effectRef idx="2">
            <a:schemeClr val="accent5"/>
          </a:effectRef>
          <a:fontRef idx="minor">
            <a:schemeClr val="tx1"/>
          </a:fontRef>
        </p:style>
      </p:cxnSp>
      <p:graphicFrame>
        <p:nvGraphicFramePr>
          <p:cNvPr id="14" name="Chart 13">
            <a:extLst>
              <a:ext uri="{FF2B5EF4-FFF2-40B4-BE49-F238E27FC236}">
                <a16:creationId xmlns:a16="http://schemas.microsoft.com/office/drawing/2014/main" id="{8F5FE5E1-56E9-24CB-D9ED-95164CA7E7C8}"/>
              </a:ext>
            </a:extLst>
          </p:cNvPr>
          <p:cNvGraphicFramePr/>
          <p:nvPr>
            <p:extLst>
              <p:ext uri="{D42A27DB-BD31-4B8C-83A1-F6EECF244321}">
                <p14:modId xmlns:p14="http://schemas.microsoft.com/office/powerpoint/2010/main" val="380026641"/>
              </p:ext>
            </p:extLst>
          </p:nvPr>
        </p:nvGraphicFramePr>
        <p:xfrm>
          <a:off x="4788024" y="2894870"/>
          <a:ext cx="3600400" cy="2557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2068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457984-98DA-BED0-5DDE-44B4E6754276}"/>
              </a:ext>
            </a:extLst>
          </p:cNvPr>
          <p:cNvSpPr/>
          <p:nvPr/>
        </p:nvSpPr>
        <p:spPr>
          <a:xfrm>
            <a:off x="0" y="0"/>
            <a:ext cx="9144000" cy="5143500"/>
          </a:xfrm>
          <a:prstGeom prst="rect">
            <a:avLst/>
          </a:prstGeom>
          <a:blipFill dpi="0" rotWithShape="1">
            <a:blip r:embed="rId3">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5" name="Content Placeholder 5">
            <a:extLst>
              <a:ext uri="{FF2B5EF4-FFF2-40B4-BE49-F238E27FC236}">
                <a16:creationId xmlns:a16="http://schemas.microsoft.com/office/drawing/2014/main" id="{91373359-78E4-85F6-66D7-378706ECB304}"/>
              </a:ext>
            </a:extLst>
          </p:cNvPr>
          <p:cNvSpPr>
            <a:spLocks noGrp="1"/>
          </p:cNvSpPr>
          <p:nvPr>
            <p:ph idx="1"/>
          </p:nvPr>
        </p:nvSpPr>
        <p:spPr>
          <a:xfrm>
            <a:off x="457200" y="209550"/>
            <a:ext cx="8229600" cy="4800600"/>
          </a:xfrm>
        </p:spPr>
        <p:txBody>
          <a:bodyPr rtlCol="0">
            <a:normAutofit/>
          </a:bodyPr>
          <a:lstStyle/>
          <a:p>
            <a:pPr marL="0" indent="0" eaLnBrk="1" fontAlgn="auto" hangingPunct="1">
              <a:lnSpc>
                <a:spcPct val="150000"/>
              </a:lnSpc>
              <a:spcBef>
                <a:spcPts val="600"/>
              </a:spcBef>
              <a:spcAft>
                <a:spcPts val="0"/>
              </a:spcAft>
              <a:buFont typeface="Arial" charset="0"/>
              <a:buNone/>
              <a:defRPr/>
            </a:pPr>
            <a:r>
              <a:rPr lang="en-US" altLang="en-US" sz="2400" b="1" dirty="0">
                <a:latin typeface="Ink Free" panose="03080402000500000000" pitchFamily="66" charset="0"/>
              </a:rPr>
              <a:t>Clinical scenario </a:t>
            </a:r>
            <a:r>
              <a:rPr lang="en-US" altLang="en-US" sz="2400" b="1" cap="small" dirty="0">
                <a:latin typeface="Ink Free" panose="03080402000500000000" pitchFamily="66" charset="0"/>
              </a:rPr>
              <a:t>1</a:t>
            </a:r>
            <a:r>
              <a:rPr lang="en-US" altLang="en-US" sz="2400" cap="small" dirty="0">
                <a:latin typeface="Ink Free" panose="03080402000500000000" pitchFamily="66" charset="0"/>
              </a:rPr>
              <a:t>: </a:t>
            </a:r>
            <a:r>
              <a:rPr lang="en-US" altLang="en-US" sz="2400" dirty="0">
                <a:latin typeface="Ink Free" panose="03080402000500000000" pitchFamily="66" charset="0"/>
              </a:rPr>
              <a:t>healthy 33-year-old pregnant person</a:t>
            </a:r>
          </a:p>
          <a:p>
            <a:pPr marL="0" indent="0">
              <a:lnSpc>
                <a:spcPct val="150000"/>
              </a:lnSpc>
              <a:spcBef>
                <a:spcPts val="600"/>
              </a:spcBef>
              <a:buNone/>
            </a:pPr>
            <a:r>
              <a:rPr lang="en-US" altLang="en-US" sz="2400" dirty="0"/>
              <a:t>At 11 weeks’ gestation</a:t>
            </a:r>
          </a:p>
          <a:p>
            <a:pPr marL="0" indent="0">
              <a:lnSpc>
                <a:spcPct val="150000"/>
              </a:lnSpc>
              <a:spcBef>
                <a:spcPts val="600"/>
              </a:spcBef>
              <a:buNone/>
            </a:pPr>
            <a:r>
              <a:rPr lang="en-US" altLang="en-US" sz="2400" dirty="0"/>
              <a:t>You receive the negative (LOW RISK) NIPT results for this patient</a:t>
            </a:r>
          </a:p>
        </p:txBody>
      </p:sp>
      <p:cxnSp>
        <p:nvCxnSpPr>
          <p:cNvPr id="4" name="Straight Connector 3">
            <a:extLst>
              <a:ext uri="{FF2B5EF4-FFF2-40B4-BE49-F238E27FC236}">
                <a16:creationId xmlns:a16="http://schemas.microsoft.com/office/drawing/2014/main" id="{5CE66402-1384-C932-34F8-42B27175BAA4}"/>
              </a:ext>
            </a:extLst>
          </p:cNvPr>
          <p:cNvCxnSpPr/>
          <p:nvPr/>
        </p:nvCxnSpPr>
        <p:spPr>
          <a:xfrm>
            <a:off x="2411760" y="1995686"/>
            <a:ext cx="4114800" cy="0"/>
          </a:xfrm>
          <a:prstGeom prst="line">
            <a:avLst/>
          </a:prstGeom>
        </p:spPr>
        <p:style>
          <a:lnRef idx="3">
            <a:schemeClr val="accent5"/>
          </a:lnRef>
          <a:fillRef idx="0">
            <a:schemeClr val="accent5"/>
          </a:fillRef>
          <a:effectRef idx="2">
            <a:schemeClr val="accent5"/>
          </a:effectRef>
          <a:fontRef idx="minor">
            <a:schemeClr val="tx1"/>
          </a:fontRef>
        </p:style>
      </p:cxnSp>
      <p:grpSp>
        <p:nvGrpSpPr>
          <p:cNvPr id="10" name="Group 9">
            <a:extLst>
              <a:ext uri="{FF2B5EF4-FFF2-40B4-BE49-F238E27FC236}">
                <a16:creationId xmlns:a16="http://schemas.microsoft.com/office/drawing/2014/main" id="{15FE3E66-DA4B-AD66-81CB-1C9843DAA553}"/>
              </a:ext>
            </a:extLst>
          </p:cNvPr>
          <p:cNvGrpSpPr/>
          <p:nvPr/>
        </p:nvGrpSpPr>
        <p:grpSpPr>
          <a:xfrm>
            <a:off x="323527" y="1778684"/>
            <a:ext cx="4295329" cy="3421422"/>
            <a:chOff x="867165" y="1198146"/>
            <a:chExt cx="3122375" cy="3421422"/>
          </a:xfrm>
        </p:grpSpPr>
        <p:sp>
          <p:nvSpPr>
            <p:cNvPr id="11" name="Rectangle 10">
              <a:extLst>
                <a:ext uri="{FF2B5EF4-FFF2-40B4-BE49-F238E27FC236}">
                  <a16:creationId xmlns:a16="http://schemas.microsoft.com/office/drawing/2014/main" id="{2A534093-D63F-DB5A-4384-9DFE2ED72952}"/>
                </a:ext>
              </a:extLst>
            </p:cNvPr>
            <p:cNvSpPr/>
            <p:nvPr/>
          </p:nvSpPr>
          <p:spPr>
            <a:xfrm>
              <a:off x="867165" y="1198146"/>
              <a:ext cx="2871272" cy="3421422"/>
            </a:xfrm>
            <a:prstGeom prst="rect">
              <a:avLst/>
            </a:prstGeom>
            <a:blipFill dpi="0" rotWithShape="1">
              <a:blip r:embed="rId4">
                <a:alphaModFix amt="20000"/>
                <a:duotone>
                  <a:schemeClr val="accent4">
                    <a:shade val="45000"/>
                    <a:satMod val="135000"/>
                  </a:schemeClr>
                  <a:prstClr val="white"/>
                </a:duotone>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2" name="TextBox 11">
              <a:extLst>
                <a:ext uri="{FF2B5EF4-FFF2-40B4-BE49-F238E27FC236}">
                  <a16:creationId xmlns:a16="http://schemas.microsoft.com/office/drawing/2014/main" id="{E75B9F45-978A-9164-5CC7-1E74446E2A8B}"/>
                </a:ext>
              </a:extLst>
            </p:cNvPr>
            <p:cNvSpPr txBox="1"/>
            <p:nvPr/>
          </p:nvSpPr>
          <p:spPr>
            <a:xfrm>
              <a:off x="867165" y="1991212"/>
              <a:ext cx="3122375" cy="2062103"/>
            </a:xfrm>
            <a:prstGeom prst="rect">
              <a:avLst/>
            </a:prstGeom>
            <a:noFill/>
          </p:spPr>
          <p:txBody>
            <a:bodyPr wrap="square" rtlCol="0">
              <a:spAutoFit/>
            </a:bodyPr>
            <a:lstStyle/>
            <a:p>
              <a:r>
                <a:rPr lang="en-CA" sz="2400" dirty="0"/>
                <a:t>April 2019-March 2020 fiscal year</a:t>
              </a:r>
              <a:r>
                <a:rPr lang="en-CA" sz="2000" dirty="0"/>
                <a:t>:</a:t>
              </a:r>
            </a:p>
            <a:p>
              <a:pPr marL="285750" indent="-285750">
                <a:buFont typeface="Arial" panose="020B0604020202020204" pitchFamily="34" charset="0"/>
                <a:buChar char="•"/>
              </a:pPr>
              <a:r>
                <a:rPr lang="en-CA" sz="2000" dirty="0"/>
                <a:t>146,947 pregnancies were recorded</a:t>
              </a:r>
            </a:p>
            <a:p>
              <a:pPr marL="285750" indent="-285750">
                <a:buFont typeface="Arial" panose="020B0604020202020204" pitchFamily="34" charset="0"/>
                <a:buChar char="•"/>
              </a:pPr>
              <a:r>
                <a:rPr lang="en-CA" sz="2000" dirty="0"/>
                <a:t>17,802 NIPT screens were ordered in Ontario </a:t>
              </a:r>
            </a:p>
            <a:p>
              <a:pPr marL="742950" lvl="1" indent="-285750">
                <a:buFont typeface="Arial" panose="020B0604020202020204" pitchFamily="34" charset="0"/>
                <a:buChar char="•"/>
              </a:pPr>
              <a:r>
                <a:rPr lang="en-CA" sz="2000" dirty="0"/>
                <a:t>(</a:t>
              </a:r>
              <a:r>
                <a:rPr lang="en-CA" sz="2000" i="1" dirty="0"/>
                <a:t>12% of pregnancies</a:t>
              </a:r>
              <a:r>
                <a:rPr lang="en-CA" sz="2000" dirty="0"/>
                <a:t>)</a:t>
              </a:r>
            </a:p>
          </p:txBody>
        </p:sp>
      </p:grpSp>
      <p:grpSp>
        <p:nvGrpSpPr>
          <p:cNvPr id="13" name="Group 12">
            <a:extLst>
              <a:ext uri="{FF2B5EF4-FFF2-40B4-BE49-F238E27FC236}">
                <a16:creationId xmlns:a16="http://schemas.microsoft.com/office/drawing/2014/main" id="{5C5D92B9-4EE9-CC10-90AD-D74D6A63B1AA}"/>
              </a:ext>
            </a:extLst>
          </p:cNvPr>
          <p:cNvGrpSpPr/>
          <p:nvPr/>
        </p:nvGrpSpPr>
        <p:grpSpPr>
          <a:xfrm>
            <a:off x="4788024" y="2894870"/>
            <a:ext cx="3600400" cy="2557200"/>
            <a:chOff x="4788024" y="2452950"/>
            <a:chExt cx="3600400" cy="2557200"/>
          </a:xfrm>
        </p:grpSpPr>
        <p:graphicFrame>
          <p:nvGraphicFramePr>
            <p:cNvPr id="14" name="Chart 13">
              <a:extLst>
                <a:ext uri="{FF2B5EF4-FFF2-40B4-BE49-F238E27FC236}">
                  <a16:creationId xmlns:a16="http://schemas.microsoft.com/office/drawing/2014/main" id="{8F5FE5E1-56E9-24CB-D9ED-95164CA7E7C8}"/>
                </a:ext>
              </a:extLst>
            </p:cNvPr>
            <p:cNvGraphicFramePr/>
            <p:nvPr/>
          </p:nvGraphicFramePr>
          <p:xfrm>
            <a:off x="4788024" y="2452950"/>
            <a:ext cx="3600400" cy="2557200"/>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a:extLst>
                <a:ext uri="{FF2B5EF4-FFF2-40B4-BE49-F238E27FC236}">
                  <a16:creationId xmlns:a16="http://schemas.microsoft.com/office/drawing/2014/main" id="{2D62B4B8-8C6B-C1C7-82C4-12CA46FE550F}"/>
                </a:ext>
              </a:extLst>
            </p:cNvPr>
            <p:cNvSpPr txBox="1"/>
            <p:nvPr/>
          </p:nvSpPr>
          <p:spPr>
            <a:xfrm>
              <a:off x="5076056" y="3140965"/>
              <a:ext cx="1512168" cy="369332"/>
            </a:xfrm>
            <a:prstGeom prst="rect">
              <a:avLst/>
            </a:prstGeom>
            <a:noFill/>
          </p:spPr>
          <p:txBody>
            <a:bodyPr wrap="square" rtlCol="0">
              <a:spAutoFit/>
            </a:bodyPr>
            <a:lstStyle/>
            <a:p>
              <a:r>
                <a:rPr lang="en-CA" dirty="0"/>
                <a:t>41% self-pay</a:t>
              </a:r>
            </a:p>
          </p:txBody>
        </p:sp>
        <p:sp>
          <p:nvSpPr>
            <p:cNvPr id="16" name="TextBox 15">
              <a:extLst>
                <a:ext uri="{FF2B5EF4-FFF2-40B4-BE49-F238E27FC236}">
                  <a16:creationId xmlns:a16="http://schemas.microsoft.com/office/drawing/2014/main" id="{D4D48AF4-DD9E-DD1D-432C-12E6F77031D5}"/>
                </a:ext>
              </a:extLst>
            </p:cNvPr>
            <p:cNvSpPr txBox="1"/>
            <p:nvPr/>
          </p:nvSpPr>
          <p:spPr>
            <a:xfrm>
              <a:off x="6256276" y="3583821"/>
              <a:ext cx="1872208" cy="369332"/>
            </a:xfrm>
            <a:prstGeom prst="rect">
              <a:avLst/>
            </a:prstGeom>
            <a:noFill/>
          </p:spPr>
          <p:txBody>
            <a:bodyPr wrap="square" rtlCol="0">
              <a:spAutoFit/>
            </a:bodyPr>
            <a:lstStyle/>
            <a:p>
              <a:r>
                <a:rPr lang="en-CA" dirty="0"/>
                <a:t>59% OHIP funded</a:t>
              </a:r>
            </a:p>
          </p:txBody>
        </p:sp>
      </p:grpSp>
      <p:sp>
        <p:nvSpPr>
          <p:cNvPr id="5" name="Arrow: Right 4">
            <a:extLst>
              <a:ext uri="{FF2B5EF4-FFF2-40B4-BE49-F238E27FC236}">
                <a16:creationId xmlns:a16="http://schemas.microsoft.com/office/drawing/2014/main" id="{45303733-2E04-7ECC-246D-0C52EBFB8F0B}"/>
              </a:ext>
            </a:extLst>
          </p:cNvPr>
          <p:cNvSpPr/>
          <p:nvPr/>
        </p:nvSpPr>
        <p:spPr>
          <a:xfrm>
            <a:off x="3881518" y="4011076"/>
            <a:ext cx="892188" cy="285020"/>
          </a:xfrm>
          <a:prstGeom prst="rightArrow">
            <a:avLst/>
          </a:prstGeom>
          <a:ln>
            <a:solidFill>
              <a:srgbClr val="FFEF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5827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182AAE-529F-C0CA-9E63-3F6E12EC8F56}"/>
              </a:ext>
            </a:extLst>
          </p:cNvPr>
          <p:cNvSpPr/>
          <p:nvPr/>
        </p:nvSpPr>
        <p:spPr>
          <a:xfrm>
            <a:off x="0" y="51470"/>
            <a:ext cx="9144000" cy="709200"/>
          </a:xfrm>
          <a:prstGeom prst="rect">
            <a:avLst/>
          </a:prstGeom>
          <a:solidFill>
            <a:srgbClr val="6D81DD">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i="0" dirty="0">
                <a:solidFill>
                  <a:srgbClr val="2F2B2B"/>
                </a:solidFill>
                <a:effectLst/>
                <a:latin typeface="+mj-lt"/>
              </a:rPr>
              <a:t>Non-Invasive Prenatal Testing (NIPT) OHIP funding criteria</a:t>
            </a:r>
          </a:p>
        </p:txBody>
      </p:sp>
      <p:sp>
        <p:nvSpPr>
          <p:cNvPr id="9" name="Content Placeholder 2">
            <a:extLst>
              <a:ext uri="{FF2B5EF4-FFF2-40B4-BE49-F238E27FC236}">
                <a16:creationId xmlns:a16="http://schemas.microsoft.com/office/drawing/2014/main" id="{E2B0AD2F-D981-4AA7-AD47-0ADA0CCBB561}"/>
              </a:ext>
            </a:extLst>
          </p:cNvPr>
          <p:cNvSpPr>
            <a:spLocks noGrp="1"/>
          </p:cNvSpPr>
          <p:nvPr>
            <p:ph idx="1"/>
          </p:nvPr>
        </p:nvSpPr>
        <p:spPr>
          <a:xfrm>
            <a:off x="359532" y="874514"/>
            <a:ext cx="8424936" cy="4217516"/>
          </a:xfrm>
        </p:spPr>
        <p:txBody>
          <a:bodyPr/>
          <a:lstStyle/>
          <a:p>
            <a:pPr marL="0" indent="0" algn="l">
              <a:buNone/>
            </a:pPr>
            <a:r>
              <a:rPr lang="en-US" sz="2000" b="1" i="0" dirty="0">
                <a:solidFill>
                  <a:srgbClr val="2F2B2B"/>
                </a:solidFill>
                <a:effectLst/>
              </a:rPr>
              <a:t>Category I criteria </a:t>
            </a:r>
            <a:r>
              <a:rPr lang="en-US" sz="1800" i="0" dirty="0">
                <a:solidFill>
                  <a:srgbClr val="2F2B2B"/>
                </a:solidFill>
                <a:effectLst/>
              </a:rPr>
              <a:t>(can be ordered by any physician or nurse practitioner)</a:t>
            </a:r>
          </a:p>
          <a:p>
            <a:pPr marL="896938" indent="-273050" algn="l">
              <a:buFont typeface="+mj-lt"/>
              <a:buAutoNum type="arabicPeriod"/>
            </a:pPr>
            <a:r>
              <a:rPr lang="en-US" sz="2400" dirty="0">
                <a:solidFill>
                  <a:srgbClr val="2F2B2B"/>
                </a:solidFill>
              </a:rPr>
              <a:t>Positive prenatal screening result </a:t>
            </a:r>
            <a:r>
              <a:rPr lang="en-US" sz="2400" b="0" i="0" dirty="0">
                <a:solidFill>
                  <a:srgbClr val="2F2B2B"/>
                </a:solidFill>
                <a:effectLst/>
              </a:rPr>
              <a:t>for this pregnancy</a:t>
            </a:r>
          </a:p>
          <a:p>
            <a:pPr marL="896938" indent="-273050" algn="l">
              <a:buFont typeface="+mj-lt"/>
              <a:buAutoNum type="arabicPeriod"/>
            </a:pPr>
            <a:r>
              <a:rPr lang="en-US" sz="2400" b="0" i="0" dirty="0">
                <a:solidFill>
                  <a:srgbClr val="2F2B2B"/>
                </a:solidFill>
                <a:effectLst/>
              </a:rPr>
              <a:t>Maternal age 40 years or older at the expected date of birth</a:t>
            </a:r>
          </a:p>
          <a:p>
            <a:pPr marL="1257300" lvl="1" indent="-360363"/>
            <a:r>
              <a:rPr lang="en-US" sz="2000" b="0" i="0" dirty="0">
                <a:solidFill>
                  <a:srgbClr val="2F2B2B"/>
                </a:solidFill>
                <a:effectLst/>
              </a:rPr>
              <a:t>in the context of </a:t>
            </a:r>
            <a:r>
              <a:rPr lang="en-US" sz="2000" b="0" i="1" dirty="0">
                <a:solidFill>
                  <a:srgbClr val="2F2B2B"/>
                </a:solidFill>
                <a:effectLst/>
              </a:rPr>
              <a:t>in vitro</a:t>
            </a:r>
            <a:r>
              <a:rPr lang="en-US" sz="2000" b="0" i="0" dirty="0">
                <a:solidFill>
                  <a:srgbClr val="2F2B2B"/>
                </a:solidFill>
                <a:effectLst/>
              </a:rPr>
              <a:t> fertilization,  the maternal age is guided by the age at egg retrieval (whether own egg or donor egg)</a:t>
            </a:r>
          </a:p>
          <a:p>
            <a:pPr marL="896938" indent="-273050" algn="l">
              <a:buFont typeface="+mj-lt"/>
              <a:buAutoNum type="arabicPeriod"/>
            </a:pPr>
            <a:r>
              <a:rPr lang="en-US" sz="2400" dirty="0">
                <a:solidFill>
                  <a:srgbClr val="2F2B2B"/>
                </a:solidFill>
              </a:rPr>
              <a:t>Nuchal translucency (NT) measurement is ≥3.5mm</a:t>
            </a:r>
          </a:p>
          <a:p>
            <a:pPr marL="896938" indent="-273050" algn="l">
              <a:buFont typeface="+mj-lt"/>
              <a:buAutoNum type="arabicPeriod"/>
            </a:pPr>
            <a:r>
              <a:rPr lang="en-US" sz="2400" dirty="0">
                <a:solidFill>
                  <a:srgbClr val="2F2B2B"/>
                </a:solidFill>
              </a:rPr>
              <a:t>Personal history of a previous pregnancy or child with Trisomy 21, 18 or 13</a:t>
            </a:r>
          </a:p>
          <a:p>
            <a:pPr marL="896938" indent="-273050" algn="l">
              <a:buFont typeface="+mj-lt"/>
              <a:buAutoNum type="arabicPeriod"/>
            </a:pPr>
            <a:r>
              <a:rPr lang="en-US" sz="2400" b="0" i="0" dirty="0">
                <a:solidFill>
                  <a:srgbClr val="2F2B2B"/>
                </a:solidFill>
                <a:effectLst/>
              </a:rPr>
              <a:t>Ongoing twin pregnancy </a:t>
            </a:r>
          </a:p>
        </p:txBody>
      </p:sp>
      <p:pic>
        <p:nvPicPr>
          <p:cNvPr id="20" name="Graphic 19" descr="Test tubes outline">
            <a:extLst>
              <a:ext uri="{FF2B5EF4-FFF2-40B4-BE49-F238E27FC236}">
                <a16:creationId xmlns:a16="http://schemas.microsoft.com/office/drawing/2014/main" id="{854AFE1A-07B9-0591-373A-31DBD9932C5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3847" y="1275606"/>
            <a:ext cx="415875" cy="415875"/>
          </a:xfrm>
          <a:prstGeom prst="rect">
            <a:avLst/>
          </a:prstGeom>
        </p:spPr>
      </p:pic>
      <p:pic>
        <p:nvPicPr>
          <p:cNvPr id="25" name="Graphic 24" descr="Cake outline">
            <a:extLst>
              <a:ext uri="{FF2B5EF4-FFF2-40B4-BE49-F238E27FC236}">
                <a16:creationId xmlns:a16="http://schemas.microsoft.com/office/drawing/2014/main" id="{52EED390-5731-1741-5732-F9F594DB3AD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9248" y="1851670"/>
            <a:ext cx="626368" cy="626368"/>
          </a:xfrm>
          <a:prstGeom prst="rect">
            <a:avLst/>
          </a:prstGeom>
        </p:spPr>
      </p:pic>
      <p:graphicFrame>
        <p:nvGraphicFramePr>
          <p:cNvPr id="26" name="Object 25">
            <a:extLst>
              <a:ext uri="{FF2B5EF4-FFF2-40B4-BE49-F238E27FC236}">
                <a16:creationId xmlns:a16="http://schemas.microsoft.com/office/drawing/2014/main" id="{9E14F956-286B-A28A-4F0F-B23802373A1A}"/>
              </a:ext>
            </a:extLst>
          </p:cNvPr>
          <p:cNvGraphicFramePr>
            <a:graphicFrameLocks noChangeAspect="1"/>
          </p:cNvGraphicFramePr>
          <p:nvPr>
            <p:extLst>
              <p:ext uri="{D42A27DB-BD31-4B8C-83A1-F6EECF244321}">
                <p14:modId xmlns:p14="http://schemas.microsoft.com/office/powerpoint/2010/main" val="3135633725"/>
              </p:ext>
            </p:extLst>
          </p:nvPr>
        </p:nvGraphicFramePr>
        <p:xfrm>
          <a:off x="451780" y="3286575"/>
          <a:ext cx="547942" cy="365295"/>
        </p:xfrm>
        <a:graphic>
          <a:graphicData uri="http://schemas.openxmlformats.org/presentationml/2006/ole">
            <mc:AlternateContent xmlns:mc="http://schemas.openxmlformats.org/markup-compatibility/2006">
              <mc:Choice xmlns:v="urn:schemas-microsoft-com:vml" Requires="v">
                <p:oleObj name="Bitmap Image" r:id="rId7" imgW="1514520" imgH="1009800" progId="PBrush">
                  <p:embed/>
                </p:oleObj>
              </mc:Choice>
              <mc:Fallback>
                <p:oleObj name="Bitmap Image" r:id="rId7" imgW="1514520" imgH="1009800" progId="PBrush">
                  <p:embed/>
                  <p:pic>
                    <p:nvPicPr>
                      <p:cNvPr id="2" name="Object 1">
                        <a:extLst>
                          <a:ext uri="{FF2B5EF4-FFF2-40B4-BE49-F238E27FC236}">
                            <a16:creationId xmlns:a16="http://schemas.microsoft.com/office/drawing/2014/main" id="{BDD73D31-AF76-B009-E3E8-4CB2A1309D7A}"/>
                          </a:ext>
                        </a:extLst>
                      </p:cNvPr>
                      <p:cNvPicPr/>
                      <p:nvPr/>
                    </p:nvPicPr>
                    <p:blipFill>
                      <a:blip r:embed="rId8"/>
                      <a:stretch>
                        <a:fillRect/>
                      </a:stretch>
                    </p:blipFill>
                    <p:spPr>
                      <a:xfrm>
                        <a:off x="451780" y="3286575"/>
                        <a:ext cx="547942" cy="365295"/>
                      </a:xfrm>
                      <a:prstGeom prst="rect">
                        <a:avLst/>
                      </a:prstGeom>
                    </p:spPr>
                  </p:pic>
                </p:oleObj>
              </mc:Fallback>
            </mc:AlternateContent>
          </a:graphicData>
        </a:graphic>
      </p:graphicFrame>
      <p:grpSp>
        <p:nvGrpSpPr>
          <p:cNvPr id="32" name="Group 31">
            <a:extLst>
              <a:ext uri="{FF2B5EF4-FFF2-40B4-BE49-F238E27FC236}">
                <a16:creationId xmlns:a16="http://schemas.microsoft.com/office/drawing/2014/main" id="{46B10DCE-DAD6-5D8E-07BF-24237B7BF50D}"/>
              </a:ext>
            </a:extLst>
          </p:cNvPr>
          <p:cNvGrpSpPr/>
          <p:nvPr/>
        </p:nvGrpSpPr>
        <p:grpSpPr>
          <a:xfrm>
            <a:off x="542457" y="4516006"/>
            <a:ext cx="539980" cy="360000"/>
            <a:chOff x="179552" y="4006180"/>
            <a:chExt cx="539980" cy="360000"/>
          </a:xfrm>
        </p:grpSpPr>
        <p:pic>
          <p:nvPicPr>
            <p:cNvPr id="30" name="Graphic 29" descr="Baby outline">
              <a:extLst>
                <a:ext uri="{FF2B5EF4-FFF2-40B4-BE49-F238E27FC236}">
                  <a16:creationId xmlns:a16="http://schemas.microsoft.com/office/drawing/2014/main" id="{6E0290B4-37B3-5EEE-412C-FC6A2F6967C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9552" y="4006180"/>
              <a:ext cx="360000" cy="360000"/>
            </a:xfrm>
            <a:prstGeom prst="rect">
              <a:avLst/>
            </a:prstGeom>
          </p:spPr>
        </p:pic>
        <p:pic>
          <p:nvPicPr>
            <p:cNvPr id="31" name="Graphic 30" descr="Baby outline">
              <a:extLst>
                <a:ext uri="{FF2B5EF4-FFF2-40B4-BE49-F238E27FC236}">
                  <a16:creationId xmlns:a16="http://schemas.microsoft.com/office/drawing/2014/main" id="{E0C357FF-4D2D-CF02-2561-AAFCF7038D7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59532" y="4006180"/>
              <a:ext cx="360000" cy="360000"/>
            </a:xfrm>
            <a:prstGeom prst="rect">
              <a:avLst/>
            </a:prstGeom>
          </p:spPr>
        </p:pic>
      </p:grpSp>
      <p:pic>
        <p:nvPicPr>
          <p:cNvPr id="34" name="Graphic 33" descr="DNA outline">
            <a:extLst>
              <a:ext uri="{FF2B5EF4-FFF2-40B4-BE49-F238E27FC236}">
                <a16:creationId xmlns:a16="http://schemas.microsoft.com/office/drawing/2014/main" id="{844CE6EC-77B9-7587-C0F2-0ACD22216AA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83847" y="3842742"/>
            <a:ext cx="457200" cy="457200"/>
          </a:xfrm>
          <a:prstGeom prst="rect">
            <a:avLst/>
          </a:prstGeom>
        </p:spPr>
      </p:pic>
      <p:graphicFrame>
        <p:nvGraphicFramePr>
          <p:cNvPr id="2" name="Object 1">
            <a:extLst>
              <a:ext uri="{FF2B5EF4-FFF2-40B4-BE49-F238E27FC236}">
                <a16:creationId xmlns:a16="http://schemas.microsoft.com/office/drawing/2014/main" id="{33CEDE1D-F020-DED7-CB2D-B0902454CFEC}"/>
              </a:ext>
            </a:extLst>
          </p:cNvPr>
          <p:cNvGraphicFramePr>
            <a:graphicFrameLocks noChangeAspect="1"/>
          </p:cNvGraphicFramePr>
          <p:nvPr>
            <p:extLst>
              <p:ext uri="{D42A27DB-BD31-4B8C-83A1-F6EECF244321}">
                <p14:modId xmlns:p14="http://schemas.microsoft.com/office/powerpoint/2010/main" val="1724526333"/>
              </p:ext>
            </p:extLst>
          </p:nvPr>
        </p:nvGraphicFramePr>
        <p:xfrm>
          <a:off x="7479085" y="4511708"/>
          <a:ext cx="1637531" cy="605474"/>
        </p:xfrm>
        <a:graphic>
          <a:graphicData uri="http://schemas.openxmlformats.org/presentationml/2006/ole">
            <mc:AlternateContent xmlns:mc="http://schemas.openxmlformats.org/markup-compatibility/2006">
              <mc:Choice xmlns:v="urn:schemas-microsoft-com:vml" Requires="v">
                <p:oleObj name="Bitmap Image" r:id="rId13" imgW="2266920" imgH="838080" progId="PBrush">
                  <p:embed/>
                </p:oleObj>
              </mc:Choice>
              <mc:Fallback>
                <p:oleObj name="Bitmap Image" r:id="rId13" imgW="2266920" imgH="838080" progId="PBrush">
                  <p:embed/>
                  <p:pic>
                    <p:nvPicPr>
                      <p:cNvPr id="8" name="Object 7">
                        <a:extLst>
                          <a:ext uri="{FF2B5EF4-FFF2-40B4-BE49-F238E27FC236}">
                            <a16:creationId xmlns:a16="http://schemas.microsoft.com/office/drawing/2014/main" id="{33DE9408-2CA7-8BA4-917A-6A5A55F6263F}"/>
                          </a:ext>
                        </a:extLst>
                      </p:cNvPr>
                      <p:cNvPicPr/>
                      <p:nvPr/>
                    </p:nvPicPr>
                    <p:blipFill>
                      <a:blip r:embed="rId14"/>
                      <a:stretch>
                        <a:fillRect/>
                      </a:stretch>
                    </p:blipFill>
                    <p:spPr>
                      <a:xfrm>
                        <a:off x="7479085" y="4511708"/>
                        <a:ext cx="1637531" cy="605474"/>
                      </a:xfrm>
                      <a:prstGeom prst="rect">
                        <a:avLst/>
                      </a:prstGeom>
                    </p:spPr>
                  </p:pic>
                </p:oleObj>
              </mc:Fallback>
            </mc:AlternateContent>
          </a:graphicData>
        </a:graphic>
      </p:graphicFrame>
    </p:spTree>
    <p:extLst>
      <p:ext uri="{BB962C8B-B14F-4D97-AF65-F5344CB8AC3E}">
        <p14:creationId xmlns:p14="http://schemas.microsoft.com/office/powerpoint/2010/main" val="551239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457984-98DA-BED0-5DDE-44B4E6754276}"/>
              </a:ext>
            </a:extLst>
          </p:cNvPr>
          <p:cNvSpPr/>
          <p:nvPr/>
        </p:nvSpPr>
        <p:spPr>
          <a:xfrm>
            <a:off x="0" y="0"/>
            <a:ext cx="9144000" cy="5143500"/>
          </a:xfrm>
          <a:prstGeom prst="rect">
            <a:avLst/>
          </a:prstGeom>
          <a:blipFill dpi="0" rotWithShape="1">
            <a:blip r:embed="rId3">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5" name="Content Placeholder 5">
            <a:extLst>
              <a:ext uri="{FF2B5EF4-FFF2-40B4-BE49-F238E27FC236}">
                <a16:creationId xmlns:a16="http://schemas.microsoft.com/office/drawing/2014/main" id="{91373359-78E4-85F6-66D7-378706ECB304}"/>
              </a:ext>
            </a:extLst>
          </p:cNvPr>
          <p:cNvSpPr>
            <a:spLocks noGrp="1"/>
          </p:cNvSpPr>
          <p:nvPr>
            <p:ph idx="1"/>
          </p:nvPr>
        </p:nvSpPr>
        <p:spPr>
          <a:xfrm>
            <a:off x="457200" y="209550"/>
            <a:ext cx="8229600" cy="2362199"/>
          </a:xfrm>
        </p:spPr>
        <p:txBody>
          <a:bodyPr rtlCol="0">
            <a:normAutofit/>
          </a:bodyPr>
          <a:lstStyle/>
          <a:p>
            <a:pPr marL="0" indent="0" eaLnBrk="1" fontAlgn="auto" hangingPunct="1">
              <a:lnSpc>
                <a:spcPct val="150000"/>
              </a:lnSpc>
              <a:spcBef>
                <a:spcPts val="600"/>
              </a:spcBef>
              <a:spcAft>
                <a:spcPts val="0"/>
              </a:spcAft>
              <a:buFont typeface="Arial" charset="0"/>
              <a:buNone/>
              <a:defRPr/>
            </a:pPr>
            <a:r>
              <a:rPr lang="en-US" altLang="en-US" sz="2400" b="1" dirty="0">
                <a:latin typeface="Ink Free" panose="03080402000500000000" pitchFamily="66" charset="0"/>
              </a:rPr>
              <a:t>Clinical scenario </a:t>
            </a:r>
            <a:r>
              <a:rPr lang="en-US" altLang="en-US" sz="2400" b="1" cap="small" dirty="0">
                <a:latin typeface="Ink Free" panose="03080402000500000000" pitchFamily="66" charset="0"/>
              </a:rPr>
              <a:t>1</a:t>
            </a:r>
            <a:r>
              <a:rPr lang="en-US" altLang="en-US" sz="2400" cap="small" dirty="0">
                <a:latin typeface="Ink Free" panose="03080402000500000000" pitchFamily="66" charset="0"/>
              </a:rPr>
              <a:t>: </a:t>
            </a:r>
            <a:r>
              <a:rPr lang="en-US" altLang="en-US" sz="2400" dirty="0">
                <a:latin typeface="Ink Free" panose="03080402000500000000" pitchFamily="66" charset="0"/>
              </a:rPr>
              <a:t>healthy 33-year-old pregnant person</a:t>
            </a:r>
          </a:p>
          <a:p>
            <a:pPr marL="0" indent="0">
              <a:lnSpc>
                <a:spcPct val="150000"/>
              </a:lnSpc>
              <a:spcBef>
                <a:spcPts val="600"/>
              </a:spcBef>
              <a:buNone/>
            </a:pPr>
            <a:r>
              <a:rPr lang="en-US" altLang="en-US" sz="2400" dirty="0"/>
              <a:t>At 11 weeks’ gestation</a:t>
            </a:r>
          </a:p>
          <a:p>
            <a:pPr marL="0" indent="0">
              <a:lnSpc>
                <a:spcPct val="150000"/>
              </a:lnSpc>
              <a:spcBef>
                <a:spcPts val="600"/>
              </a:spcBef>
              <a:buNone/>
            </a:pPr>
            <a:r>
              <a:rPr lang="en-US" altLang="en-US" sz="2400" dirty="0"/>
              <a:t>You receive the negative (LOW RISK) NIPT results for this patient</a:t>
            </a:r>
          </a:p>
          <a:p>
            <a:pPr marL="0" indent="0">
              <a:lnSpc>
                <a:spcPct val="150000"/>
              </a:lnSpc>
              <a:spcBef>
                <a:spcPts val="600"/>
              </a:spcBef>
              <a:buNone/>
            </a:pPr>
            <a:endParaRPr lang="en-US" altLang="en-US" sz="2400" dirty="0"/>
          </a:p>
          <a:p>
            <a:pPr marL="0" indent="0">
              <a:lnSpc>
                <a:spcPct val="150000"/>
              </a:lnSpc>
              <a:spcBef>
                <a:spcPts val="600"/>
              </a:spcBef>
              <a:buNone/>
            </a:pPr>
            <a:endParaRPr lang="en-US" altLang="en-US" sz="2400" dirty="0"/>
          </a:p>
        </p:txBody>
      </p:sp>
      <p:sp>
        <p:nvSpPr>
          <p:cNvPr id="8" name="TextBox 7">
            <a:extLst>
              <a:ext uri="{FF2B5EF4-FFF2-40B4-BE49-F238E27FC236}">
                <a16:creationId xmlns:a16="http://schemas.microsoft.com/office/drawing/2014/main" id="{21C3B12A-86A5-8389-1215-60D38E403A7D}"/>
              </a:ext>
            </a:extLst>
          </p:cNvPr>
          <p:cNvSpPr txBox="1"/>
          <p:nvPr/>
        </p:nvSpPr>
        <p:spPr>
          <a:xfrm>
            <a:off x="548703" y="2968552"/>
            <a:ext cx="8055745" cy="1331390"/>
          </a:xfrm>
          <a:prstGeom prst="rect">
            <a:avLst/>
          </a:prstGeom>
          <a:noFill/>
        </p:spPr>
        <p:txBody>
          <a:bodyPr wrap="square" rtlCol="0">
            <a:spAutoFit/>
          </a:bodyPr>
          <a:lstStyle/>
          <a:p>
            <a:pPr>
              <a:lnSpc>
                <a:spcPct val="114000"/>
              </a:lnSpc>
            </a:pPr>
            <a:r>
              <a:rPr lang="en-US" altLang="en-US" sz="2400" dirty="0"/>
              <a:t>At 14 weeks’ gestation you receive the </a:t>
            </a:r>
            <a:r>
              <a:rPr lang="en-US" altLang="en-US" sz="2400" dirty="0" err="1"/>
              <a:t>eFTS</a:t>
            </a:r>
            <a:r>
              <a:rPr lang="en-US" altLang="en-US" sz="2400" dirty="0"/>
              <a:t> screen positive (HIGH RISK) result (1 in 200 risk for Down syndrome </a:t>
            </a:r>
            <a:r>
              <a:rPr lang="en-US" altLang="en-US" sz="2400" b="1" i="1" dirty="0"/>
              <a:t>vs</a:t>
            </a:r>
            <a:r>
              <a:rPr lang="en-US" altLang="en-US" sz="2400" dirty="0"/>
              <a:t> 1 in 634 age related risk at 33-years-old)</a:t>
            </a:r>
            <a:endParaRPr lang="en-CA" sz="2400" dirty="0"/>
          </a:p>
        </p:txBody>
      </p:sp>
      <p:cxnSp>
        <p:nvCxnSpPr>
          <p:cNvPr id="6" name="Straight Connector 5">
            <a:extLst>
              <a:ext uri="{FF2B5EF4-FFF2-40B4-BE49-F238E27FC236}">
                <a16:creationId xmlns:a16="http://schemas.microsoft.com/office/drawing/2014/main" id="{21B076FC-60B2-846D-1436-C4277075C16A}"/>
              </a:ext>
            </a:extLst>
          </p:cNvPr>
          <p:cNvCxnSpPr/>
          <p:nvPr/>
        </p:nvCxnSpPr>
        <p:spPr>
          <a:xfrm>
            <a:off x="5004047" y="3363838"/>
            <a:ext cx="29520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7" name="Straight Connector 6">
            <a:extLst>
              <a:ext uri="{FF2B5EF4-FFF2-40B4-BE49-F238E27FC236}">
                <a16:creationId xmlns:a16="http://schemas.microsoft.com/office/drawing/2014/main" id="{4E45A7B0-2B95-664B-3E3B-2207F623D881}"/>
              </a:ext>
            </a:extLst>
          </p:cNvPr>
          <p:cNvCxnSpPr/>
          <p:nvPr/>
        </p:nvCxnSpPr>
        <p:spPr>
          <a:xfrm>
            <a:off x="647278" y="3795886"/>
            <a:ext cx="2268538" cy="0"/>
          </a:xfrm>
          <a:prstGeom prst="line">
            <a:avLst/>
          </a:prstGeom>
        </p:spPr>
        <p:style>
          <a:lnRef idx="3">
            <a:schemeClr val="accent2"/>
          </a:lnRef>
          <a:fillRef idx="0">
            <a:schemeClr val="accent2"/>
          </a:fillRef>
          <a:effectRef idx="2">
            <a:schemeClr val="accent2"/>
          </a:effectRef>
          <a:fontRef idx="minor">
            <a:schemeClr val="tx1"/>
          </a:fontRef>
        </p:style>
      </p:cxnSp>
      <p:pic>
        <p:nvPicPr>
          <p:cNvPr id="9" name="Picture 8" descr="Casual woman with hand on face">
            <a:extLst>
              <a:ext uri="{FF2B5EF4-FFF2-40B4-BE49-F238E27FC236}">
                <a16:creationId xmlns:a16="http://schemas.microsoft.com/office/drawing/2014/main" id="{3E15743C-2E34-0D4F-30D3-720B9B9EF2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4296" y="2565896"/>
            <a:ext cx="511104" cy="1491630"/>
          </a:xfrm>
          <a:prstGeom prst="rect">
            <a:avLst/>
          </a:prstGeom>
        </p:spPr>
      </p:pic>
    </p:spTree>
    <p:extLst>
      <p:ext uri="{BB962C8B-B14F-4D97-AF65-F5344CB8AC3E}">
        <p14:creationId xmlns:p14="http://schemas.microsoft.com/office/powerpoint/2010/main" val="26652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5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15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457984-98DA-BED0-5DDE-44B4E6754276}"/>
              </a:ext>
            </a:extLst>
          </p:cNvPr>
          <p:cNvSpPr/>
          <p:nvPr/>
        </p:nvSpPr>
        <p:spPr>
          <a:xfrm>
            <a:off x="0" y="0"/>
            <a:ext cx="9144000" cy="5143500"/>
          </a:xfrm>
          <a:prstGeom prst="rect">
            <a:avLst/>
          </a:prstGeom>
          <a:blipFill dpi="0" rotWithShape="1">
            <a:blip r:embed="rId3">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5" name="Content Placeholder 5">
            <a:extLst>
              <a:ext uri="{FF2B5EF4-FFF2-40B4-BE49-F238E27FC236}">
                <a16:creationId xmlns:a16="http://schemas.microsoft.com/office/drawing/2014/main" id="{91373359-78E4-85F6-66D7-378706ECB304}"/>
              </a:ext>
            </a:extLst>
          </p:cNvPr>
          <p:cNvSpPr>
            <a:spLocks noGrp="1"/>
          </p:cNvSpPr>
          <p:nvPr>
            <p:ph idx="1"/>
          </p:nvPr>
        </p:nvSpPr>
        <p:spPr>
          <a:xfrm>
            <a:off x="457200" y="209550"/>
            <a:ext cx="8229600" cy="2362199"/>
          </a:xfrm>
        </p:spPr>
        <p:txBody>
          <a:bodyPr rtlCol="0">
            <a:normAutofit/>
          </a:bodyPr>
          <a:lstStyle/>
          <a:p>
            <a:pPr marL="0" indent="0" eaLnBrk="1" fontAlgn="auto" hangingPunct="1">
              <a:lnSpc>
                <a:spcPct val="150000"/>
              </a:lnSpc>
              <a:spcBef>
                <a:spcPts val="600"/>
              </a:spcBef>
              <a:spcAft>
                <a:spcPts val="0"/>
              </a:spcAft>
              <a:buFont typeface="Arial" charset="0"/>
              <a:buNone/>
              <a:defRPr/>
            </a:pPr>
            <a:r>
              <a:rPr lang="en-US" altLang="en-US" sz="2400" b="1" dirty="0">
                <a:latin typeface="Ink Free" panose="03080402000500000000" pitchFamily="66" charset="0"/>
              </a:rPr>
              <a:t>Clinical scenario </a:t>
            </a:r>
            <a:r>
              <a:rPr lang="en-US" altLang="en-US" sz="2400" b="1" cap="small" dirty="0">
                <a:latin typeface="Ink Free" panose="03080402000500000000" pitchFamily="66" charset="0"/>
              </a:rPr>
              <a:t>1</a:t>
            </a:r>
            <a:r>
              <a:rPr lang="en-US" altLang="en-US" sz="2400" cap="small" dirty="0">
                <a:latin typeface="Ink Free" panose="03080402000500000000" pitchFamily="66" charset="0"/>
              </a:rPr>
              <a:t>: </a:t>
            </a:r>
            <a:r>
              <a:rPr lang="en-US" altLang="en-US" sz="2400" dirty="0">
                <a:latin typeface="Ink Free" panose="03080402000500000000" pitchFamily="66" charset="0"/>
              </a:rPr>
              <a:t>healthy 33-year-old pregnant person</a:t>
            </a:r>
          </a:p>
          <a:p>
            <a:pPr marL="0" indent="0">
              <a:lnSpc>
                <a:spcPct val="150000"/>
              </a:lnSpc>
              <a:spcBef>
                <a:spcPts val="600"/>
              </a:spcBef>
              <a:buNone/>
            </a:pPr>
            <a:r>
              <a:rPr lang="en-US" altLang="en-US" sz="2400" dirty="0"/>
              <a:t>At 11 weeks’ gestation</a:t>
            </a:r>
          </a:p>
          <a:p>
            <a:pPr marL="0" indent="0">
              <a:lnSpc>
                <a:spcPct val="150000"/>
              </a:lnSpc>
              <a:spcBef>
                <a:spcPts val="600"/>
              </a:spcBef>
              <a:buNone/>
            </a:pPr>
            <a:r>
              <a:rPr lang="en-US" altLang="en-US" sz="2400" dirty="0"/>
              <a:t>You receive the negative (LOW RISK) NIPT results for this patient</a:t>
            </a:r>
          </a:p>
          <a:p>
            <a:pPr marL="0" indent="0">
              <a:lnSpc>
                <a:spcPct val="150000"/>
              </a:lnSpc>
              <a:spcBef>
                <a:spcPts val="600"/>
              </a:spcBef>
              <a:buNone/>
            </a:pPr>
            <a:endParaRPr lang="en-US" altLang="en-US" sz="2400" dirty="0"/>
          </a:p>
          <a:p>
            <a:pPr marL="0" indent="0">
              <a:lnSpc>
                <a:spcPct val="150000"/>
              </a:lnSpc>
              <a:spcBef>
                <a:spcPts val="600"/>
              </a:spcBef>
              <a:buNone/>
            </a:pPr>
            <a:endParaRPr lang="en-US" altLang="en-US" sz="2400" dirty="0"/>
          </a:p>
        </p:txBody>
      </p:sp>
      <p:sp>
        <p:nvSpPr>
          <p:cNvPr id="5" name="Rectangle 4">
            <a:extLst>
              <a:ext uri="{FF2B5EF4-FFF2-40B4-BE49-F238E27FC236}">
                <a16:creationId xmlns:a16="http://schemas.microsoft.com/office/drawing/2014/main" id="{0FB73218-0F1C-0828-1652-7A4F029EF178}"/>
              </a:ext>
            </a:extLst>
          </p:cNvPr>
          <p:cNvSpPr/>
          <p:nvPr/>
        </p:nvSpPr>
        <p:spPr>
          <a:xfrm>
            <a:off x="2320464" y="983543"/>
            <a:ext cx="3810000" cy="1828800"/>
          </a:xfrm>
          <a:prstGeom prst="rect">
            <a:avLst/>
          </a:prstGeom>
          <a:solidFill>
            <a:srgbClr val="EBF6F9"/>
          </a:solidFill>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anchor="ctr"/>
          <a:lstStyle/>
          <a:p>
            <a:pPr marL="914400" indent="-508000" fontAlgn="auto">
              <a:spcBef>
                <a:spcPts val="0"/>
              </a:spcBef>
              <a:spcAft>
                <a:spcPts val="0"/>
              </a:spcAft>
              <a:buFont typeface="+mj-lt"/>
              <a:buAutoNum type="alphaLcParenR"/>
              <a:defRPr/>
            </a:pPr>
            <a:r>
              <a:rPr lang="en-US" sz="2400" dirty="0">
                <a:solidFill>
                  <a:sysClr val="windowText" lastClr="000000"/>
                </a:solidFill>
                <a:latin typeface="+mj-lt"/>
              </a:rPr>
              <a:t>Re-order eFTS</a:t>
            </a:r>
          </a:p>
          <a:p>
            <a:pPr marL="914400" indent="-508000" fontAlgn="auto">
              <a:spcBef>
                <a:spcPts val="0"/>
              </a:spcBef>
              <a:spcAft>
                <a:spcPts val="0"/>
              </a:spcAft>
              <a:buFont typeface="+mj-lt"/>
              <a:buAutoNum type="alphaLcParenR"/>
              <a:defRPr/>
            </a:pPr>
            <a:r>
              <a:rPr lang="en-US" sz="2400" dirty="0">
                <a:solidFill>
                  <a:sysClr val="windowText" lastClr="000000"/>
                </a:solidFill>
                <a:latin typeface="+mj-lt"/>
              </a:rPr>
              <a:t>Reassure patient </a:t>
            </a:r>
          </a:p>
          <a:p>
            <a:pPr marL="914400" indent="-508000" fontAlgn="auto">
              <a:spcBef>
                <a:spcPts val="0"/>
              </a:spcBef>
              <a:spcAft>
                <a:spcPts val="0"/>
              </a:spcAft>
              <a:buFont typeface="+mj-lt"/>
              <a:buAutoNum type="alphaLcParenR"/>
              <a:defRPr/>
            </a:pPr>
            <a:r>
              <a:rPr lang="en-US" sz="2400" dirty="0">
                <a:solidFill>
                  <a:sysClr val="windowText" lastClr="000000"/>
                </a:solidFill>
                <a:latin typeface="+mj-lt"/>
              </a:rPr>
              <a:t>Refer to genetics</a:t>
            </a:r>
          </a:p>
          <a:p>
            <a:pPr marL="914400" indent="-508000" fontAlgn="auto">
              <a:spcBef>
                <a:spcPts val="0"/>
              </a:spcBef>
              <a:spcAft>
                <a:spcPts val="0"/>
              </a:spcAft>
              <a:buFont typeface="+mj-lt"/>
              <a:buAutoNum type="alphaLcParenR"/>
              <a:defRPr/>
            </a:pPr>
            <a:r>
              <a:rPr lang="en-US" sz="2400" dirty="0">
                <a:solidFill>
                  <a:sysClr val="windowText" lastClr="000000"/>
                </a:solidFill>
                <a:latin typeface="+mj-lt"/>
              </a:rPr>
              <a:t>Order STS</a:t>
            </a:r>
          </a:p>
        </p:txBody>
      </p:sp>
      <p:sp>
        <p:nvSpPr>
          <p:cNvPr id="8" name="TextBox 7">
            <a:extLst>
              <a:ext uri="{FF2B5EF4-FFF2-40B4-BE49-F238E27FC236}">
                <a16:creationId xmlns:a16="http://schemas.microsoft.com/office/drawing/2014/main" id="{21C3B12A-86A5-8389-1215-60D38E403A7D}"/>
              </a:ext>
            </a:extLst>
          </p:cNvPr>
          <p:cNvSpPr txBox="1"/>
          <p:nvPr/>
        </p:nvSpPr>
        <p:spPr>
          <a:xfrm>
            <a:off x="548703" y="2968552"/>
            <a:ext cx="8055745" cy="1331390"/>
          </a:xfrm>
          <a:prstGeom prst="rect">
            <a:avLst/>
          </a:prstGeom>
          <a:noFill/>
        </p:spPr>
        <p:txBody>
          <a:bodyPr wrap="square" rtlCol="0">
            <a:spAutoFit/>
          </a:bodyPr>
          <a:lstStyle/>
          <a:p>
            <a:pPr>
              <a:lnSpc>
                <a:spcPct val="114000"/>
              </a:lnSpc>
            </a:pPr>
            <a:r>
              <a:rPr lang="en-US" altLang="en-US" sz="2400" dirty="0"/>
              <a:t>At 14 weeks’ gestation you receive the </a:t>
            </a:r>
            <a:r>
              <a:rPr lang="en-US" altLang="en-US" sz="2400" dirty="0" err="1"/>
              <a:t>eFTS</a:t>
            </a:r>
            <a:r>
              <a:rPr lang="en-US" altLang="en-US" sz="2400" dirty="0"/>
              <a:t> screen positive (HIGH RISK) result (1 in 200 risk for Down syndrome </a:t>
            </a:r>
            <a:r>
              <a:rPr lang="en-US" altLang="en-US" sz="2400" b="1" i="1" dirty="0"/>
              <a:t>vs</a:t>
            </a:r>
            <a:r>
              <a:rPr lang="en-US" altLang="en-US" sz="2400" dirty="0"/>
              <a:t> 1 in 634 age related risk at 33-years-old)</a:t>
            </a:r>
            <a:endParaRPr lang="en-CA" sz="2400" dirty="0"/>
          </a:p>
        </p:txBody>
      </p:sp>
      <p:cxnSp>
        <p:nvCxnSpPr>
          <p:cNvPr id="6" name="Straight Connector 5">
            <a:extLst>
              <a:ext uri="{FF2B5EF4-FFF2-40B4-BE49-F238E27FC236}">
                <a16:creationId xmlns:a16="http://schemas.microsoft.com/office/drawing/2014/main" id="{21B076FC-60B2-846D-1436-C4277075C16A}"/>
              </a:ext>
            </a:extLst>
          </p:cNvPr>
          <p:cNvCxnSpPr/>
          <p:nvPr/>
        </p:nvCxnSpPr>
        <p:spPr>
          <a:xfrm>
            <a:off x="5004047" y="3363838"/>
            <a:ext cx="29520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7" name="Straight Connector 6">
            <a:extLst>
              <a:ext uri="{FF2B5EF4-FFF2-40B4-BE49-F238E27FC236}">
                <a16:creationId xmlns:a16="http://schemas.microsoft.com/office/drawing/2014/main" id="{4E45A7B0-2B95-664B-3E3B-2207F623D881}"/>
              </a:ext>
            </a:extLst>
          </p:cNvPr>
          <p:cNvCxnSpPr/>
          <p:nvPr/>
        </p:nvCxnSpPr>
        <p:spPr>
          <a:xfrm>
            <a:off x="647278" y="3795886"/>
            <a:ext cx="2268538" cy="0"/>
          </a:xfrm>
          <a:prstGeom prst="line">
            <a:avLst/>
          </a:prstGeom>
        </p:spPr>
        <p:style>
          <a:lnRef idx="3">
            <a:schemeClr val="accent2"/>
          </a:lnRef>
          <a:fillRef idx="0">
            <a:schemeClr val="accent2"/>
          </a:fillRef>
          <a:effectRef idx="2">
            <a:schemeClr val="accent2"/>
          </a:effectRef>
          <a:fontRef idx="minor">
            <a:schemeClr val="tx1"/>
          </a:fontRef>
        </p:style>
      </p:cxnSp>
      <p:pic>
        <p:nvPicPr>
          <p:cNvPr id="9" name="Picture 8" descr="Casual woman with hand on face">
            <a:extLst>
              <a:ext uri="{FF2B5EF4-FFF2-40B4-BE49-F238E27FC236}">
                <a16:creationId xmlns:a16="http://schemas.microsoft.com/office/drawing/2014/main" id="{3E15743C-2E34-0D4F-30D3-720B9B9EF2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4296" y="2565896"/>
            <a:ext cx="511104" cy="1491630"/>
          </a:xfrm>
          <a:prstGeom prst="rect">
            <a:avLst/>
          </a:prstGeom>
        </p:spPr>
      </p:pic>
    </p:spTree>
    <p:extLst>
      <p:ext uri="{BB962C8B-B14F-4D97-AF65-F5344CB8AC3E}">
        <p14:creationId xmlns:p14="http://schemas.microsoft.com/office/powerpoint/2010/main" val="311325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Content Placeholder 2">
            <a:extLst>
              <a:ext uri="{FF2B5EF4-FFF2-40B4-BE49-F238E27FC236}">
                <a16:creationId xmlns:a16="http://schemas.microsoft.com/office/drawing/2014/main" id="{5B8DABCE-8401-4693-E1E7-7D77712250AA}"/>
              </a:ext>
            </a:extLst>
          </p:cNvPr>
          <p:cNvSpPr>
            <a:spLocks noGrp="1"/>
          </p:cNvSpPr>
          <p:nvPr/>
        </p:nvSpPr>
        <p:spPr bwMode="auto">
          <a:xfrm>
            <a:off x="381000" y="1276350"/>
            <a:ext cx="8382000"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buNone/>
            </a:pPr>
            <a:r>
              <a:rPr lang="en-US" altLang="en-US" sz="2800" dirty="0"/>
              <a:t>Between 2016-2018, 6.0% of pregnancies had both NIPT and multiple marker screening (MMS)</a:t>
            </a:r>
          </a:p>
        </p:txBody>
      </p:sp>
      <p:sp>
        <p:nvSpPr>
          <p:cNvPr id="6" name="TextBox 3">
            <a:extLst>
              <a:ext uri="{FF2B5EF4-FFF2-40B4-BE49-F238E27FC236}">
                <a16:creationId xmlns:a16="http://schemas.microsoft.com/office/drawing/2014/main" id="{F137162A-0E21-ADBF-6010-8C6E0A838169}"/>
              </a:ext>
            </a:extLst>
          </p:cNvPr>
          <p:cNvSpPr txBox="1"/>
          <p:nvPr/>
        </p:nvSpPr>
        <p:spPr>
          <a:xfrm>
            <a:off x="533400" y="4311650"/>
            <a:ext cx="6400800" cy="708025"/>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defRPr/>
            </a:pPr>
            <a:r>
              <a:rPr lang="en-US" sz="1000" dirty="0">
                <a:latin typeface="+mn-lt"/>
              </a:rPr>
              <a:t>The cohort for this analysis was all pregnancies with an EDB of September 1, 2016 to August 31, 2018. This represented a total of 284,687 pregnancies. PSO defines a record with MMS before cfDNA screening as a pregnancy that had a MMS report date before the sample for the cfDNA screening was collected, otherwise the records are classified as MMS at the same time or after cfDNA screening. Both publicly funded and self-paid cfDNA screens are included in this analysis.</a:t>
            </a:r>
          </a:p>
        </p:txBody>
      </p:sp>
      <p:pic>
        <p:nvPicPr>
          <p:cNvPr id="24582" name="Picture 3">
            <a:extLst>
              <a:ext uri="{FF2B5EF4-FFF2-40B4-BE49-F238E27FC236}">
                <a16:creationId xmlns:a16="http://schemas.microsoft.com/office/drawing/2014/main" id="{18D9E158-4389-7149-DDF1-11E5B429A0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4586288"/>
            <a:ext cx="1169988"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7A44A5C4-4351-B815-2DF4-6C3B0E43056A}"/>
              </a:ext>
            </a:extLst>
          </p:cNvPr>
          <p:cNvSpPr/>
          <p:nvPr/>
        </p:nvSpPr>
        <p:spPr>
          <a:xfrm>
            <a:off x="0" y="51470"/>
            <a:ext cx="9144000" cy="709200"/>
          </a:xfrm>
          <a:prstGeom prst="rect">
            <a:avLst/>
          </a:prstGeom>
          <a:solidFill>
            <a:srgbClr val="6D81DD">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i="0" dirty="0">
                <a:solidFill>
                  <a:srgbClr val="2F2B2B"/>
                </a:solidFill>
                <a:effectLst/>
                <a:latin typeface="+mj-lt"/>
              </a:rPr>
              <a:t>Duplicate prenatal screening</a:t>
            </a:r>
          </a:p>
        </p:txBody>
      </p:sp>
    </p:spTree>
    <p:extLst>
      <p:ext uri="{BB962C8B-B14F-4D97-AF65-F5344CB8AC3E}">
        <p14:creationId xmlns:p14="http://schemas.microsoft.com/office/powerpoint/2010/main" val="4088104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Content Placeholder 2">
            <a:extLst>
              <a:ext uri="{FF2B5EF4-FFF2-40B4-BE49-F238E27FC236}">
                <a16:creationId xmlns:a16="http://schemas.microsoft.com/office/drawing/2014/main" id="{5B8DABCE-8401-4693-E1E7-7D77712250AA}"/>
              </a:ext>
            </a:extLst>
          </p:cNvPr>
          <p:cNvSpPr>
            <a:spLocks noGrp="1"/>
          </p:cNvSpPr>
          <p:nvPr/>
        </p:nvSpPr>
        <p:spPr bwMode="auto">
          <a:xfrm>
            <a:off x="381000" y="1276350"/>
            <a:ext cx="8382000"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buNone/>
            </a:pPr>
            <a:r>
              <a:rPr lang="en-US" altLang="en-US" sz="2800" dirty="0"/>
              <a:t>Between 2016-2018, 6.0% of pregnancies had both NIPT and multiple marker screening (MMS)</a:t>
            </a:r>
          </a:p>
        </p:txBody>
      </p:sp>
      <p:sp>
        <p:nvSpPr>
          <p:cNvPr id="6" name="TextBox 3">
            <a:extLst>
              <a:ext uri="{FF2B5EF4-FFF2-40B4-BE49-F238E27FC236}">
                <a16:creationId xmlns:a16="http://schemas.microsoft.com/office/drawing/2014/main" id="{F137162A-0E21-ADBF-6010-8C6E0A838169}"/>
              </a:ext>
            </a:extLst>
          </p:cNvPr>
          <p:cNvSpPr txBox="1"/>
          <p:nvPr/>
        </p:nvSpPr>
        <p:spPr>
          <a:xfrm>
            <a:off x="533400" y="4311650"/>
            <a:ext cx="6400800" cy="708025"/>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defRPr/>
            </a:pPr>
            <a:r>
              <a:rPr lang="en-US" sz="1000" dirty="0">
                <a:latin typeface="+mn-lt"/>
              </a:rPr>
              <a:t>The cohort for this analysis was all pregnancies with an EDB of September 1, 2016 to August 31, 2018. This represented a total of 284,687 pregnancies. PSO defines a record with MMS before cfDNA screening as a pregnancy that had a MMS report date before the sample for the cfDNA screening was collected, otherwise the records are classified as MMS at the same time or after cfDNA screening. Both publicly funded and self-paid cfDNA screens are included in this analysis.</a:t>
            </a:r>
          </a:p>
        </p:txBody>
      </p:sp>
      <p:pic>
        <p:nvPicPr>
          <p:cNvPr id="24582" name="Picture 3">
            <a:extLst>
              <a:ext uri="{FF2B5EF4-FFF2-40B4-BE49-F238E27FC236}">
                <a16:creationId xmlns:a16="http://schemas.microsoft.com/office/drawing/2014/main" id="{18D9E158-4389-7149-DDF1-11E5B429A0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4586288"/>
            <a:ext cx="1169988"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7A44A5C4-4351-B815-2DF4-6C3B0E43056A}"/>
              </a:ext>
            </a:extLst>
          </p:cNvPr>
          <p:cNvSpPr/>
          <p:nvPr/>
        </p:nvSpPr>
        <p:spPr>
          <a:xfrm>
            <a:off x="0" y="51470"/>
            <a:ext cx="9144000" cy="709200"/>
          </a:xfrm>
          <a:prstGeom prst="rect">
            <a:avLst/>
          </a:prstGeom>
          <a:solidFill>
            <a:srgbClr val="6D81DD">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i="0" dirty="0">
                <a:solidFill>
                  <a:srgbClr val="2F2B2B"/>
                </a:solidFill>
                <a:effectLst/>
                <a:latin typeface="+mj-lt"/>
              </a:rPr>
              <a:t>Duplicate prenatal screening</a:t>
            </a:r>
          </a:p>
        </p:txBody>
      </p:sp>
      <p:sp>
        <p:nvSpPr>
          <p:cNvPr id="11" name="TextBox 10">
            <a:extLst>
              <a:ext uri="{FF2B5EF4-FFF2-40B4-BE49-F238E27FC236}">
                <a16:creationId xmlns:a16="http://schemas.microsoft.com/office/drawing/2014/main" id="{A337BCDA-65A7-304F-A57A-00FC23BA742D}"/>
              </a:ext>
            </a:extLst>
          </p:cNvPr>
          <p:cNvSpPr txBox="1"/>
          <p:nvPr/>
        </p:nvSpPr>
        <p:spPr>
          <a:xfrm>
            <a:off x="755577" y="2539604"/>
            <a:ext cx="8008296" cy="461665"/>
          </a:xfrm>
          <a:prstGeom prst="rect">
            <a:avLst/>
          </a:prstGeom>
          <a:noFill/>
        </p:spPr>
        <p:txBody>
          <a:bodyPr wrap="square" rtlCol="0">
            <a:spAutoFit/>
          </a:bodyPr>
          <a:lstStyle/>
          <a:p>
            <a:r>
              <a:rPr lang="en-US" altLang="en-US" sz="2400" dirty="0"/>
              <a:t>In 58% of cases, MMS was performed </a:t>
            </a:r>
            <a:r>
              <a:rPr lang="en-US" altLang="en-US" sz="2400" i="1" dirty="0"/>
              <a:t>before </a:t>
            </a:r>
            <a:r>
              <a:rPr lang="en-US" altLang="en-US" sz="2400" dirty="0"/>
              <a:t>NIPT</a:t>
            </a:r>
            <a:endParaRPr lang="en-CA" sz="2400" dirty="0"/>
          </a:p>
        </p:txBody>
      </p:sp>
      <p:pic>
        <p:nvPicPr>
          <p:cNvPr id="4" name="Graphic 3" descr="Checkmark with solid fill">
            <a:extLst>
              <a:ext uri="{FF2B5EF4-FFF2-40B4-BE49-F238E27FC236}">
                <a16:creationId xmlns:a16="http://schemas.microsoft.com/office/drawing/2014/main" id="{5BFA37F6-015B-3450-5D88-8B742347331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16943" y="2446436"/>
            <a:ext cx="648000" cy="64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B09DD12-9134-4F36-BE07-A398509F4E66}"/>
              </a:ext>
            </a:extLst>
          </p:cNvPr>
          <p:cNvSpPr/>
          <p:nvPr/>
        </p:nvSpPr>
        <p:spPr>
          <a:xfrm>
            <a:off x="0" y="0"/>
            <a:ext cx="9144000" cy="51435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a:extLst>
              <a:ext uri="{FF2B5EF4-FFF2-40B4-BE49-F238E27FC236}">
                <a16:creationId xmlns:a16="http://schemas.microsoft.com/office/drawing/2014/main" id="{1968ED94-88E8-645C-AEE0-CC6107C37563}"/>
              </a:ext>
            </a:extLst>
          </p:cNvPr>
          <p:cNvSpPr/>
          <p:nvPr/>
        </p:nvSpPr>
        <p:spPr>
          <a:xfrm>
            <a:off x="127701" y="123478"/>
            <a:ext cx="2660414" cy="864096"/>
          </a:xfrm>
          <a:prstGeom prst="rect">
            <a:avLst/>
          </a:prstGeom>
          <a:solidFill>
            <a:srgbClr val="EBF6F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Forte" panose="03060902040502070203" pitchFamily="66" charset="0"/>
              </a:rPr>
              <a:t>Land acknowledgment</a:t>
            </a:r>
          </a:p>
        </p:txBody>
      </p:sp>
      <p:sp>
        <p:nvSpPr>
          <p:cNvPr id="2" name="TextBox 1">
            <a:extLst>
              <a:ext uri="{FF2B5EF4-FFF2-40B4-BE49-F238E27FC236}">
                <a16:creationId xmlns:a16="http://schemas.microsoft.com/office/drawing/2014/main" id="{46DDAD0A-361D-5F47-0E41-42DCC44E1642}"/>
              </a:ext>
            </a:extLst>
          </p:cNvPr>
          <p:cNvSpPr txBox="1"/>
          <p:nvPr/>
        </p:nvSpPr>
        <p:spPr>
          <a:xfrm>
            <a:off x="395536" y="987574"/>
            <a:ext cx="8620763" cy="3770263"/>
          </a:xfrm>
          <a:prstGeom prst="rect">
            <a:avLst/>
          </a:prstGeom>
          <a:noFill/>
        </p:spPr>
        <p:txBody>
          <a:bodyPr wrap="square" rtlCol="0">
            <a:spAutoFit/>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sz="1600" kern="1200" dirty="0">
                <a:solidFill>
                  <a:schemeClr val="tx1"/>
                </a:solidFill>
                <a:effectLst/>
                <a:latin typeface="+mj-lt"/>
                <a:ea typeface="ＭＳ Ｐゴシック" pitchFamily="-1" charset="-128"/>
                <a:cs typeface="+mn-cs"/>
              </a:rPr>
              <a:t>We are meeting today from different Indigenous lands and treaty territories. Together, we offer our gratitude to Indigenous people for their careful stewardship of these lands in the past, and acknowledge their present contributions. Thank you for joining us from your territory.  GECKO collaborators of this talk were located in Toronto and Ottawa-Outaouais. </a:t>
            </a:r>
          </a:p>
          <a:p>
            <a:pPr marL="0" marR="0" lvl="0" indent="0" algn="l" defTabSz="914400" rtl="0" eaLnBrk="0" fontAlgn="base" latinLnBrk="0" hangingPunct="0">
              <a:lnSpc>
                <a:spcPct val="100000"/>
              </a:lnSpc>
              <a:spcBef>
                <a:spcPts val="600"/>
              </a:spcBef>
              <a:spcAft>
                <a:spcPct val="0"/>
              </a:spcAft>
              <a:buClrTx/>
              <a:buSzTx/>
              <a:buFontTx/>
              <a:buNone/>
              <a:tabLst/>
              <a:defRPr/>
            </a:pPr>
            <a:r>
              <a:rPr lang="en-US" sz="1600" kern="1200" dirty="0">
                <a:solidFill>
                  <a:schemeClr val="tx1"/>
                </a:solidFill>
                <a:effectLst/>
                <a:latin typeface="+mj-lt"/>
                <a:ea typeface="ＭＳ Ｐゴシック" pitchFamily="-1" charset="-128"/>
                <a:cs typeface="+mn-cs"/>
              </a:rPr>
              <a:t>The City of Toronto acknowledges that we are on the traditional territory of many nations including the </a:t>
            </a:r>
            <a:r>
              <a:rPr lang="en-US" sz="1600" kern="1200" dirty="0" err="1">
                <a:solidFill>
                  <a:schemeClr val="tx1"/>
                </a:solidFill>
                <a:effectLst/>
                <a:latin typeface="+mj-lt"/>
                <a:ea typeface="ＭＳ Ｐゴシック" pitchFamily="-1" charset="-128"/>
                <a:cs typeface="+mn-cs"/>
              </a:rPr>
              <a:t>Mississaugas</a:t>
            </a:r>
            <a:r>
              <a:rPr lang="en-US" sz="1600" kern="1200" dirty="0">
                <a:solidFill>
                  <a:schemeClr val="tx1"/>
                </a:solidFill>
                <a:effectLst/>
                <a:latin typeface="+mj-lt"/>
                <a:ea typeface="ＭＳ Ｐゴシック" pitchFamily="-1" charset="-128"/>
                <a:cs typeface="+mn-cs"/>
              </a:rPr>
              <a:t> of the Credit, the </a:t>
            </a:r>
            <a:r>
              <a:rPr lang="en-US" sz="1600" kern="1200" dirty="0" err="1">
                <a:solidFill>
                  <a:schemeClr val="tx1"/>
                </a:solidFill>
                <a:effectLst/>
                <a:latin typeface="+mj-lt"/>
                <a:ea typeface="ＭＳ Ｐゴシック" pitchFamily="-1" charset="-128"/>
                <a:cs typeface="+mn-cs"/>
              </a:rPr>
              <a:t>Anishnabeg</a:t>
            </a:r>
            <a:r>
              <a:rPr lang="en-US" sz="1600" kern="1200" dirty="0">
                <a:solidFill>
                  <a:schemeClr val="tx1"/>
                </a:solidFill>
                <a:effectLst/>
                <a:latin typeface="+mj-lt"/>
                <a:ea typeface="ＭＳ Ｐゴシック" pitchFamily="-1" charset="-128"/>
                <a:cs typeface="+mn-cs"/>
              </a:rPr>
              <a:t>, the Chippewa, the Haudenosaunee and the Wendat peoples and is now home to many diverse First Nations, Inuit and Métis peoples. The City also acknowledges that Toronto is covered by Treaty 13 signed with the </a:t>
            </a:r>
            <a:r>
              <a:rPr lang="en-US" sz="1600" kern="1200" dirty="0" err="1">
                <a:solidFill>
                  <a:schemeClr val="tx1"/>
                </a:solidFill>
                <a:effectLst/>
                <a:latin typeface="+mj-lt"/>
                <a:ea typeface="ＭＳ Ｐゴシック" pitchFamily="-1" charset="-128"/>
                <a:cs typeface="+mn-cs"/>
              </a:rPr>
              <a:t>Mississaugas</a:t>
            </a:r>
            <a:r>
              <a:rPr lang="en-US" sz="1600" kern="1200" dirty="0">
                <a:solidFill>
                  <a:schemeClr val="tx1"/>
                </a:solidFill>
                <a:effectLst/>
                <a:latin typeface="+mj-lt"/>
                <a:ea typeface="ＭＳ Ｐゴシック" pitchFamily="-1" charset="-128"/>
                <a:cs typeface="+mn-cs"/>
              </a:rPr>
              <a:t> of the Credit, and the Williams Treaties signed with multiple </a:t>
            </a:r>
            <a:r>
              <a:rPr lang="en-US" sz="1600" kern="1200" dirty="0" err="1">
                <a:solidFill>
                  <a:schemeClr val="tx1"/>
                </a:solidFill>
                <a:effectLst/>
                <a:latin typeface="+mj-lt"/>
                <a:ea typeface="ＭＳ Ｐゴシック" pitchFamily="-1" charset="-128"/>
                <a:cs typeface="+mn-cs"/>
              </a:rPr>
              <a:t>Mississaugas</a:t>
            </a:r>
            <a:r>
              <a:rPr lang="en-US" sz="1600" kern="1200" dirty="0">
                <a:solidFill>
                  <a:schemeClr val="tx1"/>
                </a:solidFill>
                <a:effectLst/>
                <a:latin typeface="+mj-lt"/>
                <a:ea typeface="ＭＳ Ｐゴシック" pitchFamily="-1" charset="-128"/>
                <a:cs typeface="+mn-cs"/>
              </a:rPr>
              <a:t> and Chippewa bands. </a:t>
            </a:r>
          </a:p>
          <a:p>
            <a:pPr marL="0" marR="0" lvl="0" indent="0" algn="l" defTabSz="914400" rtl="0" eaLnBrk="0" fontAlgn="base" latinLnBrk="0" hangingPunct="0">
              <a:lnSpc>
                <a:spcPct val="100000"/>
              </a:lnSpc>
              <a:spcBef>
                <a:spcPts val="600"/>
              </a:spcBef>
              <a:spcAft>
                <a:spcPct val="0"/>
              </a:spcAft>
              <a:buClrTx/>
              <a:buSzTx/>
              <a:buFontTx/>
              <a:buNone/>
              <a:tabLst/>
              <a:defRPr/>
            </a:pPr>
            <a:r>
              <a:rPr lang="en-CA" sz="1600" dirty="0">
                <a:latin typeface="+mj-lt"/>
              </a:rPr>
              <a:t>The Ottawa-Outaouais region which is </a:t>
            </a:r>
            <a:r>
              <a:rPr lang="en-US" sz="1600" dirty="0">
                <a:solidFill>
                  <a:srgbClr val="000000"/>
                </a:solidFill>
                <a:effectLst/>
                <a:latin typeface="+mj-lt"/>
                <a:ea typeface="Times New Roman" panose="02020603050405020304" pitchFamily="18" charset="0"/>
                <a:cs typeface="Calibri" panose="020F0502020204030204" pitchFamily="34" charset="0"/>
              </a:rPr>
              <a:t>located on the traditional and unceded territory of the Algonquin </a:t>
            </a:r>
            <a:r>
              <a:rPr lang="en-US" sz="1600" dirty="0" err="1">
                <a:solidFill>
                  <a:srgbClr val="000000"/>
                </a:solidFill>
                <a:effectLst/>
                <a:latin typeface="+mj-lt"/>
                <a:ea typeface="Times New Roman" panose="02020603050405020304" pitchFamily="18" charset="0"/>
                <a:cs typeface="Calibri" panose="020F0502020204030204" pitchFamily="34" charset="0"/>
              </a:rPr>
              <a:t>Anishnaabeg</a:t>
            </a:r>
            <a:r>
              <a:rPr lang="en-US" sz="1600" dirty="0">
                <a:solidFill>
                  <a:srgbClr val="000000"/>
                </a:solidFill>
                <a:effectLst/>
                <a:latin typeface="+mj-lt"/>
                <a:ea typeface="Times New Roman" panose="02020603050405020304" pitchFamily="18" charset="0"/>
                <a:cs typeface="Calibri" panose="020F0502020204030204" pitchFamily="34" charset="0"/>
              </a:rPr>
              <a:t> People</a:t>
            </a:r>
            <a:endParaRPr lang="en-CA" sz="1600" dirty="0">
              <a:effectLst/>
              <a:latin typeface="+mj-lt"/>
              <a:ea typeface="Calibri" panose="020F0502020204030204" pitchFamily="34" charset="0"/>
              <a:cs typeface="Times New Roman" panose="02020603050405020304" pitchFamily="18" charset="0"/>
            </a:endParaRPr>
          </a:p>
          <a:p>
            <a:pPr>
              <a:spcBef>
                <a:spcPts val="600"/>
              </a:spcBef>
            </a:pPr>
            <a:r>
              <a:rPr lang="en-CA" sz="1600" dirty="0">
                <a:latin typeface="+mj-lt"/>
              </a:rPr>
              <a:t>Relevant to this talk on genomic medicine,</a:t>
            </a:r>
            <a:r>
              <a:rPr lang="en-CA" sz="1600" baseline="0" dirty="0">
                <a:latin typeface="+mj-lt"/>
              </a:rPr>
              <a:t> we are committed to making our educational materials on GECKO and in our presentations more appropriate for Indigenous cultures and world views -  and to enable informed choice regarding genetic testing. </a:t>
            </a:r>
            <a:endParaRPr lang="en-CA" sz="1600" dirty="0">
              <a:latin typeface="+mj-lt"/>
            </a:endParaRPr>
          </a:p>
        </p:txBody>
      </p:sp>
    </p:spTree>
    <p:extLst>
      <p:ext uri="{BB962C8B-B14F-4D97-AF65-F5344CB8AC3E}">
        <p14:creationId xmlns:p14="http://schemas.microsoft.com/office/powerpoint/2010/main" val="1561463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Content Placeholder 2">
            <a:extLst>
              <a:ext uri="{FF2B5EF4-FFF2-40B4-BE49-F238E27FC236}">
                <a16:creationId xmlns:a16="http://schemas.microsoft.com/office/drawing/2014/main" id="{5B8DABCE-8401-4693-E1E7-7D77712250AA}"/>
              </a:ext>
            </a:extLst>
          </p:cNvPr>
          <p:cNvSpPr>
            <a:spLocks noGrp="1"/>
          </p:cNvSpPr>
          <p:nvPr/>
        </p:nvSpPr>
        <p:spPr bwMode="auto">
          <a:xfrm>
            <a:off x="381000" y="1276350"/>
            <a:ext cx="8382000"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buNone/>
            </a:pPr>
            <a:r>
              <a:rPr lang="en-US" altLang="en-US" sz="2800" dirty="0"/>
              <a:t>Between 2016-2018, 6.0% of pregnancies had both NIPT and multiple marker screening (MMS)</a:t>
            </a:r>
          </a:p>
        </p:txBody>
      </p:sp>
      <p:sp>
        <p:nvSpPr>
          <p:cNvPr id="6" name="TextBox 3">
            <a:extLst>
              <a:ext uri="{FF2B5EF4-FFF2-40B4-BE49-F238E27FC236}">
                <a16:creationId xmlns:a16="http://schemas.microsoft.com/office/drawing/2014/main" id="{F137162A-0E21-ADBF-6010-8C6E0A838169}"/>
              </a:ext>
            </a:extLst>
          </p:cNvPr>
          <p:cNvSpPr txBox="1"/>
          <p:nvPr/>
        </p:nvSpPr>
        <p:spPr>
          <a:xfrm>
            <a:off x="533400" y="4311650"/>
            <a:ext cx="6400800" cy="708025"/>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defRPr/>
            </a:pPr>
            <a:r>
              <a:rPr lang="en-US" sz="1000" dirty="0">
                <a:latin typeface="+mn-lt"/>
              </a:rPr>
              <a:t>The cohort for this analysis was all pregnancies with an EDB of September 1, 2016 to August 31, 2018. This represented a total of 284,687 pregnancies. PSO defines a record with MMS before cfDNA screening as a pregnancy that had a MMS report date before the sample for the cfDNA screening was collected, otherwise the records are classified as MMS at the same time or after cfDNA screening. Both publicly funded and self-paid cfDNA screens are included in this analysis.</a:t>
            </a:r>
          </a:p>
        </p:txBody>
      </p:sp>
      <p:pic>
        <p:nvPicPr>
          <p:cNvPr id="24582" name="Picture 3">
            <a:extLst>
              <a:ext uri="{FF2B5EF4-FFF2-40B4-BE49-F238E27FC236}">
                <a16:creationId xmlns:a16="http://schemas.microsoft.com/office/drawing/2014/main" id="{18D9E158-4389-7149-DDF1-11E5B429A0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4586288"/>
            <a:ext cx="1169988"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7A44A5C4-4351-B815-2DF4-6C3B0E43056A}"/>
              </a:ext>
            </a:extLst>
          </p:cNvPr>
          <p:cNvSpPr/>
          <p:nvPr/>
        </p:nvSpPr>
        <p:spPr>
          <a:xfrm>
            <a:off x="0" y="51470"/>
            <a:ext cx="9144000" cy="709200"/>
          </a:xfrm>
          <a:prstGeom prst="rect">
            <a:avLst/>
          </a:prstGeom>
          <a:solidFill>
            <a:srgbClr val="6D81DD">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i="0" dirty="0">
                <a:solidFill>
                  <a:srgbClr val="2F2B2B"/>
                </a:solidFill>
                <a:effectLst/>
                <a:latin typeface="+mj-lt"/>
              </a:rPr>
              <a:t>Duplicate prenatal screening</a:t>
            </a:r>
          </a:p>
        </p:txBody>
      </p:sp>
      <p:pic>
        <p:nvPicPr>
          <p:cNvPr id="7" name="Graphic 6" descr="Close with solid fill">
            <a:extLst>
              <a:ext uri="{FF2B5EF4-FFF2-40B4-BE49-F238E27FC236}">
                <a16:creationId xmlns:a16="http://schemas.microsoft.com/office/drawing/2014/main" id="{21AABE5D-A66D-79FA-1DE3-181AF6277E3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85420" y="3183878"/>
            <a:ext cx="540000" cy="540000"/>
          </a:xfrm>
          <a:prstGeom prst="rect">
            <a:avLst/>
          </a:prstGeom>
        </p:spPr>
      </p:pic>
      <p:sp>
        <p:nvSpPr>
          <p:cNvPr id="11" name="TextBox 10">
            <a:extLst>
              <a:ext uri="{FF2B5EF4-FFF2-40B4-BE49-F238E27FC236}">
                <a16:creationId xmlns:a16="http://schemas.microsoft.com/office/drawing/2014/main" id="{A337BCDA-65A7-304F-A57A-00FC23BA742D}"/>
              </a:ext>
            </a:extLst>
          </p:cNvPr>
          <p:cNvSpPr txBox="1"/>
          <p:nvPr/>
        </p:nvSpPr>
        <p:spPr>
          <a:xfrm>
            <a:off x="755577" y="2539604"/>
            <a:ext cx="8008296" cy="461665"/>
          </a:xfrm>
          <a:prstGeom prst="rect">
            <a:avLst/>
          </a:prstGeom>
          <a:noFill/>
        </p:spPr>
        <p:txBody>
          <a:bodyPr wrap="square" rtlCol="0">
            <a:spAutoFit/>
          </a:bodyPr>
          <a:lstStyle/>
          <a:p>
            <a:r>
              <a:rPr lang="en-US" altLang="en-US" sz="2400" dirty="0"/>
              <a:t>In 58% of cases, MMS was performed </a:t>
            </a:r>
            <a:r>
              <a:rPr lang="en-US" altLang="en-US" sz="2400" i="1" dirty="0"/>
              <a:t>before </a:t>
            </a:r>
            <a:r>
              <a:rPr lang="en-US" altLang="en-US" sz="2400" dirty="0"/>
              <a:t>NIPT</a:t>
            </a:r>
            <a:endParaRPr lang="en-CA" sz="2400" dirty="0"/>
          </a:p>
        </p:txBody>
      </p:sp>
      <p:sp>
        <p:nvSpPr>
          <p:cNvPr id="12" name="TextBox 11">
            <a:extLst>
              <a:ext uri="{FF2B5EF4-FFF2-40B4-BE49-F238E27FC236}">
                <a16:creationId xmlns:a16="http://schemas.microsoft.com/office/drawing/2014/main" id="{CD3083A0-05FD-F67B-7768-E7E7496B24CE}"/>
              </a:ext>
            </a:extLst>
          </p:cNvPr>
          <p:cNvSpPr txBox="1"/>
          <p:nvPr/>
        </p:nvSpPr>
        <p:spPr>
          <a:xfrm>
            <a:off x="755576" y="3244876"/>
            <a:ext cx="7656337" cy="461665"/>
          </a:xfrm>
          <a:prstGeom prst="rect">
            <a:avLst/>
          </a:prstGeom>
          <a:noFill/>
        </p:spPr>
        <p:txBody>
          <a:bodyPr wrap="square" rtlCol="0">
            <a:spAutoFit/>
          </a:bodyPr>
          <a:lstStyle/>
          <a:p>
            <a:r>
              <a:rPr lang="en-US" altLang="en-US" sz="2400" dirty="0"/>
              <a:t>In 42%, MMS was performed </a:t>
            </a:r>
            <a:r>
              <a:rPr lang="en-US" altLang="en-US" sz="2400" i="1" dirty="0"/>
              <a:t>at the same time or after </a:t>
            </a:r>
            <a:r>
              <a:rPr lang="en-US" altLang="en-US" sz="2400" dirty="0"/>
              <a:t>NIPT</a:t>
            </a:r>
            <a:endParaRPr lang="en-CA" sz="2400" dirty="0"/>
          </a:p>
        </p:txBody>
      </p:sp>
      <p:cxnSp>
        <p:nvCxnSpPr>
          <p:cNvPr id="9" name="Straight Connector 8">
            <a:extLst>
              <a:ext uri="{FF2B5EF4-FFF2-40B4-BE49-F238E27FC236}">
                <a16:creationId xmlns:a16="http://schemas.microsoft.com/office/drawing/2014/main" id="{ED74173A-C661-59A1-32D8-9AF7FFEA46F9}"/>
              </a:ext>
            </a:extLst>
          </p:cNvPr>
          <p:cNvCxnSpPr/>
          <p:nvPr/>
        </p:nvCxnSpPr>
        <p:spPr>
          <a:xfrm>
            <a:off x="4461294" y="3695429"/>
            <a:ext cx="3168000" cy="0"/>
          </a:xfrm>
          <a:prstGeom prst="line">
            <a:avLst/>
          </a:prstGeom>
        </p:spPr>
        <p:style>
          <a:lnRef idx="3">
            <a:schemeClr val="accent2"/>
          </a:lnRef>
          <a:fillRef idx="0">
            <a:schemeClr val="accent2"/>
          </a:fillRef>
          <a:effectRef idx="2">
            <a:schemeClr val="accent2"/>
          </a:effectRef>
          <a:fontRef idx="minor">
            <a:schemeClr val="tx1"/>
          </a:fontRef>
        </p:style>
      </p:cxnSp>
      <p:pic>
        <p:nvPicPr>
          <p:cNvPr id="4" name="Graphic 3" descr="Checkmark with solid fill">
            <a:extLst>
              <a:ext uri="{FF2B5EF4-FFF2-40B4-BE49-F238E27FC236}">
                <a16:creationId xmlns:a16="http://schemas.microsoft.com/office/drawing/2014/main" id="{5BFA37F6-015B-3450-5D88-8B742347331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16943" y="2446436"/>
            <a:ext cx="648000" cy="648000"/>
          </a:xfrm>
          <a:prstGeom prst="rect">
            <a:avLst/>
          </a:prstGeom>
        </p:spPr>
      </p:pic>
    </p:spTree>
    <p:extLst>
      <p:ext uri="{BB962C8B-B14F-4D97-AF65-F5344CB8AC3E}">
        <p14:creationId xmlns:p14="http://schemas.microsoft.com/office/powerpoint/2010/main" val="238398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457984-98DA-BED0-5DDE-44B4E6754276}"/>
              </a:ext>
            </a:extLst>
          </p:cNvPr>
          <p:cNvSpPr/>
          <p:nvPr/>
        </p:nvSpPr>
        <p:spPr>
          <a:xfrm>
            <a:off x="0" y="0"/>
            <a:ext cx="9144000" cy="5143500"/>
          </a:xfrm>
          <a:prstGeom prst="rect">
            <a:avLst/>
          </a:prstGeom>
          <a:blipFill dpi="0" rotWithShape="1">
            <a:blip r:embed="rId3">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5" name="Content Placeholder 5">
            <a:extLst>
              <a:ext uri="{FF2B5EF4-FFF2-40B4-BE49-F238E27FC236}">
                <a16:creationId xmlns:a16="http://schemas.microsoft.com/office/drawing/2014/main" id="{91373359-78E4-85F6-66D7-378706ECB304}"/>
              </a:ext>
            </a:extLst>
          </p:cNvPr>
          <p:cNvSpPr>
            <a:spLocks noGrp="1"/>
          </p:cNvSpPr>
          <p:nvPr>
            <p:ph idx="1"/>
          </p:nvPr>
        </p:nvSpPr>
        <p:spPr>
          <a:xfrm>
            <a:off x="457200" y="209550"/>
            <a:ext cx="8229600" cy="2362199"/>
          </a:xfrm>
        </p:spPr>
        <p:txBody>
          <a:bodyPr rtlCol="0">
            <a:normAutofit/>
          </a:bodyPr>
          <a:lstStyle/>
          <a:p>
            <a:pPr marL="0" indent="0" eaLnBrk="1" fontAlgn="auto" hangingPunct="1">
              <a:lnSpc>
                <a:spcPct val="150000"/>
              </a:lnSpc>
              <a:spcBef>
                <a:spcPts val="600"/>
              </a:spcBef>
              <a:spcAft>
                <a:spcPts val="0"/>
              </a:spcAft>
              <a:buFont typeface="Arial" charset="0"/>
              <a:buNone/>
              <a:defRPr/>
            </a:pPr>
            <a:r>
              <a:rPr lang="en-US" altLang="en-US" sz="2400" b="1" dirty="0">
                <a:latin typeface="Ink Free" panose="03080402000500000000" pitchFamily="66" charset="0"/>
              </a:rPr>
              <a:t>Clinical scenario </a:t>
            </a:r>
            <a:r>
              <a:rPr lang="en-US" altLang="en-US" sz="2400" b="1" cap="small" dirty="0">
                <a:latin typeface="Ink Free" panose="03080402000500000000" pitchFamily="66" charset="0"/>
              </a:rPr>
              <a:t>1</a:t>
            </a:r>
            <a:r>
              <a:rPr lang="en-US" altLang="en-US" sz="2400" cap="small" dirty="0">
                <a:latin typeface="Ink Free" panose="03080402000500000000" pitchFamily="66" charset="0"/>
              </a:rPr>
              <a:t>: </a:t>
            </a:r>
            <a:r>
              <a:rPr lang="en-US" altLang="en-US" sz="2400" dirty="0">
                <a:latin typeface="Ink Free" panose="03080402000500000000" pitchFamily="66" charset="0"/>
              </a:rPr>
              <a:t>healthy 33-year-old pregnant person</a:t>
            </a:r>
          </a:p>
          <a:p>
            <a:pPr marL="0" indent="0">
              <a:lnSpc>
                <a:spcPct val="150000"/>
              </a:lnSpc>
              <a:spcBef>
                <a:spcPts val="600"/>
              </a:spcBef>
              <a:buNone/>
            </a:pPr>
            <a:r>
              <a:rPr lang="en-US" altLang="en-US" sz="2400" dirty="0"/>
              <a:t>At 11 weeks’ gestation</a:t>
            </a:r>
          </a:p>
          <a:p>
            <a:pPr marL="0" indent="0">
              <a:lnSpc>
                <a:spcPct val="150000"/>
              </a:lnSpc>
              <a:spcBef>
                <a:spcPts val="600"/>
              </a:spcBef>
              <a:buNone/>
            </a:pPr>
            <a:r>
              <a:rPr lang="en-US" altLang="en-US" sz="2400" dirty="0"/>
              <a:t>You receive the negative (LOW RISK) NIPT results for this patient</a:t>
            </a:r>
          </a:p>
          <a:p>
            <a:pPr marL="0" indent="0">
              <a:lnSpc>
                <a:spcPct val="150000"/>
              </a:lnSpc>
              <a:spcBef>
                <a:spcPts val="600"/>
              </a:spcBef>
              <a:buNone/>
            </a:pPr>
            <a:endParaRPr lang="en-US" altLang="en-US" sz="2400" dirty="0"/>
          </a:p>
          <a:p>
            <a:pPr marL="0" indent="0">
              <a:lnSpc>
                <a:spcPct val="150000"/>
              </a:lnSpc>
              <a:spcBef>
                <a:spcPts val="600"/>
              </a:spcBef>
              <a:buNone/>
            </a:pPr>
            <a:endParaRPr lang="en-US" altLang="en-US" sz="2400" dirty="0"/>
          </a:p>
        </p:txBody>
      </p:sp>
      <p:sp>
        <p:nvSpPr>
          <p:cNvPr id="5" name="Rectangle 4">
            <a:extLst>
              <a:ext uri="{FF2B5EF4-FFF2-40B4-BE49-F238E27FC236}">
                <a16:creationId xmlns:a16="http://schemas.microsoft.com/office/drawing/2014/main" id="{0FB73218-0F1C-0828-1652-7A4F029EF178}"/>
              </a:ext>
            </a:extLst>
          </p:cNvPr>
          <p:cNvSpPr/>
          <p:nvPr/>
        </p:nvSpPr>
        <p:spPr>
          <a:xfrm>
            <a:off x="2320464" y="983543"/>
            <a:ext cx="3810000" cy="1828800"/>
          </a:xfrm>
          <a:prstGeom prst="rect">
            <a:avLst/>
          </a:prstGeom>
          <a:solidFill>
            <a:srgbClr val="EBF6F9"/>
          </a:solidFill>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anchor="ctr"/>
          <a:lstStyle/>
          <a:p>
            <a:pPr marL="914400" indent="-508000" fontAlgn="auto">
              <a:spcBef>
                <a:spcPts val="0"/>
              </a:spcBef>
              <a:spcAft>
                <a:spcPts val="0"/>
              </a:spcAft>
              <a:buFont typeface="+mj-lt"/>
              <a:buAutoNum type="alphaLcParenR"/>
              <a:defRPr/>
            </a:pPr>
            <a:r>
              <a:rPr lang="en-US" sz="2400" dirty="0">
                <a:solidFill>
                  <a:sysClr val="windowText" lastClr="000000"/>
                </a:solidFill>
                <a:latin typeface="+mj-lt"/>
              </a:rPr>
              <a:t>Re-order eFTS</a:t>
            </a:r>
          </a:p>
          <a:p>
            <a:pPr marL="914400" indent="-508000" fontAlgn="auto">
              <a:spcBef>
                <a:spcPts val="0"/>
              </a:spcBef>
              <a:spcAft>
                <a:spcPts val="0"/>
              </a:spcAft>
              <a:buFont typeface="+mj-lt"/>
              <a:buAutoNum type="alphaLcParenR"/>
              <a:defRPr/>
            </a:pPr>
            <a:r>
              <a:rPr lang="en-US" sz="2400" dirty="0">
                <a:solidFill>
                  <a:sysClr val="windowText" lastClr="000000"/>
                </a:solidFill>
                <a:latin typeface="+mj-lt"/>
              </a:rPr>
              <a:t>Reassure patient </a:t>
            </a:r>
          </a:p>
          <a:p>
            <a:pPr marL="914400" indent="-508000" fontAlgn="auto">
              <a:spcBef>
                <a:spcPts val="0"/>
              </a:spcBef>
              <a:spcAft>
                <a:spcPts val="0"/>
              </a:spcAft>
              <a:buFont typeface="+mj-lt"/>
              <a:buAutoNum type="alphaLcParenR"/>
              <a:defRPr/>
            </a:pPr>
            <a:r>
              <a:rPr lang="en-US" sz="2400" dirty="0">
                <a:solidFill>
                  <a:sysClr val="windowText" lastClr="000000"/>
                </a:solidFill>
                <a:latin typeface="+mj-lt"/>
              </a:rPr>
              <a:t>Refer to genetics</a:t>
            </a:r>
          </a:p>
          <a:p>
            <a:pPr marL="914400" indent="-508000" fontAlgn="auto">
              <a:spcBef>
                <a:spcPts val="0"/>
              </a:spcBef>
              <a:spcAft>
                <a:spcPts val="0"/>
              </a:spcAft>
              <a:buFont typeface="+mj-lt"/>
              <a:buAutoNum type="alphaLcParenR"/>
              <a:defRPr/>
            </a:pPr>
            <a:r>
              <a:rPr lang="en-US" sz="2400" dirty="0">
                <a:solidFill>
                  <a:sysClr val="windowText" lastClr="000000"/>
                </a:solidFill>
                <a:latin typeface="+mj-lt"/>
              </a:rPr>
              <a:t>Order STS</a:t>
            </a:r>
          </a:p>
        </p:txBody>
      </p:sp>
      <p:sp>
        <p:nvSpPr>
          <p:cNvPr id="8" name="TextBox 7">
            <a:extLst>
              <a:ext uri="{FF2B5EF4-FFF2-40B4-BE49-F238E27FC236}">
                <a16:creationId xmlns:a16="http://schemas.microsoft.com/office/drawing/2014/main" id="{21C3B12A-86A5-8389-1215-60D38E403A7D}"/>
              </a:ext>
            </a:extLst>
          </p:cNvPr>
          <p:cNvSpPr txBox="1"/>
          <p:nvPr/>
        </p:nvSpPr>
        <p:spPr>
          <a:xfrm>
            <a:off x="548703" y="2968552"/>
            <a:ext cx="8055745" cy="1331390"/>
          </a:xfrm>
          <a:prstGeom prst="rect">
            <a:avLst/>
          </a:prstGeom>
          <a:noFill/>
        </p:spPr>
        <p:txBody>
          <a:bodyPr wrap="square" rtlCol="0">
            <a:spAutoFit/>
          </a:bodyPr>
          <a:lstStyle/>
          <a:p>
            <a:pPr>
              <a:lnSpc>
                <a:spcPct val="114000"/>
              </a:lnSpc>
            </a:pPr>
            <a:r>
              <a:rPr lang="en-US" altLang="en-US" sz="2400" dirty="0"/>
              <a:t>At 14 weeks’ gestation you receive the </a:t>
            </a:r>
            <a:r>
              <a:rPr lang="en-US" altLang="en-US" sz="2400" dirty="0" err="1"/>
              <a:t>eFTS</a:t>
            </a:r>
            <a:r>
              <a:rPr lang="en-US" altLang="en-US" sz="2400" dirty="0"/>
              <a:t> screen positive (HIGH RISK) result (1 in 200 risk for Down syndrome </a:t>
            </a:r>
            <a:r>
              <a:rPr lang="en-US" altLang="en-US" sz="2400" b="1" i="1" dirty="0"/>
              <a:t>vs</a:t>
            </a:r>
            <a:r>
              <a:rPr lang="en-US" altLang="en-US" sz="2400" dirty="0"/>
              <a:t> 1 in 634 age related risk at 33-years-old)</a:t>
            </a:r>
            <a:endParaRPr lang="en-CA" sz="2400" dirty="0"/>
          </a:p>
        </p:txBody>
      </p:sp>
      <p:cxnSp>
        <p:nvCxnSpPr>
          <p:cNvPr id="6" name="Straight Connector 5">
            <a:extLst>
              <a:ext uri="{FF2B5EF4-FFF2-40B4-BE49-F238E27FC236}">
                <a16:creationId xmlns:a16="http://schemas.microsoft.com/office/drawing/2014/main" id="{21B076FC-60B2-846D-1436-C4277075C16A}"/>
              </a:ext>
            </a:extLst>
          </p:cNvPr>
          <p:cNvCxnSpPr/>
          <p:nvPr/>
        </p:nvCxnSpPr>
        <p:spPr>
          <a:xfrm>
            <a:off x="5004047" y="3363838"/>
            <a:ext cx="29520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7" name="Straight Connector 6">
            <a:extLst>
              <a:ext uri="{FF2B5EF4-FFF2-40B4-BE49-F238E27FC236}">
                <a16:creationId xmlns:a16="http://schemas.microsoft.com/office/drawing/2014/main" id="{4E45A7B0-2B95-664B-3E3B-2207F623D881}"/>
              </a:ext>
            </a:extLst>
          </p:cNvPr>
          <p:cNvCxnSpPr/>
          <p:nvPr/>
        </p:nvCxnSpPr>
        <p:spPr>
          <a:xfrm>
            <a:off x="647278" y="3795886"/>
            <a:ext cx="2268538" cy="0"/>
          </a:xfrm>
          <a:prstGeom prst="line">
            <a:avLst/>
          </a:prstGeom>
        </p:spPr>
        <p:style>
          <a:lnRef idx="3">
            <a:schemeClr val="accent2"/>
          </a:lnRef>
          <a:fillRef idx="0">
            <a:schemeClr val="accent2"/>
          </a:fillRef>
          <a:effectRef idx="2">
            <a:schemeClr val="accent2"/>
          </a:effectRef>
          <a:fontRef idx="minor">
            <a:schemeClr val="tx1"/>
          </a:fontRef>
        </p:style>
      </p:cxnSp>
      <p:pic>
        <p:nvPicPr>
          <p:cNvPr id="9" name="Picture 8" descr="Casual woman with hand on face">
            <a:extLst>
              <a:ext uri="{FF2B5EF4-FFF2-40B4-BE49-F238E27FC236}">
                <a16:creationId xmlns:a16="http://schemas.microsoft.com/office/drawing/2014/main" id="{3E15743C-2E34-0D4F-30D3-720B9B9EF2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4296" y="2565896"/>
            <a:ext cx="511104" cy="1491630"/>
          </a:xfrm>
          <a:prstGeom prst="rect">
            <a:avLst/>
          </a:prstGeom>
        </p:spPr>
      </p:pic>
    </p:spTree>
    <p:extLst>
      <p:ext uri="{BB962C8B-B14F-4D97-AF65-F5344CB8AC3E}">
        <p14:creationId xmlns:p14="http://schemas.microsoft.com/office/powerpoint/2010/main" val="1685631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457984-98DA-BED0-5DDE-44B4E6754276}"/>
              </a:ext>
            </a:extLst>
          </p:cNvPr>
          <p:cNvSpPr/>
          <p:nvPr/>
        </p:nvSpPr>
        <p:spPr>
          <a:xfrm>
            <a:off x="0" y="0"/>
            <a:ext cx="9144000" cy="5143500"/>
          </a:xfrm>
          <a:prstGeom prst="rect">
            <a:avLst/>
          </a:prstGeom>
          <a:blipFill dpi="0" rotWithShape="1">
            <a:blip r:embed="rId3">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5" name="Content Placeholder 5">
            <a:extLst>
              <a:ext uri="{FF2B5EF4-FFF2-40B4-BE49-F238E27FC236}">
                <a16:creationId xmlns:a16="http://schemas.microsoft.com/office/drawing/2014/main" id="{91373359-78E4-85F6-66D7-378706ECB304}"/>
              </a:ext>
            </a:extLst>
          </p:cNvPr>
          <p:cNvSpPr>
            <a:spLocks noGrp="1"/>
          </p:cNvSpPr>
          <p:nvPr>
            <p:ph idx="1"/>
          </p:nvPr>
        </p:nvSpPr>
        <p:spPr>
          <a:xfrm>
            <a:off x="457200" y="209550"/>
            <a:ext cx="8229600" cy="2362199"/>
          </a:xfrm>
        </p:spPr>
        <p:txBody>
          <a:bodyPr rtlCol="0">
            <a:normAutofit/>
          </a:bodyPr>
          <a:lstStyle/>
          <a:p>
            <a:pPr marL="0" indent="0" eaLnBrk="1" fontAlgn="auto" hangingPunct="1">
              <a:lnSpc>
                <a:spcPct val="150000"/>
              </a:lnSpc>
              <a:spcBef>
                <a:spcPts val="600"/>
              </a:spcBef>
              <a:spcAft>
                <a:spcPts val="0"/>
              </a:spcAft>
              <a:buFont typeface="Arial" charset="0"/>
              <a:buNone/>
              <a:defRPr/>
            </a:pPr>
            <a:r>
              <a:rPr lang="en-US" altLang="en-US" sz="2400" b="1" dirty="0">
                <a:latin typeface="Ink Free" panose="03080402000500000000" pitchFamily="66" charset="0"/>
              </a:rPr>
              <a:t>Clinical scenario </a:t>
            </a:r>
            <a:r>
              <a:rPr lang="en-US" altLang="en-US" sz="2400" b="1" cap="small" dirty="0">
                <a:latin typeface="Ink Free" panose="03080402000500000000" pitchFamily="66" charset="0"/>
              </a:rPr>
              <a:t>1</a:t>
            </a:r>
            <a:r>
              <a:rPr lang="en-US" altLang="en-US" sz="2400" cap="small" dirty="0">
                <a:latin typeface="Ink Free" panose="03080402000500000000" pitchFamily="66" charset="0"/>
              </a:rPr>
              <a:t>: </a:t>
            </a:r>
            <a:r>
              <a:rPr lang="en-US" altLang="en-US" sz="2400" dirty="0">
                <a:latin typeface="Ink Free" panose="03080402000500000000" pitchFamily="66" charset="0"/>
              </a:rPr>
              <a:t>healthy 33-year-old pregnant person</a:t>
            </a:r>
          </a:p>
          <a:p>
            <a:pPr marL="0" indent="0">
              <a:lnSpc>
                <a:spcPct val="150000"/>
              </a:lnSpc>
              <a:spcBef>
                <a:spcPts val="600"/>
              </a:spcBef>
              <a:buNone/>
            </a:pPr>
            <a:r>
              <a:rPr lang="en-US" altLang="en-US" sz="2400" dirty="0"/>
              <a:t>At 11 weeks’ gestation</a:t>
            </a:r>
          </a:p>
          <a:p>
            <a:pPr marL="0" indent="0">
              <a:lnSpc>
                <a:spcPct val="150000"/>
              </a:lnSpc>
              <a:spcBef>
                <a:spcPts val="600"/>
              </a:spcBef>
              <a:buNone/>
            </a:pPr>
            <a:r>
              <a:rPr lang="en-US" altLang="en-US" sz="2400" dirty="0"/>
              <a:t>You receive the negative (LOW RISK) NIPT results for this patient</a:t>
            </a:r>
          </a:p>
          <a:p>
            <a:pPr marL="0" indent="0">
              <a:lnSpc>
                <a:spcPct val="150000"/>
              </a:lnSpc>
              <a:spcBef>
                <a:spcPts val="600"/>
              </a:spcBef>
              <a:buNone/>
            </a:pPr>
            <a:endParaRPr lang="en-US" altLang="en-US" sz="2400" dirty="0"/>
          </a:p>
          <a:p>
            <a:pPr marL="0" indent="0">
              <a:lnSpc>
                <a:spcPct val="150000"/>
              </a:lnSpc>
              <a:spcBef>
                <a:spcPts val="600"/>
              </a:spcBef>
              <a:buNone/>
            </a:pPr>
            <a:endParaRPr lang="en-US" altLang="en-US" sz="2400" dirty="0"/>
          </a:p>
        </p:txBody>
      </p:sp>
      <p:sp>
        <p:nvSpPr>
          <p:cNvPr id="5" name="Rectangle 4">
            <a:extLst>
              <a:ext uri="{FF2B5EF4-FFF2-40B4-BE49-F238E27FC236}">
                <a16:creationId xmlns:a16="http://schemas.microsoft.com/office/drawing/2014/main" id="{0FB73218-0F1C-0828-1652-7A4F029EF178}"/>
              </a:ext>
            </a:extLst>
          </p:cNvPr>
          <p:cNvSpPr/>
          <p:nvPr/>
        </p:nvSpPr>
        <p:spPr>
          <a:xfrm>
            <a:off x="2320464" y="983543"/>
            <a:ext cx="3810000" cy="1828800"/>
          </a:xfrm>
          <a:prstGeom prst="rect">
            <a:avLst/>
          </a:prstGeom>
          <a:solidFill>
            <a:srgbClr val="EBF6F9"/>
          </a:solidFill>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anchor="ctr"/>
          <a:lstStyle/>
          <a:p>
            <a:pPr marL="914400" indent="-508000" fontAlgn="auto">
              <a:spcBef>
                <a:spcPts val="0"/>
              </a:spcBef>
              <a:spcAft>
                <a:spcPts val="0"/>
              </a:spcAft>
              <a:buFont typeface="+mj-lt"/>
              <a:buAutoNum type="alphaLcParenR"/>
              <a:defRPr/>
            </a:pPr>
            <a:r>
              <a:rPr lang="en-US" sz="2400" dirty="0">
                <a:solidFill>
                  <a:sysClr val="windowText" lastClr="000000"/>
                </a:solidFill>
                <a:latin typeface="+mj-lt"/>
              </a:rPr>
              <a:t>Re-order eFTS</a:t>
            </a:r>
          </a:p>
          <a:p>
            <a:pPr marL="914400" indent="-508000" fontAlgn="auto">
              <a:spcBef>
                <a:spcPts val="0"/>
              </a:spcBef>
              <a:spcAft>
                <a:spcPts val="0"/>
              </a:spcAft>
              <a:buFont typeface="+mj-lt"/>
              <a:buAutoNum type="alphaLcParenR"/>
              <a:defRPr/>
            </a:pPr>
            <a:r>
              <a:rPr lang="en-US" sz="2400" dirty="0">
                <a:solidFill>
                  <a:sysClr val="windowText" lastClr="000000"/>
                </a:solidFill>
                <a:latin typeface="+mj-lt"/>
              </a:rPr>
              <a:t>Reassure patient </a:t>
            </a:r>
          </a:p>
          <a:p>
            <a:pPr marL="914400" indent="-508000" fontAlgn="auto">
              <a:spcBef>
                <a:spcPts val="0"/>
              </a:spcBef>
              <a:spcAft>
                <a:spcPts val="0"/>
              </a:spcAft>
              <a:buFont typeface="+mj-lt"/>
              <a:buAutoNum type="alphaLcParenR"/>
              <a:defRPr/>
            </a:pPr>
            <a:r>
              <a:rPr lang="en-US" sz="2400" dirty="0">
                <a:solidFill>
                  <a:sysClr val="windowText" lastClr="000000"/>
                </a:solidFill>
                <a:latin typeface="+mj-lt"/>
              </a:rPr>
              <a:t>Refer to genetics</a:t>
            </a:r>
          </a:p>
          <a:p>
            <a:pPr marL="914400" indent="-508000" fontAlgn="auto">
              <a:spcBef>
                <a:spcPts val="0"/>
              </a:spcBef>
              <a:spcAft>
                <a:spcPts val="0"/>
              </a:spcAft>
              <a:buFont typeface="+mj-lt"/>
              <a:buAutoNum type="alphaLcParenR"/>
              <a:defRPr/>
            </a:pPr>
            <a:r>
              <a:rPr lang="en-US" sz="2400" dirty="0">
                <a:solidFill>
                  <a:sysClr val="windowText" lastClr="000000"/>
                </a:solidFill>
                <a:latin typeface="+mj-lt"/>
              </a:rPr>
              <a:t>Order STS</a:t>
            </a:r>
          </a:p>
        </p:txBody>
      </p:sp>
      <p:sp>
        <p:nvSpPr>
          <p:cNvPr id="8" name="TextBox 7">
            <a:extLst>
              <a:ext uri="{FF2B5EF4-FFF2-40B4-BE49-F238E27FC236}">
                <a16:creationId xmlns:a16="http://schemas.microsoft.com/office/drawing/2014/main" id="{21C3B12A-86A5-8389-1215-60D38E403A7D}"/>
              </a:ext>
            </a:extLst>
          </p:cNvPr>
          <p:cNvSpPr txBox="1"/>
          <p:nvPr/>
        </p:nvSpPr>
        <p:spPr>
          <a:xfrm>
            <a:off x="548703" y="2968552"/>
            <a:ext cx="8055745" cy="1331390"/>
          </a:xfrm>
          <a:prstGeom prst="rect">
            <a:avLst/>
          </a:prstGeom>
          <a:noFill/>
        </p:spPr>
        <p:txBody>
          <a:bodyPr wrap="square" rtlCol="0">
            <a:spAutoFit/>
          </a:bodyPr>
          <a:lstStyle/>
          <a:p>
            <a:pPr>
              <a:lnSpc>
                <a:spcPct val="114000"/>
              </a:lnSpc>
            </a:pPr>
            <a:r>
              <a:rPr lang="en-US" altLang="en-US" sz="2400" dirty="0"/>
              <a:t>At 14 weeks’ gestation you receive the </a:t>
            </a:r>
            <a:r>
              <a:rPr lang="en-US" altLang="en-US" sz="2400" dirty="0" err="1"/>
              <a:t>eFTS</a:t>
            </a:r>
            <a:r>
              <a:rPr lang="en-US" altLang="en-US" sz="2400" dirty="0"/>
              <a:t> screen positive (HIGH RISK) result (1 in 200 risk for Down syndrome </a:t>
            </a:r>
            <a:r>
              <a:rPr lang="en-US" altLang="en-US" sz="2400" b="1" i="1" dirty="0"/>
              <a:t>vs</a:t>
            </a:r>
            <a:r>
              <a:rPr lang="en-US" altLang="en-US" sz="2400" dirty="0"/>
              <a:t> 1 in 634 age related risk at 33-years-old)</a:t>
            </a:r>
            <a:endParaRPr lang="en-CA" sz="2400" dirty="0"/>
          </a:p>
        </p:txBody>
      </p:sp>
      <p:cxnSp>
        <p:nvCxnSpPr>
          <p:cNvPr id="6" name="Straight Connector 5">
            <a:extLst>
              <a:ext uri="{FF2B5EF4-FFF2-40B4-BE49-F238E27FC236}">
                <a16:creationId xmlns:a16="http://schemas.microsoft.com/office/drawing/2014/main" id="{21B076FC-60B2-846D-1436-C4277075C16A}"/>
              </a:ext>
            </a:extLst>
          </p:cNvPr>
          <p:cNvCxnSpPr/>
          <p:nvPr/>
        </p:nvCxnSpPr>
        <p:spPr>
          <a:xfrm>
            <a:off x="5004047" y="3363838"/>
            <a:ext cx="29520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7" name="Straight Connector 6">
            <a:extLst>
              <a:ext uri="{FF2B5EF4-FFF2-40B4-BE49-F238E27FC236}">
                <a16:creationId xmlns:a16="http://schemas.microsoft.com/office/drawing/2014/main" id="{4E45A7B0-2B95-664B-3E3B-2207F623D881}"/>
              </a:ext>
            </a:extLst>
          </p:cNvPr>
          <p:cNvCxnSpPr/>
          <p:nvPr/>
        </p:nvCxnSpPr>
        <p:spPr>
          <a:xfrm>
            <a:off x="647278" y="3795886"/>
            <a:ext cx="2268538" cy="0"/>
          </a:xfrm>
          <a:prstGeom prst="line">
            <a:avLst/>
          </a:prstGeom>
        </p:spPr>
        <p:style>
          <a:lnRef idx="3">
            <a:schemeClr val="accent2"/>
          </a:lnRef>
          <a:fillRef idx="0">
            <a:schemeClr val="accent2"/>
          </a:fillRef>
          <a:effectRef idx="2">
            <a:schemeClr val="accent2"/>
          </a:effectRef>
          <a:fontRef idx="minor">
            <a:schemeClr val="tx1"/>
          </a:fontRef>
        </p:style>
      </p:cxnSp>
      <p:pic>
        <p:nvPicPr>
          <p:cNvPr id="9" name="Picture 8" descr="Casual woman with hand on face">
            <a:extLst>
              <a:ext uri="{FF2B5EF4-FFF2-40B4-BE49-F238E27FC236}">
                <a16:creationId xmlns:a16="http://schemas.microsoft.com/office/drawing/2014/main" id="{3E15743C-2E34-0D4F-30D3-720B9B9EF2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4296" y="2565896"/>
            <a:ext cx="511104" cy="1491630"/>
          </a:xfrm>
          <a:prstGeom prst="rect">
            <a:avLst/>
          </a:prstGeom>
        </p:spPr>
      </p:pic>
      <p:sp>
        <p:nvSpPr>
          <p:cNvPr id="10" name="Rectangle 9">
            <a:extLst>
              <a:ext uri="{FF2B5EF4-FFF2-40B4-BE49-F238E27FC236}">
                <a16:creationId xmlns:a16="http://schemas.microsoft.com/office/drawing/2014/main" id="{0C990992-3AE6-4030-01E9-8015912CF8EE}"/>
              </a:ext>
            </a:extLst>
          </p:cNvPr>
          <p:cNvSpPr/>
          <p:nvPr/>
        </p:nvSpPr>
        <p:spPr>
          <a:xfrm>
            <a:off x="2339752" y="987574"/>
            <a:ext cx="3810000" cy="1828800"/>
          </a:xfrm>
          <a:prstGeom prst="rect">
            <a:avLst/>
          </a:prstGeom>
          <a:solidFill>
            <a:srgbClr val="EBF6F9"/>
          </a:solidFill>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anchor="ctr"/>
          <a:lstStyle/>
          <a:p>
            <a:pPr marL="914400" indent="-508000" fontAlgn="auto">
              <a:spcBef>
                <a:spcPts val="0"/>
              </a:spcBef>
              <a:spcAft>
                <a:spcPts val="0"/>
              </a:spcAft>
              <a:buFont typeface="+mj-lt"/>
              <a:buAutoNum type="alphaLcParenR"/>
              <a:defRPr/>
            </a:pPr>
            <a:r>
              <a:rPr lang="en-US" sz="2400" dirty="0">
                <a:solidFill>
                  <a:schemeClr val="bg1">
                    <a:lumMod val="50000"/>
                  </a:schemeClr>
                </a:solidFill>
                <a:latin typeface="+mj-lt"/>
              </a:rPr>
              <a:t>Re-order eFTS</a:t>
            </a:r>
          </a:p>
          <a:p>
            <a:pPr marL="914400" indent="-508000" fontAlgn="auto">
              <a:spcBef>
                <a:spcPts val="0"/>
              </a:spcBef>
              <a:spcAft>
                <a:spcPts val="0"/>
              </a:spcAft>
              <a:buFont typeface="+mj-lt"/>
              <a:buAutoNum type="alphaLcParenR"/>
              <a:defRPr/>
            </a:pPr>
            <a:r>
              <a:rPr lang="en-US" sz="2400" b="1" dirty="0">
                <a:solidFill>
                  <a:sysClr val="windowText" lastClr="000000"/>
                </a:solidFill>
                <a:latin typeface="+mj-lt"/>
              </a:rPr>
              <a:t>Reassure patient </a:t>
            </a:r>
          </a:p>
          <a:p>
            <a:pPr marL="914400" indent="-508000" fontAlgn="auto">
              <a:spcBef>
                <a:spcPts val="0"/>
              </a:spcBef>
              <a:spcAft>
                <a:spcPts val="0"/>
              </a:spcAft>
              <a:buFont typeface="+mj-lt"/>
              <a:buAutoNum type="alphaLcParenR"/>
              <a:defRPr/>
            </a:pPr>
            <a:r>
              <a:rPr lang="en-US" sz="2400" dirty="0">
                <a:solidFill>
                  <a:schemeClr val="bg1">
                    <a:lumMod val="50000"/>
                  </a:schemeClr>
                </a:solidFill>
                <a:latin typeface="+mj-lt"/>
              </a:rPr>
              <a:t>Refer to genetics</a:t>
            </a:r>
          </a:p>
          <a:p>
            <a:pPr marL="914400" indent="-508000" fontAlgn="auto">
              <a:spcBef>
                <a:spcPts val="0"/>
              </a:spcBef>
              <a:spcAft>
                <a:spcPts val="0"/>
              </a:spcAft>
              <a:buFont typeface="+mj-lt"/>
              <a:buAutoNum type="alphaLcParenR"/>
              <a:defRPr/>
            </a:pPr>
            <a:r>
              <a:rPr lang="en-US" sz="2400" dirty="0">
                <a:solidFill>
                  <a:schemeClr val="bg1">
                    <a:lumMod val="50000"/>
                  </a:schemeClr>
                </a:solidFill>
                <a:latin typeface="+mj-lt"/>
              </a:rPr>
              <a:t>Order STS</a:t>
            </a:r>
          </a:p>
        </p:txBody>
      </p:sp>
      <p:sp>
        <p:nvSpPr>
          <p:cNvPr id="12" name="Rounded Rectangle 11">
            <a:extLst>
              <a:ext uri="{FF2B5EF4-FFF2-40B4-BE49-F238E27FC236}">
                <a16:creationId xmlns:a16="http://schemas.microsoft.com/office/drawing/2014/main" id="{A79D21C3-0C89-ECAD-614D-D445E9679771}"/>
              </a:ext>
            </a:extLst>
          </p:cNvPr>
          <p:cNvSpPr/>
          <p:nvPr/>
        </p:nvSpPr>
        <p:spPr bwMode="auto">
          <a:xfrm>
            <a:off x="1987304" y="2968552"/>
            <a:ext cx="4847331" cy="2061214"/>
          </a:xfrm>
          <a:prstGeom prst="roundRect">
            <a:avLst/>
          </a:prstGeom>
          <a:solidFill>
            <a:srgbClr val="FFFF99"/>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1200"/>
              </a:spcAft>
              <a:defRPr/>
            </a:pPr>
            <a:r>
              <a:rPr lang="en-CA" sz="2400" dirty="0">
                <a:solidFill>
                  <a:schemeClr val="tx1"/>
                </a:solidFill>
                <a:latin typeface="+mj-lt"/>
              </a:rPr>
              <a:t>Correct sequence of screening can:</a:t>
            </a:r>
          </a:p>
          <a:p>
            <a:pPr marL="285750" indent="-285750" fontAlgn="auto">
              <a:lnSpc>
                <a:spcPct val="114000"/>
              </a:lnSpc>
              <a:spcBef>
                <a:spcPts val="0"/>
              </a:spcBef>
              <a:spcAft>
                <a:spcPts val="600"/>
              </a:spcAft>
              <a:buFont typeface="Arial" panose="020B0604020202020204" pitchFamily="34" charset="0"/>
              <a:buChar char="•"/>
              <a:defRPr/>
            </a:pPr>
            <a:r>
              <a:rPr lang="en-CA" sz="2000" dirty="0">
                <a:solidFill>
                  <a:schemeClr val="tx1"/>
                </a:solidFill>
                <a:latin typeface="+mj-lt"/>
              </a:rPr>
              <a:t>Avoid confusion and anxiety</a:t>
            </a:r>
          </a:p>
          <a:p>
            <a:pPr marL="285750" indent="-285750" fontAlgn="auto">
              <a:spcBef>
                <a:spcPts val="0"/>
              </a:spcBef>
              <a:spcAft>
                <a:spcPts val="600"/>
              </a:spcAft>
              <a:buFont typeface="Arial" panose="020B0604020202020204" pitchFamily="34" charset="0"/>
              <a:buChar char="•"/>
              <a:defRPr/>
            </a:pPr>
            <a:r>
              <a:rPr lang="en-CA" sz="2000" dirty="0">
                <a:solidFill>
                  <a:schemeClr val="tx1"/>
                </a:solidFill>
                <a:latin typeface="+mj-lt"/>
              </a:rPr>
              <a:t>Allow for (potentially) funded second-tier screening</a:t>
            </a:r>
          </a:p>
        </p:txBody>
      </p:sp>
      <p:pic>
        <p:nvPicPr>
          <p:cNvPr id="15" name="Graphic 14" descr="Clock outline">
            <a:extLst>
              <a:ext uri="{FF2B5EF4-FFF2-40B4-BE49-F238E27FC236}">
                <a16:creationId xmlns:a16="http://schemas.microsoft.com/office/drawing/2014/main" id="{5C92F4D9-8F37-6A7B-4ACC-B1658D36660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09211" y="3527126"/>
            <a:ext cx="637949" cy="637949"/>
          </a:xfrm>
          <a:prstGeom prst="rect">
            <a:avLst/>
          </a:prstGeom>
        </p:spPr>
      </p:pic>
    </p:spTree>
    <p:extLst>
      <p:ext uri="{BB962C8B-B14F-4D97-AF65-F5344CB8AC3E}">
        <p14:creationId xmlns:p14="http://schemas.microsoft.com/office/powerpoint/2010/main" val="129759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P spid="10"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73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EBAFC6-E668-9B83-FBE1-A331C916452A}"/>
              </a:ext>
            </a:extLst>
          </p:cNvPr>
          <p:cNvSpPr/>
          <p:nvPr/>
        </p:nvSpPr>
        <p:spPr>
          <a:xfrm>
            <a:off x="0" y="0"/>
            <a:ext cx="9144000" cy="5143500"/>
          </a:xfrm>
          <a:prstGeom prst="rect">
            <a:avLst/>
          </a:prstGeom>
          <a:blipFill dpi="0" rotWithShape="1">
            <a:blip r:embed="rId3">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a:extLst>
              <a:ext uri="{FF2B5EF4-FFF2-40B4-BE49-F238E27FC236}">
                <a16:creationId xmlns:a16="http://schemas.microsoft.com/office/drawing/2014/main" id="{0CB70D80-6458-EDFE-A23D-F1C6FA51A787}"/>
              </a:ext>
            </a:extLst>
          </p:cNvPr>
          <p:cNvSpPr/>
          <p:nvPr/>
        </p:nvSpPr>
        <p:spPr>
          <a:xfrm>
            <a:off x="0" y="51470"/>
            <a:ext cx="9144000" cy="709200"/>
          </a:xfrm>
          <a:prstGeom prst="rect">
            <a:avLst/>
          </a:prstGeom>
          <a:solidFill>
            <a:srgbClr val="6D81DD">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i="0" dirty="0">
                <a:solidFill>
                  <a:srgbClr val="2F2B2B"/>
                </a:solidFill>
                <a:effectLst/>
                <a:latin typeface="+mj-lt"/>
              </a:rPr>
              <a:t>Non-Invasive Prenatal Testing (NIPT) FAQ</a:t>
            </a:r>
          </a:p>
        </p:txBody>
      </p:sp>
      <p:sp>
        <p:nvSpPr>
          <p:cNvPr id="7" name="Rectangle 6">
            <a:extLst>
              <a:ext uri="{FF2B5EF4-FFF2-40B4-BE49-F238E27FC236}">
                <a16:creationId xmlns:a16="http://schemas.microsoft.com/office/drawing/2014/main" id="{B206B903-1EDA-A5B8-AEDE-41E5875315DA}"/>
              </a:ext>
            </a:extLst>
          </p:cNvPr>
          <p:cNvSpPr/>
          <p:nvPr/>
        </p:nvSpPr>
        <p:spPr>
          <a:xfrm>
            <a:off x="107504" y="843558"/>
            <a:ext cx="8856984" cy="4176000"/>
          </a:xfrm>
          <a:prstGeom prst="rect">
            <a:avLst/>
          </a:prstGeom>
          <a:solidFill>
            <a:srgbClr val="EBF6F9">
              <a:alpha val="91000"/>
            </a:srgbClr>
          </a:solidFill>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anchor="t"/>
          <a:lstStyle/>
          <a:p>
            <a:pPr marL="406400" indent="219075" fontAlgn="auto">
              <a:spcBef>
                <a:spcPts val="600"/>
              </a:spcBef>
              <a:spcAft>
                <a:spcPts val="0"/>
              </a:spcAft>
              <a:defRPr/>
            </a:pPr>
            <a:r>
              <a:rPr lang="en-US" sz="2000" dirty="0">
                <a:solidFill>
                  <a:srgbClr val="2F2B2B"/>
                </a:solidFill>
                <a:latin typeface="+mj-lt"/>
              </a:rPr>
              <a:t>Where is NIPT available?</a:t>
            </a:r>
          </a:p>
          <a:p>
            <a:pPr marL="1371600" lvl="1" indent="-508000" fontAlgn="auto">
              <a:spcBef>
                <a:spcPts val="600"/>
              </a:spcBef>
              <a:spcAft>
                <a:spcPts val="0"/>
              </a:spcAft>
              <a:buFont typeface="Arial" panose="020B0604020202020204" pitchFamily="34" charset="0"/>
              <a:buChar char="•"/>
              <a:defRPr/>
            </a:pPr>
            <a:r>
              <a:rPr lang="en-US" dirty="0">
                <a:solidFill>
                  <a:srgbClr val="2F2B2B"/>
                </a:solidFill>
              </a:rPr>
              <a:t>Two Ontario-based laboratories:</a:t>
            </a:r>
          </a:p>
          <a:p>
            <a:pPr marL="1828800" lvl="2" indent="-508000" fontAlgn="auto">
              <a:spcBef>
                <a:spcPts val="600"/>
              </a:spcBef>
              <a:spcAft>
                <a:spcPts val="0"/>
              </a:spcAft>
              <a:buFont typeface="Arial" panose="020B0604020202020204" pitchFamily="34" charset="0"/>
              <a:buChar char="•"/>
              <a:defRPr/>
            </a:pPr>
            <a:r>
              <a:rPr lang="en-US" dirty="0">
                <a:solidFill>
                  <a:srgbClr val="2F2B2B"/>
                </a:solidFill>
              </a:rPr>
              <a:t>Harmony® Prenatal Test | Dynacare</a:t>
            </a:r>
          </a:p>
          <a:p>
            <a:pPr marL="1828800" lvl="2" indent="-508000" fontAlgn="auto">
              <a:spcBef>
                <a:spcPts val="600"/>
              </a:spcBef>
              <a:spcAft>
                <a:spcPts val="0"/>
              </a:spcAft>
              <a:buFont typeface="Arial" panose="020B0604020202020204" pitchFamily="34" charset="0"/>
              <a:buChar char="•"/>
              <a:defRPr/>
            </a:pPr>
            <a:r>
              <a:rPr lang="en-US" dirty="0" err="1">
                <a:solidFill>
                  <a:srgbClr val="2F2B2B"/>
                </a:solidFill>
              </a:rPr>
              <a:t>Panorama</a:t>
            </a:r>
            <a:r>
              <a:rPr lang="en-US" baseline="30000" dirty="0" err="1">
                <a:solidFill>
                  <a:srgbClr val="2F2B2B"/>
                </a:solidFill>
              </a:rPr>
              <a:t>TM</a:t>
            </a:r>
            <a:r>
              <a:rPr lang="en-US" dirty="0">
                <a:solidFill>
                  <a:srgbClr val="2F2B2B"/>
                </a:solidFill>
              </a:rPr>
              <a:t> NIPT | </a:t>
            </a:r>
            <a:r>
              <a:rPr lang="en-US" dirty="0" err="1">
                <a:solidFill>
                  <a:srgbClr val="2F2B2B"/>
                </a:solidFill>
              </a:rPr>
              <a:t>LifeLabs</a:t>
            </a:r>
            <a:endParaRPr lang="en-US" dirty="0">
              <a:solidFill>
                <a:srgbClr val="2F2B2B"/>
              </a:solidFill>
            </a:endParaRPr>
          </a:p>
          <a:p>
            <a:pPr marL="1371600" lvl="1" indent="-508000" fontAlgn="auto">
              <a:spcBef>
                <a:spcPts val="600"/>
              </a:spcBef>
              <a:spcAft>
                <a:spcPts val="0"/>
              </a:spcAft>
              <a:buFont typeface="Arial" panose="020B0604020202020204" pitchFamily="34" charset="0"/>
              <a:buChar char="•"/>
              <a:defRPr/>
            </a:pPr>
            <a:r>
              <a:rPr lang="en-US" dirty="0">
                <a:solidFill>
                  <a:srgbClr val="2F2B2B"/>
                </a:solidFill>
              </a:rPr>
              <a:t>Choosing a company</a:t>
            </a:r>
          </a:p>
          <a:p>
            <a:pPr marL="1828800" lvl="2" indent="-508000" fontAlgn="auto">
              <a:spcBef>
                <a:spcPts val="600"/>
              </a:spcBef>
              <a:spcAft>
                <a:spcPts val="0"/>
              </a:spcAft>
              <a:buFont typeface="Arial" panose="020B0604020202020204" pitchFamily="34" charset="0"/>
              <a:buChar char="•"/>
              <a:defRPr/>
            </a:pPr>
            <a:r>
              <a:rPr lang="en-US" dirty="0">
                <a:solidFill>
                  <a:srgbClr val="2F2B2B"/>
                </a:solidFill>
              </a:rPr>
              <a:t>Ease of access to blood lab service</a:t>
            </a:r>
          </a:p>
          <a:p>
            <a:pPr marL="1828800" lvl="2" indent="-508000" fontAlgn="auto">
              <a:spcBef>
                <a:spcPts val="600"/>
              </a:spcBef>
              <a:spcAft>
                <a:spcPts val="0"/>
              </a:spcAft>
              <a:buFont typeface="Arial" panose="020B0604020202020204" pitchFamily="34" charset="0"/>
              <a:buChar char="•"/>
              <a:defRPr/>
            </a:pPr>
            <a:r>
              <a:rPr lang="en-US" dirty="0">
                <a:solidFill>
                  <a:srgbClr val="2F2B2B"/>
                </a:solidFill>
              </a:rPr>
              <a:t>Twins AND IVF with donor egg or gestational surrogate (Harmony only)</a:t>
            </a:r>
          </a:p>
          <a:p>
            <a:pPr marL="406400" indent="219075" fontAlgn="auto">
              <a:spcBef>
                <a:spcPts val="600"/>
              </a:spcBef>
              <a:spcAft>
                <a:spcPts val="0"/>
              </a:spcAft>
              <a:defRPr/>
            </a:pPr>
            <a:endParaRPr lang="en-US" sz="2000" b="0" i="0" dirty="0">
              <a:solidFill>
                <a:srgbClr val="2F2B2B"/>
              </a:solidFill>
              <a:effectLst/>
              <a:latin typeface="+mj-lt"/>
            </a:endParaRPr>
          </a:p>
        </p:txBody>
      </p:sp>
      <p:pic>
        <p:nvPicPr>
          <p:cNvPr id="3" name="Graphic 2" descr="Magnifying glass with solid fill">
            <a:extLst>
              <a:ext uri="{FF2B5EF4-FFF2-40B4-BE49-F238E27FC236}">
                <a16:creationId xmlns:a16="http://schemas.microsoft.com/office/drawing/2014/main" id="{03FB11A5-B5F0-B233-11D9-1FCF33F82F5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8655" y="883444"/>
            <a:ext cx="471472" cy="471472"/>
          </a:xfrm>
          <a:prstGeom prst="rect">
            <a:avLst/>
          </a:prstGeom>
        </p:spPr>
      </p:pic>
    </p:spTree>
    <p:extLst>
      <p:ext uri="{BB962C8B-B14F-4D97-AF65-F5344CB8AC3E}">
        <p14:creationId xmlns:p14="http://schemas.microsoft.com/office/powerpoint/2010/main" val="61568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500"/>
                                        <p:tgtEl>
                                          <p:spTgt spid="7">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500"/>
                                        <p:tgtEl>
                                          <p:spTgt spid="7">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500"/>
                                        <p:tgtEl>
                                          <p:spTgt spid="7">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Effect transition="in" filter="fade">
                                      <p:cBhvr>
                                        <p:cTn id="25" dur="500"/>
                                        <p:tgtEl>
                                          <p:spTgt spid="7">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Effect transition="in" filter="fade">
                                      <p:cBhvr>
                                        <p:cTn id="28"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EBAFC6-E668-9B83-FBE1-A331C916452A}"/>
              </a:ext>
            </a:extLst>
          </p:cNvPr>
          <p:cNvSpPr/>
          <p:nvPr/>
        </p:nvSpPr>
        <p:spPr>
          <a:xfrm>
            <a:off x="0" y="0"/>
            <a:ext cx="9144000" cy="5143500"/>
          </a:xfrm>
          <a:prstGeom prst="rect">
            <a:avLst/>
          </a:prstGeom>
          <a:blipFill dpi="0" rotWithShape="1">
            <a:blip r:embed="rId3">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a:extLst>
              <a:ext uri="{FF2B5EF4-FFF2-40B4-BE49-F238E27FC236}">
                <a16:creationId xmlns:a16="http://schemas.microsoft.com/office/drawing/2014/main" id="{0CB70D80-6458-EDFE-A23D-F1C6FA51A787}"/>
              </a:ext>
            </a:extLst>
          </p:cNvPr>
          <p:cNvSpPr/>
          <p:nvPr/>
        </p:nvSpPr>
        <p:spPr>
          <a:xfrm>
            <a:off x="0" y="51470"/>
            <a:ext cx="9144000" cy="709200"/>
          </a:xfrm>
          <a:prstGeom prst="rect">
            <a:avLst/>
          </a:prstGeom>
          <a:solidFill>
            <a:srgbClr val="6D81DD">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i="0" dirty="0">
                <a:solidFill>
                  <a:srgbClr val="2F2B2B"/>
                </a:solidFill>
                <a:effectLst/>
                <a:latin typeface="+mj-lt"/>
              </a:rPr>
              <a:t>Non-Invasive Prenatal Testing (NIPT) FAQ</a:t>
            </a:r>
          </a:p>
        </p:txBody>
      </p:sp>
      <p:sp>
        <p:nvSpPr>
          <p:cNvPr id="7" name="Rectangle 6">
            <a:extLst>
              <a:ext uri="{FF2B5EF4-FFF2-40B4-BE49-F238E27FC236}">
                <a16:creationId xmlns:a16="http://schemas.microsoft.com/office/drawing/2014/main" id="{B206B903-1EDA-A5B8-AEDE-41E5875315DA}"/>
              </a:ext>
            </a:extLst>
          </p:cNvPr>
          <p:cNvSpPr/>
          <p:nvPr/>
        </p:nvSpPr>
        <p:spPr>
          <a:xfrm>
            <a:off x="107504" y="843558"/>
            <a:ext cx="8856984" cy="4176000"/>
          </a:xfrm>
          <a:prstGeom prst="rect">
            <a:avLst/>
          </a:prstGeom>
          <a:solidFill>
            <a:srgbClr val="EBF6F9">
              <a:alpha val="91000"/>
            </a:srgbClr>
          </a:solidFill>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anchor="ctr"/>
          <a:lstStyle/>
          <a:p>
            <a:pPr marL="406400" indent="219075" fontAlgn="auto">
              <a:spcBef>
                <a:spcPts val="600"/>
              </a:spcBef>
              <a:spcAft>
                <a:spcPts val="0"/>
              </a:spcAft>
              <a:defRPr/>
            </a:pPr>
            <a:r>
              <a:rPr lang="en-US" sz="2000" dirty="0">
                <a:solidFill>
                  <a:srgbClr val="2F2B2B"/>
                </a:solidFill>
                <a:latin typeface="+mj-lt"/>
              </a:rPr>
              <a:t>	</a:t>
            </a:r>
            <a:endParaRPr lang="en-US" sz="2000" b="0" i="0" dirty="0">
              <a:solidFill>
                <a:srgbClr val="2F2B2B"/>
              </a:solidFill>
              <a:effectLst/>
              <a:latin typeface="+mj-lt"/>
            </a:endParaRPr>
          </a:p>
        </p:txBody>
      </p:sp>
      <p:pic>
        <p:nvPicPr>
          <p:cNvPr id="5" name="Picture 4" descr="Graphical user interface, application&#10;&#10;Description automatically generated">
            <a:extLst>
              <a:ext uri="{FF2B5EF4-FFF2-40B4-BE49-F238E27FC236}">
                <a16:creationId xmlns:a16="http://schemas.microsoft.com/office/drawing/2014/main" id="{57CDB57C-1CBC-BF59-170E-C65B4D9EA0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867" y="1059582"/>
            <a:ext cx="7702266" cy="3357251"/>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12994F69-7196-B929-3B3A-6DE1BDB839E2}"/>
              </a:ext>
            </a:extLst>
          </p:cNvPr>
          <p:cNvSpPr txBox="1"/>
          <p:nvPr/>
        </p:nvSpPr>
        <p:spPr>
          <a:xfrm>
            <a:off x="467544" y="4558929"/>
            <a:ext cx="9289032" cy="369332"/>
          </a:xfrm>
          <a:prstGeom prst="rect">
            <a:avLst/>
          </a:prstGeom>
          <a:noFill/>
        </p:spPr>
        <p:txBody>
          <a:bodyPr wrap="square" rtlCol="0">
            <a:spAutoFit/>
          </a:bodyPr>
          <a:lstStyle/>
          <a:p>
            <a:r>
              <a:rPr lang="en-CA" dirty="0">
                <a:hlinkClick r:id="rId5"/>
              </a:rPr>
              <a:t>www.prenatalscreeningontario.ca</a:t>
            </a:r>
            <a:r>
              <a:rPr lang="en-CA" dirty="0"/>
              <a:t> &gt; For Providers-How-To-Order</a:t>
            </a:r>
          </a:p>
        </p:txBody>
      </p:sp>
    </p:spTree>
    <p:extLst>
      <p:ext uri="{BB962C8B-B14F-4D97-AF65-F5344CB8AC3E}">
        <p14:creationId xmlns:p14="http://schemas.microsoft.com/office/powerpoint/2010/main" val="129190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EBAFC6-E668-9B83-FBE1-A331C916452A}"/>
              </a:ext>
            </a:extLst>
          </p:cNvPr>
          <p:cNvSpPr/>
          <p:nvPr/>
        </p:nvSpPr>
        <p:spPr>
          <a:xfrm>
            <a:off x="0" y="0"/>
            <a:ext cx="9144000" cy="5143500"/>
          </a:xfrm>
          <a:prstGeom prst="rect">
            <a:avLst/>
          </a:prstGeom>
          <a:blipFill dpi="0" rotWithShape="1">
            <a:blip r:embed="rId3">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a:extLst>
              <a:ext uri="{FF2B5EF4-FFF2-40B4-BE49-F238E27FC236}">
                <a16:creationId xmlns:a16="http://schemas.microsoft.com/office/drawing/2014/main" id="{0CB70D80-6458-EDFE-A23D-F1C6FA51A787}"/>
              </a:ext>
            </a:extLst>
          </p:cNvPr>
          <p:cNvSpPr/>
          <p:nvPr/>
        </p:nvSpPr>
        <p:spPr>
          <a:xfrm>
            <a:off x="0" y="51470"/>
            <a:ext cx="9144000" cy="709200"/>
          </a:xfrm>
          <a:prstGeom prst="rect">
            <a:avLst/>
          </a:prstGeom>
          <a:solidFill>
            <a:srgbClr val="6D81DD">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i="0" dirty="0">
                <a:solidFill>
                  <a:srgbClr val="2F2B2B"/>
                </a:solidFill>
                <a:effectLst/>
                <a:latin typeface="+mj-lt"/>
              </a:rPr>
              <a:t>Non-Invasive Prenatal Testing (NIPT) FAQ</a:t>
            </a:r>
          </a:p>
        </p:txBody>
      </p:sp>
      <p:sp>
        <p:nvSpPr>
          <p:cNvPr id="7" name="Rectangle 6">
            <a:extLst>
              <a:ext uri="{FF2B5EF4-FFF2-40B4-BE49-F238E27FC236}">
                <a16:creationId xmlns:a16="http://schemas.microsoft.com/office/drawing/2014/main" id="{B206B903-1EDA-A5B8-AEDE-41E5875315DA}"/>
              </a:ext>
            </a:extLst>
          </p:cNvPr>
          <p:cNvSpPr/>
          <p:nvPr/>
        </p:nvSpPr>
        <p:spPr>
          <a:xfrm>
            <a:off x="107504" y="843558"/>
            <a:ext cx="8856984" cy="4176000"/>
          </a:xfrm>
          <a:prstGeom prst="rect">
            <a:avLst/>
          </a:prstGeom>
          <a:solidFill>
            <a:srgbClr val="EBF6F9">
              <a:alpha val="91000"/>
            </a:srgbClr>
          </a:solidFill>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anchor="ctr"/>
          <a:lstStyle/>
          <a:p>
            <a:pPr marL="406400" indent="219075" fontAlgn="auto">
              <a:spcBef>
                <a:spcPts val="600"/>
              </a:spcBef>
              <a:spcAft>
                <a:spcPts val="0"/>
              </a:spcAft>
              <a:defRPr/>
            </a:pPr>
            <a:r>
              <a:rPr lang="en-US" sz="2000" dirty="0">
                <a:solidFill>
                  <a:srgbClr val="2F2B2B"/>
                </a:solidFill>
                <a:latin typeface="+mj-lt"/>
              </a:rPr>
              <a:t>Where is NIPT available?</a:t>
            </a:r>
          </a:p>
          <a:p>
            <a:pPr marL="1371600" lvl="1" indent="-508000" fontAlgn="auto">
              <a:spcBef>
                <a:spcPts val="600"/>
              </a:spcBef>
              <a:spcAft>
                <a:spcPts val="0"/>
              </a:spcAft>
              <a:buFont typeface="Arial" panose="020B0604020202020204" pitchFamily="34" charset="0"/>
              <a:buChar char="•"/>
              <a:defRPr/>
            </a:pPr>
            <a:r>
              <a:rPr lang="en-US" dirty="0">
                <a:solidFill>
                  <a:srgbClr val="2F2B2B"/>
                </a:solidFill>
                <a:latin typeface="+mj-lt"/>
              </a:rPr>
              <a:t>Two</a:t>
            </a:r>
            <a:r>
              <a:rPr lang="en-US" b="0" i="0" dirty="0">
                <a:solidFill>
                  <a:srgbClr val="2F2B2B"/>
                </a:solidFill>
                <a:effectLst/>
                <a:latin typeface="+mj-lt"/>
              </a:rPr>
              <a:t> Ontario-based laboratories:</a:t>
            </a:r>
          </a:p>
          <a:p>
            <a:pPr marL="1828800" lvl="2" indent="-508000" fontAlgn="auto">
              <a:spcBef>
                <a:spcPts val="600"/>
              </a:spcBef>
              <a:spcAft>
                <a:spcPts val="0"/>
              </a:spcAft>
              <a:buFont typeface="Arial" panose="020B0604020202020204" pitchFamily="34" charset="0"/>
              <a:buChar char="•"/>
              <a:defRPr/>
            </a:pPr>
            <a:r>
              <a:rPr lang="en-US" dirty="0">
                <a:solidFill>
                  <a:srgbClr val="2F2B2B"/>
                </a:solidFill>
                <a:latin typeface="+mj-lt"/>
              </a:rPr>
              <a:t>Harmony® Prenatal Test | Dynacare</a:t>
            </a:r>
            <a:endParaRPr lang="en-US" b="0" i="0" dirty="0">
              <a:solidFill>
                <a:srgbClr val="2F2B2B"/>
              </a:solidFill>
              <a:effectLst/>
              <a:latin typeface="+mj-lt"/>
            </a:endParaRPr>
          </a:p>
          <a:p>
            <a:pPr marL="1828800" lvl="2" indent="-508000" fontAlgn="auto">
              <a:spcBef>
                <a:spcPts val="600"/>
              </a:spcBef>
              <a:spcAft>
                <a:spcPts val="0"/>
              </a:spcAft>
              <a:buFont typeface="Arial" panose="020B0604020202020204" pitchFamily="34" charset="0"/>
              <a:buChar char="•"/>
              <a:defRPr/>
            </a:pPr>
            <a:r>
              <a:rPr lang="en-US" dirty="0" err="1">
                <a:solidFill>
                  <a:srgbClr val="2F2B2B"/>
                </a:solidFill>
                <a:latin typeface="+mj-lt"/>
              </a:rPr>
              <a:t>Panorama</a:t>
            </a:r>
            <a:r>
              <a:rPr lang="en-US" baseline="30000" dirty="0" err="1">
                <a:solidFill>
                  <a:srgbClr val="2F2B2B"/>
                </a:solidFill>
                <a:latin typeface="+mj-lt"/>
              </a:rPr>
              <a:t>TM</a:t>
            </a:r>
            <a:r>
              <a:rPr lang="en-US" dirty="0">
                <a:solidFill>
                  <a:srgbClr val="2F2B2B"/>
                </a:solidFill>
                <a:latin typeface="+mj-lt"/>
              </a:rPr>
              <a:t> NIPT | </a:t>
            </a:r>
            <a:r>
              <a:rPr lang="en-US" dirty="0" err="1">
                <a:solidFill>
                  <a:srgbClr val="2F2B2B"/>
                </a:solidFill>
                <a:latin typeface="+mj-lt"/>
              </a:rPr>
              <a:t>LifeLabs</a:t>
            </a:r>
            <a:endParaRPr lang="en-US" dirty="0">
              <a:solidFill>
                <a:srgbClr val="2F2B2B"/>
              </a:solidFill>
              <a:latin typeface="+mj-lt"/>
            </a:endParaRPr>
          </a:p>
          <a:p>
            <a:pPr marL="1371600" lvl="1" indent="-508000" fontAlgn="auto">
              <a:spcBef>
                <a:spcPts val="600"/>
              </a:spcBef>
              <a:spcAft>
                <a:spcPts val="0"/>
              </a:spcAft>
              <a:buFont typeface="Arial" panose="020B0604020202020204" pitchFamily="34" charset="0"/>
              <a:buChar char="•"/>
              <a:defRPr/>
            </a:pPr>
            <a:r>
              <a:rPr lang="en-US" dirty="0">
                <a:solidFill>
                  <a:srgbClr val="2F2B2B"/>
                </a:solidFill>
                <a:latin typeface="+mj-lt"/>
              </a:rPr>
              <a:t>Choosing a company</a:t>
            </a:r>
          </a:p>
          <a:p>
            <a:pPr marL="1828800" lvl="2" indent="-508000" fontAlgn="auto">
              <a:spcBef>
                <a:spcPts val="600"/>
              </a:spcBef>
              <a:spcAft>
                <a:spcPts val="0"/>
              </a:spcAft>
              <a:buFont typeface="Arial" panose="020B0604020202020204" pitchFamily="34" charset="0"/>
              <a:buChar char="•"/>
              <a:defRPr/>
            </a:pPr>
            <a:r>
              <a:rPr lang="en-US" dirty="0">
                <a:solidFill>
                  <a:srgbClr val="2F2B2B"/>
                </a:solidFill>
                <a:latin typeface="+mj-lt"/>
              </a:rPr>
              <a:t>Ease of access to blood lab service</a:t>
            </a:r>
          </a:p>
          <a:p>
            <a:pPr marL="1828800" lvl="2" indent="-508000" fontAlgn="auto">
              <a:spcBef>
                <a:spcPts val="600"/>
              </a:spcBef>
              <a:spcAft>
                <a:spcPts val="0"/>
              </a:spcAft>
              <a:buFont typeface="Arial" panose="020B0604020202020204" pitchFamily="34" charset="0"/>
              <a:buChar char="•"/>
              <a:defRPr/>
            </a:pPr>
            <a:r>
              <a:rPr lang="en-US" dirty="0">
                <a:solidFill>
                  <a:srgbClr val="2F2B2B"/>
                </a:solidFill>
              </a:rPr>
              <a:t>Twins AND IVF with donor egg or gestational surrogate (Harmony only)</a:t>
            </a:r>
            <a:endParaRPr lang="en-US" b="0" i="0" dirty="0">
              <a:solidFill>
                <a:srgbClr val="2F2B2B"/>
              </a:solidFill>
              <a:effectLst/>
              <a:latin typeface="+mj-lt"/>
            </a:endParaRPr>
          </a:p>
          <a:p>
            <a:pPr marL="406400" indent="219075" fontAlgn="auto">
              <a:spcBef>
                <a:spcPts val="600"/>
              </a:spcBef>
              <a:spcAft>
                <a:spcPts val="0"/>
              </a:spcAft>
              <a:defRPr/>
            </a:pPr>
            <a:r>
              <a:rPr lang="en-US" sz="2000" dirty="0">
                <a:solidFill>
                  <a:srgbClr val="2F2B2B"/>
                </a:solidFill>
                <a:latin typeface="+mj-lt"/>
              </a:rPr>
              <a:t>What is the cost?</a:t>
            </a:r>
          </a:p>
          <a:p>
            <a:pPr marL="1371600" lvl="1" indent="-508000" fontAlgn="auto">
              <a:spcBef>
                <a:spcPts val="600"/>
              </a:spcBef>
              <a:spcAft>
                <a:spcPts val="0"/>
              </a:spcAft>
              <a:buFont typeface="Arial" panose="020B0604020202020204" pitchFamily="34" charset="0"/>
              <a:buChar char="•"/>
              <a:defRPr/>
            </a:pPr>
            <a:r>
              <a:rPr lang="en-US" sz="2000" dirty="0">
                <a:solidFill>
                  <a:srgbClr val="2F2B2B"/>
                </a:solidFill>
                <a:latin typeface="+mj-lt"/>
              </a:rPr>
              <a:t>OHIP-funding available for those who meet criteria for increased risk </a:t>
            </a:r>
          </a:p>
          <a:p>
            <a:pPr marL="1371600" lvl="1" indent="-508000" fontAlgn="auto">
              <a:spcBef>
                <a:spcPts val="600"/>
              </a:spcBef>
              <a:spcAft>
                <a:spcPts val="0"/>
              </a:spcAft>
              <a:buFont typeface="Arial" panose="020B0604020202020204" pitchFamily="34" charset="0"/>
              <a:buChar char="•"/>
              <a:defRPr/>
            </a:pPr>
            <a:r>
              <a:rPr lang="en-US" sz="2000" dirty="0">
                <a:solidFill>
                  <a:srgbClr val="2F2B2B"/>
                </a:solidFill>
                <a:latin typeface="+mj-lt"/>
              </a:rPr>
              <a:t>Available for private pay, costs vary</a:t>
            </a:r>
          </a:p>
          <a:p>
            <a:pPr marL="1828800" lvl="2" indent="-508000" fontAlgn="auto">
              <a:spcBef>
                <a:spcPts val="600"/>
              </a:spcBef>
              <a:spcAft>
                <a:spcPts val="0"/>
              </a:spcAft>
              <a:buFont typeface="Arial" panose="020B0604020202020204" pitchFamily="34" charset="0"/>
              <a:buChar char="•"/>
              <a:defRPr/>
            </a:pPr>
            <a:r>
              <a:rPr lang="en-US" sz="2000" b="0" i="0" dirty="0">
                <a:solidFill>
                  <a:srgbClr val="2F2B2B"/>
                </a:solidFill>
                <a:effectLst/>
                <a:latin typeface="+mj-lt"/>
              </a:rPr>
              <a:t>550-795$</a:t>
            </a:r>
          </a:p>
        </p:txBody>
      </p:sp>
      <p:pic>
        <p:nvPicPr>
          <p:cNvPr id="3" name="Graphic 2" descr="Magnifying glass with solid fill">
            <a:extLst>
              <a:ext uri="{FF2B5EF4-FFF2-40B4-BE49-F238E27FC236}">
                <a16:creationId xmlns:a16="http://schemas.microsoft.com/office/drawing/2014/main" id="{03FB11A5-B5F0-B233-11D9-1FCF33F82F5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8655" y="883444"/>
            <a:ext cx="471472" cy="471472"/>
          </a:xfrm>
          <a:prstGeom prst="rect">
            <a:avLst/>
          </a:prstGeom>
        </p:spPr>
      </p:pic>
      <p:pic>
        <p:nvPicPr>
          <p:cNvPr id="8" name="Graphic 7" descr="Dollar with solid fill">
            <a:extLst>
              <a:ext uri="{FF2B5EF4-FFF2-40B4-BE49-F238E27FC236}">
                <a16:creationId xmlns:a16="http://schemas.microsoft.com/office/drawing/2014/main" id="{FA77996E-0AE1-160B-6E33-81C6544C0E9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6864" y="3552849"/>
            <a:ext cx="471472" cy="471472"/>
          </a:xfrm>
          <a:prstGeom prst="rect">
            <a:avLst/>
          </a:prstGeom>
        </p:spPr>
      </p:pic>
    </p:spTree>
    <p:extLst>
      <p:ext uri="{BB962C8B-B14F-4D97-AF65-F5344CB8AC3E}">
        <p14:creationId xmlns:p14="http://schemas.microsoft.com/office/powerpoint/2010/main" val="4026333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EBAFC6-E668-9B83-FBE1-A331C916452A}"/>
              </a:ext>
            </a:extLst>
          </p:cNvPr>
          <p:cNvSpPr/>
          <p:nvPr/>
        </p:nvSpPr>
        <p:spPr>
          <a:xfrm>
            <a:off x="0" y="0"/>
            <a:ext cx="9144000" cy="5143500"/>
          </a:xfrm>
          <a:prstGeom prst="rect">
            <a:avLst/>
          </a:prstGeom>
          <a:blipFill dpi="0" rotWithShape="1">
            <a:blip r:embed="rId3">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a:extLst>
              <a:ext uri="{FF2B5EF4-FFF2-40B4-BE49-F238E27FC236}">
                <a16:creationId xmlns:a16="http://schemas.microsoft.com/office/drawing/2014/main" id="{0CB70D80-6458-EDFE-A23D-F1C6FA51A787}"/>
              </a:ext>
            </a:extLst>
          </p:cNvPr>
          <p:cNvSpPr/>
          <p:nvPr/>
        </p:nvSpPr>
        <p:spPr>
          <a:xfrm>
            <a:off x="0" y="51470"/>
            <a:ext cx="9144000" cy="709200"/>
          </a:xfrm>
          <a:prstGeom prst="rect">
            <a:avLst/>
          </a:prstGeom>
          <a:solidFill>
            <a:srgbClr val="6D81DD">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i="0" dirty="0">
                <a:solidFill>
                  <a:srgbClr val="2F2B2B"/>
                </a:solidFill>
                <a:effectLst/>
                <a:latin typeface="+mj-lt"/>
              </a:rPr>
              <a:t>Non-Invasive Prenatal Testing (NIPT) FAQ</a:t>
            </a:r>
          </a:p>
        </p:txBody>
      </p:sp>
      <p:sp>
        <p:nvSpPr>
          <p:cNvPr id="7" name="Rectangle 6">
            <a:extLst>
              <a:ext uri="{FF2B5EF4-FFF2-40B4-BE49-F238E27FC236}">
                <a16:creationId xmlns:a16="http://schemas.microsoft.com/office/drawing/2014/main" id="{B206B903-1EDA-A5B8-AEDE-41E5875315DA}"/>
              </a:ext>
            </a:extLst>
          </p:cNvPr>
          <p:cNvSpPr/>
          <p:nvPr/>
        </p:nvSpPr>
        <p:spPr>
          <a:xfrm>
            <a:off x="107504" y="915566"/>
            <a:ext cx="8856984" cy="3888432"/>
          </a:xfrm>
          <a:prstGeom prst="rect">
            <a:avLst/>
          </a:prstGeom>
          <a:solidFill>
            <a:srgbClr val="EBF6F9">
              <a:alpha val="91000"/>
            </a:srgbClr>
          </a:solidFill>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anchor="t"/>
          <a:lstStyle/>
          <a:p>
            <a:pPr marL="406400" indent="130175" fontAlgn="auto">
              <a:spcBef>
                <a:spcPts val="600"/>
              </a:spcBef>
              <a:spcAft>
                <a:spcPts val="600"/>
              </a:spcAft>
              <a:defRPr/>
            </a:pPr>
            <a:r>
              <a:rPr lang="en-US" sz="2200" dirty="0">
                <a:solidFill>
                  <a:srgbClr val="2F2B2B"/>
                </a:solidFill>
                <a:latin typeface="+mj-lt"/>
              </a:rPr>
              <a:t>Are there other options?</a:t>
            </a:r>
          </a:p>
          <a:p>
            <a:pPr marL="1371600" lvl="1" indent="-508000" fontAlgn="auto">
              <a:spcBef>
                <a:spcPts val="600"/>
              </a:spcBef>
              <a:spcAft>
                <a:spcPts val="600"/>
              </a:spcAft>
              <a:buFont typeface="Arial" panose="020B0604020202020204" pitchFamily="34" charset="0"/>
              <a:buChar char="•"/>
              <a:defRPr/>
            </a:pPr>
            <a:r>
              <a:rPr lang="en-US" sz="2000" dirty="0">
                <a:solidFill>
                  <a:srgbClr val="2F2B2B"/>
                </a:solidFill>
                <a:latin typeface="+mj-lt"/>
              </a:rPr>
              <a:t>Some non-Canadian laboratories offer NIPT at lower cost (~99$)</a:t>
            </a:r>
          </a:p>
          <a:p>
            <a:pPr marL="1371600" lvl="1" indent="-508000" fontAlgn="auto">
              <a:spcBef>
                <a:spcPts val="600"/>
              </a:spcBef>
              <a:spcAft>
                <a:spcPts val="600"/>
              </a:spcAft>
              <a:buFont typeface="Arial" panose="020B0604020202020204" pitchFamily="34" charset="0"/>
              <a:buChar char="•"/>
              <a:defRPr/>
            </a:pPr>
            <a:r>
              <a:rPr lang="en-US" sz="2000" dirty="0">
                <a:solidFill>
                  <a:srgbClr val="2F2B2B"/>
                </a:solidFill>
                <a:latin typeface="+mj-lt"/>
              </a:rPr>
              <a:t>Blood samples and personal health information sent out of the country</a:t>
            </a:r>
          </a:p>
          <a:p>
            <a:pPr marL="1371600" lvl="1" indent="-508000" fontAlgn="auto">
              <a:spcBef>
                <a:spcPts val="600"/>
              </a:spcBef>
              <a:spcAft>
                <a:spcPts val="600"/>
              </a:spcAft>
              <a:buFont typeface="Arial" panose="020B0604020202020204" pitchFamily="34" charset="0"/>
              <a:buChar char="•"/>
              <a:defRPr/>
            </a:pPr>
            <a:r>
              <a:rPr lang="en-US" sz="2000" dirty="0">
                <a:solidFill>
                  <a:srgbClr val="2F2B2B"/>
                </a:solidFill>
                <a:latin typeface="+mj-lt"/>
              </a:rPr>
              <a:t>Data currently not returned to Ontario (quality control)</a:t>
            </a:r>
          </a:p>
        </p:txBody>
      </p:sp>
      <p:pic>
        <p:nvPicPr>
          <p:cNvPr id="3" name="Graphic 2" descr="Flowers in pot outline">
            <a:extLst>
              <a:ext uri="{FF2B5EF4-FFF2-40B4-BE49-F238E27FC236}">
                <a16:creationId xmlns:a16="http://schemas.microsoft.com/office/drawing/2014/main" id="{F23E5019-6E05-8860-DF90-D5FD11C6939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657" y="915566"/>
            <a:ext cx="611560" cy="611560"/>
          </a:xfrm>
          <a:prstGeom prst="rect">
            <a:avLst/>
          </a:prstGeom>
        </p:spPr>
      </p:pic>
    </p:spTree>
    <p:extLst>
      <p:ext uri="{BB962C8B-B14F-4D97-AF65-F5344CB8AC3E}">
        <p14:creationId xmlns:p14="http://schemas.microsoft.com/office/powerpoint/2010/main" val="139772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500"/>
                                        <p:tgtEl>
                                          <p:spTgt spid="7">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500"/>
                                        <p:tgtEl>
                                          <p:spTgt spid="7">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EBAFC6-E668-9B83-FBE1-A331C916452A}"/>
              </a:ext>
            </a:extLst>
          </p:cNvPr>
          <p:cNvSpPr/>
          <p:nvPr/>
        </p:nvSpPr>
        <p:spPr>
          <a:xfrm>
            <a:off x="0" y="0"/>
            <a:ext cx="9144000" cy="5143500"/>
          </a:xfrm>
          <a:prstGeom prst="rect">
            <a:avLst/>
          </a:prstGeom>
          <a:blipFill dpi="0" rotWithShape="1">
            <a:blip r:embed="rId3">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a:extLst>
              <a:ext uri="{FF2B5EF4-FFF2-40B4-BE49-F238E27FC236}">
                <a16:creationId xmlns:a16="http://schemas.microsoft.com/office/drawing/2014/main" id="{0CB70D80-6458-EDFE-A23D-F1C6FA51A787}"/>
              </a:ext>
            </a:extLst>
          </p:cNvPr>
          <p:cNvSpPr/>
          <p:nvPr/>
        </p:nvSpPr>
        <p:spPr>
          <a:xfrm>
            <a:off x="0" y="51470"/>
            <a:ext cx="9144000" cy="709200"/>
          </a:xfrm>
          <a:prstGeom prst="rect">
            <a:avLst/>
          </a:prstGeom>
          <a:solidFill>
            <a:srgbClr val="6D81DD">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i="0" dirty="0">
                <a:solidFill>
                  <a:srgbClr val="2F2B2B"/>
                </a:solidFill>
                <a:effectLst/>
                <a:latin typeface="+mj-lt"/>
              </a:rPr>
              <a:t>Non-Invasive Prenatal Testing (NIPT) FAQ</a:t>
            </a:r>
          </a:p>
        </p:txBody>
      </p:sp>
      <p:sp>
        <p:nvSpPr>
          <p:cNvPr id="7" name="Rectangle 6">
            <a:extLst>
              <a:ext uri="{FF2B5EF4-FFF2-40B4-BE49-F238E27FC236}">
                <a16:creationId xmlns:a16="http://schemas.microsoft.com/office/drawing/2014/main" id="{B206B903-1EDA-A5B8-AEDE-41E5875315DA}"/>
              </a:ext>
            </a:extLst>
          </p:cNvPr>
          <p:cNvSpPr/>
          <p:nvPr/>
        </p:nvSpPr>
        <p:spPr>
          <a:xfrm>
            <a:off x="107504" y="915566"/>
            <a:ext cx="8856984" cy="3888432"/>
          </a:xfrm>
          <a:prstGeom prst="rect">
            <a:avLst/>
          </a:prstGeom>
          <a:solidFill>
            <a:srgbClr val="EBF6F9">
              <a:alpha val="91000"/>
            </a:srgbClr>
          </a:solidFill>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anchor="t"/>
          <a:lstStyle/>
          <a:p>
            <a:pPr marL="406400" indent="130175" fontAlgn="auto">
              <a:spcBef>
                <a:spcPts val="600"/>
              </a:spcBef>
              <a:spcAft>
                <a:spcPts val="600"/>
              </a:spcAft>
              <a:defRPr/>
            </a:pPr>
            <a:r>
              <a:rPr lang="en-US" sz="2200" dirty="0">
                <a:solidFill>
                  <a:srgbClr val="2F2B2B"/>
                </a:solidFill>
                <a:latin typeface="+mj-lt"/>
              </a:rPr>
              <a:t>Are there other options?</a:t>
            </a:r>
          </a:p>
          <a:p>
            <a:pPr marL="1371600" lvl="1" indent="-508000" fontAlgn="auto">
              <a:spcBef>
                <a:spcPts val="600"/>
              </a:spcBef>
              <a:spcAft>
                <a:spcPts val="600"/>
              </a:spcAft>
              <a:buFont typeface="Arial" panose="020B0604020202020204" pitchFamily="34" charset="0"/>
              <a:buChar char="•"/>
              <a:defRPr/>
            </a:pPr>
            <a:r>
              <a:rPr lang="en-US" sz="2000" dirty="0">
                <a:solidFill>
                  <a:srgbClr val="2F2B2B"/>
                </a:solidFill>
                <a:latin typeface="+mj-lt"/>
              </a:rPr>
              <a:t>Some non-Canadian laboratories offer NIPT at lower cost (~99$)</a:t>
            </a:r>
          </a:p>
          <a:p>
            <a:pPr marL="1371600" lvl="1" indent="-508000" fontAlgn="auto">
              <a:spcBef>
                <a:spcPts val="600"/>
              </a:spcBef>
              <a:spcAft>
                <a:spcPts val="600"/>
              </a:spcAft>
              <a:buFont typeface="Arial" panose="020B0604020202020204" pitchFamily="34" charset="0"/>
              <a:buChar char="•"/>
              <a:defRPr/>
            </a:pPr>
            <a:r>
              <a:rPr lang="en-US" sz="2000" dirty="0">
                <a:solidFill>
                  <a:srgbClr val="2F2B2B"/>
                </a:solidFill>
                <a:latin typeface="+mj-lt"/>
              </a:rPr>
              <a:t>Blood samples and personal health information sent out of the country</a:t>
            </a:r>
          </a:p>
          <a:p>
            <a:pPr marL="1371600" lvl="1" indent="-508000" fontAlgn="auto">
              <a:spcBef>
                <a:spcPts val="600"/>
              </a:spcBef>
              <a:spcAft>
                <a:spcPts val="600"/>
              </a:spcAft>
              <a:buFont typeface="Arial" panose="020B0604020202020204" pitchFamily="34" charset="0"/>
              <a:buChar char="•"/>
              <a:defRPr/>
            </a:pPr>
            <a:r>
              <a:rPr lang="en-US" sz="2000" dirty="0">
                <a:solidFill>
                  <a:srgbClr val="2F2B2B"/>
                </a:solidFill>
                <a:latin typeface="+mj-lt"/>
              </a:rPr>
              <a:t>Data currently not returned to Ontario (quality control)</a:t>
            </a:r>
          </a:p>
          <a:p>
            <a:pPr marL="406400" indent="130175" fontAlgn="auto">
              <a:spcBef>
                <a:spcPts val="600"/>
              </a:spcBef>
              <a:spcAft>
                <a:spcPts val="600"/>
              </a:spcAft>
              <a:defRPr/>
            </a:pPr>
            <a:r>
              <a:rPr lang="en-US" sz="2200" dirty="0">
                <a:solidFill>
                  <a:srgbClr val="2F2B2B"/>
                </a:solidFill>
                <a:latin typeface="+mj-lt"/>
              </a:rPr>
              <a:t>Who should </a:t>
            </a:r>
            <a:r>
              <a:rPr lang="en-US" sz="2200" u="sng" dirty="0">
                <a:solidFill>
                  <a:srgbClr val="2F2B2B"/>
                </a:solidFill>
                <a:latin typeface="+mj-lt"/>
              </a:rPr>
              <a:t>not</a:t>
            </a:r>
            <a:r>
              <a:rPr lang="en-US" sz="2200" dirty="0">
                <a:solidFill>
                  <a:srgbClr val="2F2B2B"/>
                </a:solidFill>
                <a:latin typeface="+mj-lt"/>
              </a:rPr>
              <a:t> have NIPT?</a:t>
            </a:r>
          </a:p>
          <a:p>
            <a:pPr marL="1371600" lvl="1" indent="-508000" fontAlgn="auto">
              <a:spcBef>
                <a:spcPts val="600"/>
              </a:spcBef>
              <a:spcAft>
                <a:spcPts val="600"/>
              </a:spcAft>
              <a:buFont typeface="Arial" panose="020B0604020202020204" pitchFamily="34" charset="0"/>
              <a:buChar char="•"/>
              <a:defRPr/>
            </a:pPr>
            <a:r>
              <a:rPr lang="en-US" sz="2000" dirty="0">
                <a:solidFill>
                  <a:srgbClr val="2F2B2B"/>
                </a:solidFill>
                <a:latin typeface="+mj-lt"/>
              </a:rPr>
              <a:t>Vanishing twins, opt for NT and second trimester screening</a:t>
            </a:r>
          </a:p>
          <a:p>
            <a:pPr marL="1371600" lvl="1" indent="-508000" fontAlgn="auto">
              <a:spcBef>
                <a:spcPts val="600"/>
              </a:spcBef>
              <a:spcAft>
                <a:spcPts val="600"/>
              </a:spcAft>
              <a:buFont typeface="Arial" panose="020B0604020202020204" pitchFamily="34" charset="0"/>
              <a:buChar char="•"/>
              <a:defRPr/>
            </a:pPr>
            <a:r>
              <a:rPr lang="en-US" sz="2000" dirty="0">
                <a:solidFill>
                  <a:srgbClr val="2F2B2B"/>
                </a:solidFill>
                <a:latin typeface="+mj-lt"/>
              </a:rPr>
              <a:t>Multiples (3+), opt for NT only</a:t>
            </a:r>
            <a:endParaRPr lang="en-US" sz="2000" b="0" i="0" dirty="0">
              <a:solidFill>
                <a:srgbClr val="2F2B2B"/>
              </a:solidFill>
              <a:effectLst/>
              <a:latin typeface="+mj-lt"/>
            </a:endParaRPr>
          </a:p>
        </p:txBody>
      </p:sp>
      <p:pic>
        <p:nvPicPr>
          <p:cNvPr id="3" name="Graphic 2" descr="Flowers in pot outline">
            <a:extLst>
              <a:ext uri="{FF2B5EF4-FFF2-40B4-BE49-F238E27FC236}">
                <a16:creationId xmlns:a16="http://schemas.microsoft.com/office/drawing/2014/main" id="{F23E5019-6E05-8860-DF90-D5FD11C6939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657" y="915566"/>
            <a:ext cx="611560" cy="611560"/>
          </a:xfrm>
          <a:prstGeom prst="rect">
            <a:avLst/>
          </a:prstGeom>
        </p:spPr>
      </p:pic>
      <p:pic>
        <p:nvPicPr>
          <p:cNvPr id="8" name="Graphic 7" descr="Warning outline">
            <a:extLst>
              <a:ext uri="{FF2B5EF4-FFF2-40B4-BE49-F238E27FC236}">
                <a16:creationId xmlns:a16="http://schemas.microsoft.com/office/drawing/2014/main" id="{F52638DC-BE0E-09EA-4276-30EA5553B15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9512" y="3291830"/>
            <a:ext cx="457200" cy="457200"/>
          </a:xfrm>
          <a:prstGeom prst="rect">
            <a:avLst/>
          </a:prstGeom>
        </p:spPr>
      </p:pic>
    </p:spTree>
    <p:extLst>
      <p:ext uri="{BB962C8B-B14F-4D97-AF65-F5344CB8AC3E}">
        <p14:creationId xmlns:p14="http://schemas.microsoft.com/office/powerpoint/2010/main" val="412793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500"/>
                                        <p:tgtEl>
                                          <p:spTgt spid="7">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5" end="5"/>
                                            </p:txEl>
                                          </p:spTgt>
                                        </p:tgtEl>
                                        <p:attrNameLst>
                                          <p:attrName>style.visibility</p:attrName>
                                        </p:attrNameLst>
                                      </p:cBhvr>
                                      <p:to>
                                        <p:strVal val="visible"/>
                                      </p:to>
                                    </p:set>
                                    <p:animEffect transition="in" filter="fade">
                                      <p:cBhvr>
                                        <p:cTn id="10" dur="500"/>
                                        <p:tgtEl>
                                          <p:spTgt spid="7">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animEffect transition="in" filter="fade">
                                      <p:cBhvr>
                                        <p:cTn id="13" dur="500"/>
                                        <p:tgtEl>
                                          <p:spTgt spid="7">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EBAFC6-E668-9B83-FBE1-A331C916452A}"/>
              </a:ext>
            </a:extLst>
          </p:cNvPr>
          <p:cNvSpPr/>
          <p:nvPr/>
        </p:nvSpPr>
        <p:spPr>
          <a:xfrm>
            <a:off x="0" y="0"/>
            <a:ext cx="9144000" cy="5143500"/>
          </a:xfrm>
          <a:prstGeom prst="rect">
            <a:avLst/>
          </a:prstGeom>
          <a:blipFill dpi="0" rotWithShape="1">
            <a:blip r:embed="rId3">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a:extLst>
              <a:ext uri="{FF2B5EF4-FFF2-40B4-BE49-F238E27FC236}">
                <a16:creationId xmlns:a16="http://schemas.microsoft.com/office/drawing/2014/main" id="{0CB70D80-6458-EDFE-A23D-F1C6FA51A787}"/>
              </a:ext>
            </a:extLst>
          </p:cNvPr>
          <p:cNvSpPr/>
          <p:nvPr/>
        </p:nvSpPr>
        <p:spPr>
          <a:xfrm>
            <a:off x="0" y="51470"/>
            <a:ext cx="9144000" cy="709200"/>
          </a:xfrm>
          <a:prstGeom prst="rect">
            <a:avLst/>
          </a:prstGeom>
          <a:solidFill>
            <a:srgbClr val="6D81DD">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i="0" dirty="0">
                <a:solidFill>
                  <a:srgbClr val="2F2B2B"/>
                </a:solidFill>
                <a:effectLst/>
                <a:latin typeface="+mj-lt"/>
              </a:rPr>
              <a:t>Non-Invasive Prenatal Testing (NIPT) FAQ</a:t>
            </a:r>
          </a:p>
        </p:txBody>
      </p:sp>
      <p:sp>
        <p:nvSpPr>
          <p:cNvPr id="7" name="Rectangle 6">
            <a:extLst>
              <a:ext uri="{FF2B5EF4-FFF2-40B4-BE49-F238E27FC236}">
                <a16:creationId xmlns:a16="http://schemas.microsoft.com/office/drawing/2014/main" id="{B206B903-1EDA-A5B8-AEDE-41E5875315DA}"/>
              </a:ext>
            </a:extLst>
          </p:cNvPr>
          <p:cNvSpPr/>
          <p:nvPr/>
        </p:nvSpPr>
        <p:spPr>
          <a:xfrm>
            <a:off x="107504" y="843558"/>
            <a:ext cx="8856984" cy="3174171"/>
          </a:xfrm>
          <a:prstGeom prst="rect">
            <a:avLst/>
          </a:prstGeom>
          <a:solidFill>
            <a:srgbClr val="EBF6F9">
              <a:alpha val="91000"/>
            </a:srgbClr>
          </a:solidFill>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anchor="ctr"/>
          <a:lstStyle/>
          <a:p>
            <a:pPr marL="406400" fontAlgn="auto">
              <a:spcBef>
                <a:spcPts val="600"/>
              </a:spcBef>
              <a:spcAft>
                <a:spcPts val="600"/>
              </a:spcAft>
              <a:defRPr/>
            </a:pPr>
            <a:r>
              <a:rPr lang="en-US" sz="2800" b="0" i="0" dirty="0">
                <a:solidFill>
                  <a:srgbClr val="2F2B2B"/>
                </a:solidFill>
                <a:effectLst/>
                <a:latin typeface="+mj-lt"/>
              </a:rPr>
              <a:t> Wh</a:t>
            </a:r>
            <a:r>
              <a:rPr lang="en-US" sz="2800" dirty="0">
                <a:solidFill>
                  <a:srgbClr val="2F2B2B"/>
                </a:solidFill>
                <a:latin typeface="+mj-lt"/>
              </a:rPr>
              <a:t>ere do I go for help?</a:t>
            </a:r>
            <a:endParaRPr lang="en-US" sz="2400" dirty="0">
              <a:solidFill>
                <a:srgbClr val="2F2B2B"/>
              </a:solidFill>
              <a:latin typeface="+mj-lt"/>
            </a:endParaRPr>
          </a:p>
          <a:p>
            <a:pPr marL="1371600" lvl="1" indent="-508000" fontAlgn="auto">
              <a:spcBef>
                <a:spcPts val="600"/>
              </a:spcBef>
              <a:spcAft>
                <a:spcPts val="600"/>
              </a:spcAft>
              <a:buFont typeface="Arial" panose="020B0604020202020204" pitchFamily="34" charset="0"/>
              <a:buChar char="•"/>
              <a:defRPr/>
            </a:pPr>
            <a:r>
              <a:rPr lang="en-US" sz="2400" dirty="0">
                <a:solidFill>
                  <a:srgbClr val="2F2B2B"/>
                </a:solidFill>
                <a:latin typeface="+mj-lt"/>
              </a:rPr>
              <a:t>NIPT company</a:t>
            </a:r>
          </a:p>
          <a:p>
            <a:pPr marL="1371600" lvl="1" indent="-508000" fontAlgn="auto">
              <a:spcBef>
                <a:spcPts val="600"/>
              </a:spcBef>
              <a:spcAft>
                <a:spcPts val="600"/>
              </a:spcAft>
              <a:buFont typeface="Arial" panose="020B0604020202020204" pitchFamily="34" charset="0"/>
              <a:buChar char="•"/>
              <a:defRPr/>
            </a:pPr>
            <a:r>
              <a:rPr lang="en-US" sz="2400" b="0" i="0" dirty="0">
                <a:solidFill>
                  <a:srgbClr val="2F2B2B"/>
                </a:solidFill>
                <a:effectLst/>
                <a:latin typeface="+mj-lt"/>
              </a:rPr>
              <a:t>Prenatal Screening </a:t>
            </a:r>
            <a:r>
              <a:rPr lang="en-US" sz="2400" dirty="0">
                <a:solidFill>
                  <a:srgbClr val="2F2B2B"/>
                </a:solidFill>
                <a:latin typeface="+mj-lt"/>
              </a:rPr>
              <a:t>O</a:t>
            </a:r>
            <a:r>
              <a:rPr lang="en-US" sz="2400" b="0" i="0" dirty="0">
                <a:solidFill>
                  <a:srgbClr val="2F2B2B"/>
                </a:solidFill>
                <a:effectLst/>
                <a:latin typeface="+mj-lt"/>
              </a:rPr>
              <a:t>ntario</a:t>
            </a:r>
            <a:r>
              <a:rPr lang="en-US" sz="2400" dirty="0">
                <a:solidFill>
                  <a:srgbClr val="2F2B2B"/>
                </a:solidFill>
                <a:latin typeface="+mj-lt"/>
              </a:rPr>
              <a:t>	</a:t>
            </a:r>
          </a:p>
          <a:p>
            <a:pPr marL="1828800" lvl="2" indent="-508000" fontAlgn="auto">
              <a:spcBef>
                <a:spcPts val="600"/>
              </a:spcBef>
              <a:spcAft>
                <a:spcPts val="600"/>
              </a:spcAft>
              <a:buFont typeface="Arial" panose="020B0604020202020204" pitchFamily="34" charset="0"/>
              <a:buChar char="•"/>
              <a:defRPr/>
            </a:pPr>
            <a:r>
              <a:rPr lang="en-US" sz="2000" dirty="0">
                <a:solidFill>
                  <a:srgbClr val="2F2B2B"/>
                </a:solidFill>
                <a:latin typeface="+mj-lt"/>
              </a:rPr>
              <a:t>Call (!) a genetic counsellor is on-call Monday-Friday, 9-3</a:t>
            </a:r>
          </a:p>
        </p:txBody>
      </p:sp>
      <p:graphicFrame>
        <p:nvGraphicFramePr>
          <p:cNvPr id="9" name="Object 8">
            <a:extLst>
              <a:ext uri="{FF2B5EF4-FFF2-40B4-BE49-F238E27FC236}">
                <a16:creationId xmlns:a16="http://schemas.microsoft.com/office/drawing/2014/main" id="{72CB6052-D736-FF9B-28AC-116DCFC9C983}"/>
              </a:ext>
            </a:extLst>
          </p:cNvPr>
          <p:cNvGraphicFramePr>
            <a:graphicFrameLocks noChangeAspect="1"/>
          </p:cNvGraphicFramePr>
          <p:nvPr>
            <p:extLst>
              <p:ext uri="{D42A27DB-BD31-4B8C-83A1-F6EECF244321}">
                <p14:modId xmlns:p14="http://schemas.microsoft.com/office/powerpoint/2010/main" val="1730824221"/>
              </p:ext>
            </p:extLst>
          </p:nvPr>
        </p:nvGraphicFramePr>
        <p:xfrm>
          <a:off x="6804248" y="1744922"/>
          <a:ext cx="1918063" cy="709200"/>
        </p:xfrm>
        <a:graphic>
          <a:graphicData uri="http://schemas.openxmlformats.org/presentationml/2006/ole">
            <mc:AlternateContent xmlns:mc="http://schemas.openxmlformats.org/markup-compatibility/2006">
              <mc:Choice xmlns:v="urn:schemas-microsoft-com:vml" Requires="v">
                <p:oleObj name="Bitmap Image" r:id="rId4" imgW="2266920" imgH="838080" progId="PBrush">
                  <p:embed/>
                </p:oleObj>
              </mc:Choice>
              <mc:Fallback>
                <p:oleObj name="Bitmap Image" r:id="rId4" imgW="2266920" imgH="838080" progId="PBrush">
                  <p:embed/>
                  <p:pic>
                    <p:nvPicPr>
                      <p:cNvPr id="9" name="Object 8">
                        <a:extLst>
                          <a:ext uri="{FF2B5EF4-FFF2-40B4-BE49-F238E27FC236}">
                            <a16:creationId xmlns:a16="http://schemas.microsoft.com/office/drawing/2014/main" id="{72CB6052-D736-FF9B-28AC-116DCFC9C983}"/>
                          </a:ext>
                        </a:extLst>
                      </p:cNvPr>
                      <p:cNvPicPr/>
                      <p:nvPr/>
                    </p:nvPicPr>
                    <p:blipFill>
                      <a:blip r:embed="rId5"/>
                      <a:stretch>
                        <a:fillRect/>
                      </a:stretch>
                    </p:blipFill>
                    <p:spPr>
                      <a:xfrm>
                        <a:off x="6804248" y="1744922"/>
                        <a:ext cx="1918063" cy="709200"/>
                      </a:xfrm>
                      <a:prstGeom prst="rect">
                        <a:avLst/>
                      </a:prstGeom>
                    </p:spPr>
                  </p:pic>
                </p:oleObj>
              </mc:Fallback>
            </mc:AlternateContent>
          </a:graphicData>
        </a:graphic>
      </p:graphicFrame>
      <p:pic>
        <p:nvPicPr>
          <p:cNvPr id="3" name="Graphic 2" descr="Information outline">
            <a:extLst>
              <a:ext uri="{FF2B5EF4-FFF2-40B4-BE49-F238E27FC236}">
                <a16:creationId xmlns:a16="http://schemas.microsoft.com/office/drawing/2014/main" id="{70753766-2410-68D3-E4C2-08B1F0ED4AD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504" y="1419622"/>
            <a:ext cx="531591" cy="531591"/>
          </a:xfrm>
          <a:prstGeom prst="rect">
            <a:avLst/>
          </a:prstGeom>
        </p:spPr>
      </p:pic>
    </p:spTree>
    <p:extLst>
      <p:ext uri="{BB962C8B-B14F-4D97-AF65-F5344CB8AC3E}">
        <p14:creationId xmlns:p14="http://schemas.microsoft.com/office/powerpoint/2010/main" val="3982965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457984-98DA-BED0-5DDE-44B4E6754276}"/>
              </a:ext>
            </a:extLst>
          </p:cNvPr>
          <p:cNvSpPr/>
          <p:nvPr/>
        </p:nvSpPr>
        <p:spPr>
          <a:xfrm>
            <a:off x="0" y="0"/>
            <a:ext cx="9144000" cy="5143500"/>
          </a:xfrm>
          <a:prstGeom prst="rect">
            <a:avLst/>
          </a:prstGeom>
          <a:blipFill dpi="0" rotWithShape="1">
            <a:blip r:embed="rId3">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5" name="Content Placeholder 5">
            <a:extLst>
              <a:ext uri="{FF2B5EF4-FFF2-40B4-BE49-F238E27FC236}">
                <a16:creationId xmlns:a16="http://schemas.microsoft.com/office/drawing/2014/main" id="{91373359-78E4-85F6-66D7-378706ECB304}"/>
              </a:ext>
            </a:extLst>
          </p:cNvPr>
          <p:cNvSpPr>
            <a:spLocks noGrp="1"/>
          </p:cNvSpPr>
          <p:nvPr>
            <p:ph idx="1"/>
          </p:nvPr>
        </p:nvSpPr>
        <p:spPr>
          <a:xfrm>
            <a:off x="457200" y="209550"/>
            <a:ext cx="8229600" cy="4800600"/>
          </a:xfrm>
        </p:spPr>
        <p:txBody>
          <a:bodyPr rtlCol="0">
            <a:normAutofit/>
          </a:bodyPr>
          <a:lstStyle/>
          <a:p>
            <a:pPr marL="0" indent="0" eaLnBrk="1" fontAlgn="auto" hangingPunct="1">
              <a:lnSpc>
                <a:spcPct val="150000"/>
              </a:lnSpc>
              <a:spcBef>
                <a:spcPts val="600"/>
              </a:spcBef>
              <a:spcAft>
                <a:spcPts val="0"/>
              </a:spcAft>
              <a:buFont typeface="Arial" charset="0"/>
              <a:buNone/>
              <a:defRPr/>
            </a:pPr>
            <a:r>
              <a:rPr lang="en-US" altLang="en-US" sz="2400" b="1" dirty="0">
                <a:latin typeface="Ink Free" panose="03080402000500000000" pitchFamily="66" charset="0"/>
              </a:rPr>
              <a:t>Clinical scenario </a:t>
            </a:r>
            <a:r>
              <a:rPr lang="en-US" altLang="en-US" sz="2400" b="1" cap="small" dirty="0">
                <a:latin typeface="Ink Free" panose="03080402000500000000" pitchFamily="66" charset="0"/>
              </a:rPr>
              <a:t>2</a:t>
            </a:r>
            <a:r>
              <a:rPr lang="en-US" altLang="en-US" sz="2400" cap="small" dirty="0">
                <a:latin typeface="Ink Free" panose="03080402000500000000" pitchFamily="66" charset="0"/>
              </a:rPr>
              <a:t>: </a:t>
            </a:r>
            <a:r>
              <a:rPr lang="en-US" altLang="en-US" sz="2400" dirty="0">
                <a:latin typeface="Ink Free" panose="03080402000500000000" pitchFamily="66" charset="0"/>
              </a:rPr>
              <a:t>healthy 33-year-old pregnant person</a:t>
            </a:r>
          </a:p>
          <a:p>
            <a:pPr marL="0" indent="0" eaLnBrk="1" fontAlgn="auto" hangingPunct="1">
              <a:lnSpc>
                <a:spcPct val="150000"/>
              </a:lnSpc>
              <a:spcBef>
                <a:spcPts val="600"/>
              </a:spcBef>
              <a:spcAft>
                <a:spcPts val="0"/>
              </a:spcAft>
              <a:buFont typeface="Arial" charset="0"/>
              <a:buNone/>
              <a:defRPr/>
            </a:pPr>
            <a:r>
              <a:rPr lang="en-US" altLang="en-US" sz="2400" dirty="0"/>
              <a:t>6 weeks gestational age by LMP</a:t>
            </a:r>
          </a:p>
          <a:p>
            <a:pPr marL="0" indent="0" eaLnBrk="1" fontAlgn="auto" hangingPunct="1">
              <a:lnSpc>
                <a:spcPct val="150000"/>
              </a:lnSpc>
              <a:spcBef>
                <a:spcPts val="600"/>
              </a:spcBef>
              <a:spcAft>
                <a:spcPts val="0"/>
              </a:spcAft>
              <a:buFont typeface="Arial" charset="0"/>
              <a:buNone/>
              <a:defRPr/>
            </a:pPr>
            <a:r>
              <a:rPr lang="en-US" altLang="en-US" sz="2400" dirty="0"/>
              <a:t>Excited but anxious</a:t>
            </a:r>
          </a:p>
          <a:p>
            <a:pPr marL="0" indent="0" eaLnBrk="1" fontAlgn="auto" hangingPunct="1">
              <a:lnSpc>
                <a:spcPct val="150000"/>
              </a:lnSpc>
              <a:spcBef>
                <a:spcPts val="600"/>
              </a:spcBef>
              <a:spcAft>
                <a:spcPts val="0"/>
              </a:spcAft>
              <a:buFont typeface="Arial" charset="0"/>
              <a:buNone/>
              <a:defRPr/>
            </a:pPr>
            <a:r>
              <a:rPr lang="en-US" altLang="en-US" sz="2400" dirty="0"/>
              <a:t>Wants </a:t>
            </a:r>
            <a:r>
              <a:rPr lang="en-US" altLang="en-US" sz="2400" i="1" dirty="0"/>
              <a:t>all the information </a:t>
            </a:r>
            <a:r>
              <a:rPr lang="en-US" altLang="en-US" sz="2400" dirty="0"/>
              <a:t>about ‘Down syndrome testing’</a:t>
            </a:r>
          </a:p>
        </p:txBody>
      </p:sp>
      <p:pic>
        <p:nvPicPr>
          <p:cNvPr id="3" name="Picture 2" descr="Casual woman hands at the back">
            <a:extLst>
              <a:ext uri="{FF2B5EF4-FFF2-40B4-BE49-F238E27FC236}">
                <a16:creationId xmlns:a16="http://schemas.microsoft.com/office/drawing/2014/main" id="{3D0550B2-F5A6-18C7-3A76-9927BB37CB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86" y="1224136"/>
            <a:ext cx="418209" cy="1347614"/>
          </a:xfrm>
          <a:prstGeom prst="rect">
            <a:avLst/>
          </a:prstGeom>
        </p:spPr>
      </p:pic>
    </p:spTree>
    <p:extLst>
      <p:ext uri="{BB962C8B-B14F-4D97-AF65-F5344CB8AC3E}">
        <p14:creationId xmlns:p14="http://schemas.microsoft.com/office/powerpoint/2010/main" val="3714045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CDC8949-D8DD-BC57-21B1-289E165C5451}"/>
              </a:ext>
            </a:extLst>
          </p:cNvPr>
          <p:cNvSpPr/>
          <p:nvPr/>
        </p:nvSpPr>
        <p:spPr>
          <a:xfrm>
            <a:off x="0" y="0"/>
            <a:ext cx="9144000" cy="5143500"/>
          </a:xfrm>
          <a:prstGeom prst="rect">
            <a:avLst/>
          </a:prstGeom>
          <a:blipFill dpi="0" rotWithShape="1">
            <a:blip r:embed="rId3">
              <a:alphaModFix amt="3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itle 3"/>
          <p:cNvSpPr>
            <a:spLocks noGrp="1"/>
          </p:cNvSpPr>
          <p:nvPr>
            <p:ph type="ctrTitle"/>
          </p:nvPr>
        </p:nvSpPr>
        <p:spPr>
          <a:xfrm>
            <a:off x="300118" y="339502"/>
            <a:ext cx="8543764" cy="1512168"/>
          </a:xfrm>
        </p:spPr>
        <p:txBody>
          <a:bodyPr/>
          <a:lstStyle/>
          <a:p>
            <a:pPr marL="228600">
              <a:spcAft>
                <a:spcPts val="600"/>
              </a:spcAft>
            </a:pPr>
            <a:r>
              <a:rPr lang="en-US" sz="3200" dirty="0">
                <a:effectLst/>
                <a:latin typeface="Calibri" panose="020F0502020204030204" pitchFamily="34" charset="0"/>
                <a:ea typeface="Times New Roman" panose="02020603050405020304" pitchFamily="18" charset="0"/>
              </a:rPr>
              <a:t>Genomics in your practice: Case-based pearls for everyday encounters with prenatal genomics</a:t>
            </a:r>
            <a:endParaRPr lang="en-CA" sz="3200" dirty="0">
              <a:effectLst/>
              <a:latin typeface="Times New Roman" panose="02020603050405020304" pitchFamily="18" charset="0"/>
              <a:ea typeface="Times New Roman" panose="02020603050405020304" pitchFamily="18" charset="0"/>
            </a:endParaRPr>
          </a:p>
        </p:txBody>
      </p:sp>
      <p:sp>
        <p:nvSpPr>
          <p:cNvPr id="12" name="Rectangle 1"/>
          <p:cNvSpPr>
            <a:spLocks noGrp="1" noChangeArrowheads="1"/>
          </p:cNvSpPr>
          <p:nvPr>
            <p:ph type="subTitle" idx="1"/>
          </p:nvPr>
        </p:nvSpPr>
        <p:spPr>
          <a:xfrm>
            <a:off x="867544" y="2076959"/>
            <a:ext cx="7408912" cy="918102"/>
          </a:xfrm>
        </p:spPr>
        <p:txBody>
          <a:bodyPr/>
          <a:lstStyle/>
          <a:p>
            <a:r>
              <a:rPr lang="en-US" sz="1800" dirty="0">
                <a:effectLst/>
                <a:latin typeface="Calibri" panose="020F0502020204030204" pitchFamily="34" charset="0"/>
                <a:ea typeface="Times New Roman" panose="02020603050405020304" pitchFamily="18" charset="0"/>
              </a:rPr>
              <a:t>January 2023</a:t>
            </a:r>
            <a:endParaRPr lang="en-US" altLang="en-US" sz="1800" dirty="0">
              <a:solidFill>
                <a:schemeClr val="tx1">
                  <a:lumMod val="75000"/>
                  <a:lumOff val="25000"/>
                </a:schemeClr>
              </a:solidFill>
            </a:endParaRPr>
          </a:p>
        </p:txBody>
      </p:sp>
      <p:sp>
        <p:nvSpPr>
          <p:cNvPr id="8" name="Subtitle 2">
            <a:extLst>
              <a:ext uri="{FF2B5EF4-FFF2-40B4-BE49-F238E27FC236}">
                <a16:creationId xmlns:a16="http://schemas.microsoft.com/office/drawing/2014/main" id="{2FE22CFA-CA7B-4556-A670-1009C20EBB5F}"/>
              </a:ext>
            </a:extLst>
          </p:cNvPr>
          <p:cNvSpPr txBox="1">
            <a:spLocks/>
          </p:cNvSpPr>
          <p:nvPr/>
        </p:nvSpPr>
        <p:spPr bwMode="auto">
          <a:xfrm>
            <a:off x="359024" y="3475074"/>
            <a:ext cx="8784976" cy="1188412"/>
          </a:xfrm>
          <a:prstGeom prst="rect">
            <a:avLst/>
          </a:prstGeom>
          <a:noFill/>
          <a:ln>
            <a:noFill/>
          </a:ln>
        </p:spPr>
        <p:txBody>
          <a:bodyPr vert="horz" wrap="square" lIns="91440" tIns="45720" rIns="91440" bIns="45720" numCol="1" anchor="t" anchorCtr="0" compatLnSpc="1">
            <a:prstTxWarp prst="textNoShape">
              <a:avLst/>
            </a:prstTxWarp>
            <a:noAutofit/>
          </a:bodyPr>
          <a:lstStyle>
            <a:lvl1pPr marL="0" indent="0" algn="ctr" rtl="0" eaLnBrk="1" fontAlgn="base" hangingPunct="1">
              <a:spcBef>
                <a:spcPct val="20000"/>
              </a:spcBef>
              <a:spcAft>
                <a:spcPct val="0"/>
              </a:spcAft>
              <a:buFont typeface="Arial" charset="0"/>
              <a:buNone/>
              <a:defRPr sz="3200" kern="1200">
                <a:solidFill>
                  <a:schemeClr val="tx1">
                    <a:tint val="75000"/>
                  </a:schemeClr>
                </a:solidFill>
                <a:latin typeface="+mn-lt"/>
                <a:ea typeface="ＭＳ Ｐゴシック" pitchFamily="-1" charset="-128"/>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pitchFamily="-1" charset="-128"/>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pitchFamily="-1" charset="-128"/>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pitchFamily="-1" charset="-128"/>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pitchFamily="-1" charset="-128"/>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r>
              <a:rPr lang="en-US" sz="1200" dirty="0">
                <a:solidFill>
                  <a:schemeClr val="tx1"/>
                </a:solidFill>
              </a:rPr>
              <a:t>Shawna Morrison MS CGC (genetic counsellor), June Carroll MD (family physician) and  Judith Allanson MD (retired clinical geneticist)</a:t>
            </a:r>
          </a:p>
        </p:txBody>
      </p:sp>
    </p:spTree>
    <p:extLst>
      <p:ext uri="{BB962C8B-B14F-4D97-AF65-F5344CB8AC3E}">
        <p14:creationId xmlns:p14="http://schemas.microsoft.com/office/powerpoint/2010/main" val="2558304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457984-98DA-BED0-5DDE-44B4E6754276}"/>
              </a:ext>
            </a:extLst>
          </p:cNvPr>
          <p:cNvSpPr/>
          <p:nvPr/>
        </p:nvSpPr>
        <p:spPr>
          <a:xfrm>
            <a:off x="0" y="0"/>
            <a:ext cx="9144000" cy="5143500"/>
          </a:xfrm>
          <a:prstGeom prst="rect">
            <a:avLst/>
          </a:prstGeom>
          <a:blipFill dpi="0" rotWithShape="1">
            <a:blip r:embed="rId3">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5" name="Content Placeholder 5">
            <a:extLst>
              <a:ext uri="{FF2B5EF4-FFF2-40B4-BE49-F238E27FC236}">
                <a16:creationId xmlns:a16="http://schemas.microsoft.com/office/drawing/2014/main" id="{91373359-78E4-85F6-66D7-378706ECB304}"/>
              </a:ext>
            </a:extLst>
          </p:cNvPr>
          <p:cNvSpPr>
            <a:spLocks noGrp="1"/>
          </p:cNvSpPr>
          <p:nvPr>
            <p:ph idx="1"/>
          </p:nvPr>
        </p:nvSpPr>
        <p:spPr>
          <a:xfrm>
            <a:off x="457200" y="209550"/>
            <a:ext cx="8229600" cy="4800600"/>
          </a:xfrm>
        </p:spPr>
        <p:txBody>
          <a:bodyPr rtlCol="0">
            <a:normAutofit/>
          </a:bodyPr>
          <a:lstStyle/>
          <a:p>
            <a:pPr marL="0" indent="0" eaLnBrk="1" fontAlgn="auto" hangingPunct="1">
              <a:lnSpc>
                <a:spcPct val="150000"/>
              </a:lnSpc>
              <a:spcBef>
                <a:spcPts val="600"/>
              </a:spcBef>
              <a:spcAft>
                <a:spcPts val="0"/>
              </a:spcAft>
              <a:buFont typeface="Arial" charset="0"/>
              <a:buNone/>
              <a:defRPr/>
            </a:pPr>
            <a:r>
              <a:rPr lang="en-US" altLang="en-US" sz="2400" b="1" dirty="0">
                <a:latin typeface="Ink Free" panose="03080402000500000000" pitchFamily="66" charset="0"/>
              </a:rPr>
              <a:t>Clinical scenario </a:t>
            </a:r>
            <a:r>
              <a:rPr lang="en-US" altLang="en-US" sz="2400" b="1" cap="small" dirty="0">
                <a:latin typeface="Ink Free" panose="03080402000500000000" pitchFamily="66" charset="0"/>
              </a:rPr>
              <a:t>2</a:t>
            </a:r>
            <a:r>
              <a:rPr lang="en-US" altLang="en-US" sz="2400" cap="small" dirty="0">
                <a:latin typeface="Ink Free" panose="03080402000500000000" pitchFamily="66" charset="0"/>
              </a:rPr>
              <a:t>: </a:t>
            </a:r>
            <a:r>
              <a:rPr lang="en-US" altLang="en-US" sz="2400" dirty="0">
                <a:latin typeface="Ink Free" panose="03080402000500000000" pitchFamily="66" charset="0"/>
              </a:rPr>
              <a:t>healthy 33-year-old pregnant person</a:t>
            </a:r>
          </a:p>
          <a:p>
            <a:pPr marL="0" indent="0" eaLnBrk="1" fontAlgn="auto" hangingPunct="1">
              <a:lnSpc>
                <a:spcPct val="150000"/>
              </a:lnSpc>
              <a:spcBef>
                <a:spcPts val="600"/>
              </a:spcBef>
              <a:spcAft>
                <a:spcPts val="0"/>
              </a:spcAft>
              <a:buFont typeface="Arial" charset="0"/>
              <a:buNone/>
              <a:defRPr/>
            </a:pPr>
            <a:r>
              <a:rPr lang="en-US" altLang="en-US" sz="2400" dirty="0"/>
              <a:t>6 weeks gestational age by LMP</a:t>
            </a:r>
          </a:p>
          <a:p>
            <a:pPr marL="0" indent="0" eaLnBrk="1" fontAlgn="auto" hangingPunct="1">
              <a:lnSpc>
                <a:spcPct val="150000"/>
              </a:lnSpc>
              <a:spcBef>
                <a:spcPts val="600"/>
              </a:spcBef>
              <a:spcAft>
                <a:spcPts val="0"/>
              </a:spcAft>
              <a:buFont typeface="Arial" charset="0"/>
              <a:buNone/>
              <a:defRPr/>
            </a:pPr>
            <a:r>
              <a:rPr lang="en-US" altLang="en-US" sz="2400" dirty="0"/>
              <a:t>Excited but anxious</a:t>
            </a:r>
          </a:p>
          <a:p>
            <a:pPr marL="0" indent="0" eaLnBrk="1" fontAlgn="auto" hangingPunct="1">
              <a:lnSpc>
                <a:spcPct val="150000"/>
              </a:lnSpc>
              <a:spcBef>
                <a:spcPts val="600"/>
              </a:spcBef>
              <a:spcAft>
                <a:spcPts val="0"/>
              </a:spcAft>
              <a:buFont typeface="Arial" charset="0"/>
              <a:buNone/>
              <a:defRPr/>
            </a:pPr>
            <a:r>
              <a:rPr lang="en-US" altLang="en-US" sz="2400" dirty="0"/>
              <a:t>Wants </a:t>
            </a:r>
            <a:r>
              <a:rPr lang="en-US" altLang="en-US" sz="2400" i="1" dirty="0"/>
              <a:t>all the information </a:t>
            </a:r>
            <a:r>
              <a:rPr lang="en-US" altLang="en-US" sz="2400" dirty="0"/>
              <a:t>about ‘Down syndrome testing’</a:t>
            </a:r>
          </a:p>
          <a:p>
            <a:pPr marL="0" indent="0" eaLnBrk="1" fontAlgn="auto" hangingPunct="1">
              <a:spcBef>
                <a:spcPts val="3600"/>
              </a:spcBef>
              <a:spcAft>
                <a:spcPts val="0"/>
              </a:spcAft>
              <a:buFont typeface="Arial" charset="0"/>
              <a:buNone/>
              <a:defRPr/>
            </a:pPr>
            <a:r>
              <a:rPr lang="en-US" altLang="en-US" sz="2400" dirty="0"/>
              <a:t>Wishes to proceed with self-pay NIPT</a:t>
            </a:r>
          </a:p>
          <a:p>
            <a:pPr marL="0" indent="0" eaLnBrk="1" fontAlgn="auto" hangingPunct="1">
              <a:spcBef>
                <a:spcPts val="3600"/>
              </a:spcBef>
              <a:spcAft>
                <a:spcPts val="0"/>
              </a:spcAft>
              <a:buFont typeface="Arial" charset="0"/>
              <a:buNone/>
              <a:defRPr/>
            </a:pPr>
            <a:r>
              <a:rPr lang="en-US" altLang="en-US" sz="2400" dirty="0"/>
              <a:t>NIPT is positive (HIGH RISK) for Down syndrome</a:t>
            </a:r>
          </a:p>
        </p:txBody>
      </p:sp>
      <p:pic>
        <p:nvPicPr>
          <p:cNvPr id="5" name="Picture 4" descr="Casual woman with hand on face">
            <a:extLst>
              <a:ext uri="{FF2B5EF4-FFF2-40B4-BE49-F238E27FC236}">
                <a16:creationId xmlns:a16="http://schemas.microsoft.com/office/drawing/2014/main" id="{686529B5-749F-DA3A-6389-B16EA0384A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4296" y="2565896"/>
            <a:ext cx="511104" cy="1491630"/>
          </a:xfrm>
          <a:prstGeom prst="rect">
            <a:avLst/>
          </a:prstGeom>
        </p:spPr>
      </p:pic>
      <p:cxnSp>
        <p:nvCxnSpPr>
          <p:cNvPr id="4" name="Straight Connector 3">
            <a:extLst>
              <a:ext uri="{FF2B5EF4-FFF2-40B4-BE49-F238E27FC236}">
                <a16:creationId xmlns:a16="http://schemas.microsoft.com/office/drawing/2014/main" id="{BC32A605-D7A9-FAB4-5699-C75BAAAD648D}"/>
              </a:ext>
            </a:extLst>
          </p:cNvPr>
          <p:cNvCxnSpPr/>
          <p:nvPr/>
        </p:nvCxnSpPr>
        <p:spPr>
          <a:xfrm>
            <a:off x="1291282" y="4371950"/>
            <a:ext cx="2560638"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8240179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075">
                                            <p:txEl>
                                              <p:pRg st="4" end="4"/>
                                            </p:txEl>
                                          </p:spTgt>
                                        </p:tgtEl>
                                        <p:attrNameLst>
                                          <p:attrName>style.visibility</p:attrName>
                                        </p:attrNameLst>
                                      </p:cBhvr>
                                      <p:to>
                                        <p:strVal val="visible"/>
                                      </p:to>
                                    </p:set>
                                    <p:animEffect transition="in" filter="fade">
                                      <p:cBhvr>
                                        <p:cTn id="7" dur="500"/>
                                        <p:tgtEl>
                                          <p:spTgt spid="3075">
                                            <p:txEl>
                                              <p:pRg st="4" end="4"/>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3075">
                                            <p:txEl>
                                              <p:pRg st="5" end="5"/>
                                            </p:txEl>
                                          </p:spTgt>
                                        </p:tgtEl>
                                        <p:attrNameLst>
                                          <p:attrName>style.visibility</p:attrName>
                                        </p:attrNameLst>
                                      </p:cBhvr>
                                      <p:to>
                                        <p:strVal val="visible"/>
                                      </p:to>
                                    </p:set>
                                    <p:animEffect transition="in" filter="fade">
                                      <p:cBhvr>
                                        <p:cTn id="10" dur="500"/>
                                        <p:tgtEl>
                                          <p:spTgt spid="3075">
                                            <p:txEl>
                                              <p:pRg st="5" end="5"/>
                                            </p:txEl>
                                          </p:spTgt>
                                        </p:tgtEl>
                                      </p:cBhvr>
                                    </p:animEffect>
                                  </p:childTnLst>
                                </p:cTn>
                              </p:par>
                              <p:par>
                                <p:cTn id="11" presetID="10" presetClass="entr" presetSubtype="0" fill="hold" nodeType="with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22" presetClass="entr" presetSubtype="8" fill="hold" nodeType="withEffect">
                                  <p:stCondLst>
                                    <p:cond delay="125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797ABF-4243-5344-0C92-8D43846EA17B}"/>
              </a:ext>
            </a:extLst>
          </p:cNvPr>
          <p:cNvSpPr/>
          <p:nvPr/>
        </p:nvSpPr>
        <p:spPr>
          <a:xfrm>
            <a:off x="0" y="51470"/>
            <a:ext cx="9144000" cy="709200"/>
          </a:xfrm>
          <a:prstGeom prst="rect">
            <a:avLst/>
          </a:prstGeom>
          <a:solidFill>
            <a:srgbClr val="EBF6F9">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b="1" i="0" dirty="0">
              <a:solidFill>
                <a:srgbClr val="2F2B2B"/>
              </a:solidFill>
              <a:effectLst/>
              <a:latin typeface="Ink Free" panose="03080402000500000000" pitchFamily="66" charset="0"/>
            </a:endParaRPr>
          </a:p>
        </p:txBody>
      </p:sp>
      <p:sp>
        <p:nvSpPr>
          <p:cNvPr id="5" name="Content Placeholder 5">
            <a:extLst>
              <a:ext uri="{FF2B5EF4-FFF2-40B4-BE49-F238E27FC236}">
                <a16:creationId xmlns:a16="http://schemas.microsoft.com/office/drawing/2014/main" id="{5DED8AC3-F5E2-4FCC-CDBC-E34E1670923D}"/>
              </a:ext>
            </a:extLst>
          </p:cNvPr>
          <p:cNvSpPr>
            <a:spLocks noGrp="1"/>
          </p:cNvSpPr>
          <p:nvPr>
            <p:ph idx="1"/>
          </p:nvPr>
        </p:nvSpPr>
        <p:spPr>
          <a:xfrm>
            <a:off x="457199" y="209550"/>
            <a:ext cx="8742909" cy="4800600"/>
          </a:xfrm>
        </p:spPr>
        <p:txBody>
          <a:bodyPr/>
          <a:lstStyle/>
          <a:p>
            <a:pPr marL="0" indent="542925" eaLnBrk="1" hangingPunct="1">
              <a:spcBef>
                <a:spcPct val="0"/>
              </a:spcBef>
              <a:buFont typeface="Arial" panose="020B0604020202020204" pitchFamily="34" charset="0"/>
              <a:buNone/>
            </a:pPr>
            <a:r>
              <a:rPr lang="en-US" altLang="en-US" sz="2400" dirty="0">
                <a:latin typeface="+mj-lt"/>
              </a:rPr>
              <a:t>NIPT is a screening test.</a:t>
            </a:r>
          </a:p>
          <a:p>
            <a:pPr marL="542925" indent="0" eaLnBrk="1" hangingPunct="1">
              <a:spcBef>
                <a:spcPts val="1200"/>
              </a:spcBef>
              <a:buFont typeface="Arial" panose="020B0604020202020204" pitchFamily="34" charset="0"/>
              <a:buNone/>
            </a:pPr>
            <a:r>
              <a:rPr lang="en-CA" altLang="en-US" sz="2400" dirty="0">
                <a:latin typeface="+mj-lt"/>
              </a:rPr>
              <a:t>Diagnostic testing is recommended before any irrevocable action.</a:t>
            </a:r>
            <a:endParaRPr lang="en-US" altLang="en-US" sz="2400" dirty="0">
              <a:latin typeface="+mj-lt"/>
            </a:endParaRPr>
          </a:p>
          <a:p>
            <a:pPr marL="0" indent="0" eaLnBrk="1" hangingPunct="1">
              <a:spcBef>
                <a:spcPts val="600"/>
              </a:spcBef>
              <a:buFont typeface="Arial" panose="020B0604020202020204" pitchFamily="34" charset="0"/>
              <a:buNone/>
            </a:pPr>
            <a:endParaRPr lang="en-US" altLang="en-US" sz="2400" dirty="0">
              <a:latin typeface="+mj-lt"/>
            </a:endParaRPr>
          </a:p>
          <a:p>
            <a:pPr marL="0" indent="0" eaLnBrk="1" hangingPunct="1">
              <a:lnSpc>
                <a:spcPct val="150000"/>
              </a:lnSpc>
              <a:spcBef>
                <a:spcPts val="600"/>
              </a:spcBef>
              <a:buFont typeface="Arial" panose="020B0604020202020204" pitchFamily="34" charset="0"/>
              <a:buNone/>
            </a:pPr>
            <a:endParaRPr lang="en-US" altLang="en-US" sz="2400" dirty="0">
              <a:latin typeface="+mj-lt"/>
            </a:endParaRPr>
          </a:p>
          <a:p>
            <a:pPr marL="0" indent="0" eaLnBrk="1" hangingPunct="1">
              <a:lnSpc>
                <a:spcPct val="150000"/>
              </a:lnSpc>
              <a:spcBef>
                <a:spcPts val="600"/>
              </a:spcBef>
              <a:buFont typeface="Arial" panose="020B0604020202020204" pitchFamily="34" charset="0"/>
              <a:buNone/>
            </a:pPr>
            <a:endParaRPr lang="en-US" altLang="en-US" sz="2400" dirty="0">
              <a:latin typeface="+mj-lt"/>
            </a:endParaRPr>
          </a:p>
        </p:txBody>
      </p:sp>
      <p:pic>
        <p:nvPicPr>
          <p:cNvPr id="27652" name="Picture 5">
            <a:hlinkClick r:id="rId3"/>
            <a:extLst>
              <a:ext uri="{FF2B5EF4-FFF2-40B4-BE49-F238E27FC236}">
                <a16:creationId xmlns:a16="http://schemas.microsoft.com/office/drawing/2014/main" id="{302F64DA-9FE3-88C3-6466-D06A865040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038350"/>
            <a:ext cx="25606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3" name="Group 6">
            <a:extLst>
              <a:ext uri="{FF2B5EF4-FFF2-40B4-BE49-F238E27FC236}">
                <a16:creationId xmlns:a16="http://schemas.microsoft.com/office/drawing/2014/main" id="{AF47A327-DEFA-A62D-3C77-8F554FD35D21}"/>
              </a:ext>
            </a:extLst>
          </p:cNvPr>
          <p:cNvGrpSpPr>
            <a:grpSpLocks/>
          </p:cNvGrpSpPr>
          <p:nvPr/>
        </p:nvGrpSpPr>
        <p:grpSpPr bwMode="auto">
          <a:xfrm>
            <a:off x="747713" y="2201863"/>
            <a:ext cx="2824162" cy="2052637"/>
            <a:chOff x="0" y="0"/>
            <a:chExt cx="38277" cy="31897"/>
          </a:xfrm>
        </p:grpSpPr>
        <p:pic>
          <p:nvPicPr>
            <p:cNvPr id="27660" name="Picture 7" descr="Image result for chorionic villus sampling">
              <a:extLst>
                <a:ext uri="{FF2B5EF4-FFF2-40B4-BE49-F238E27FC236}">
                  <a16:creationId xmlns:a16="http://schemas.microsoft.com/office/drawing/2014/main" id="{3FABDA00-7788-7CAB-A945-530283D4682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8277" cy="3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1" name="Rectangle 8">
              <a:extLst>
                <a:ext uri="{FF2B5EF4-FFF2-40B4-BE49-F238E27FC236}">
                  <a16:creationId xmlns:a16="http://schemas.microsoft.com/office/drawing/2014/main" id="{29455E31-BA6E-0748-A646-D016A3D0C5D7}"/>
                </a:ext>
              </a:extLst>
            </p:cNvPr>
            <p:cNvSpPr>
              <a:spLocks noChangeArrowheads="1"/>
            </p:cNvSpPr>
            <p:nvPr/>
          </p:nvSpPr>
          <p:spPr bwMode="auto">
            <a:xfrm>
              <a:off x="1382" y="0"/>
              <a:ext cx="13716" cy="3402"/>
            </a:xfrm>
            <a:prstGeom prst="rect">
              <a:avLst/>
            </a:prstGeom>
            <a:solidFill>
              <a:srgbClr val="FFFFFF"/>
            </a:solidFill>
            <a:ln w="25400">
              <a:solidFill>
                <a:srgbClr val="FFFFFF"/>
              </a:solidFill>
              <a:miter lim="800000"/>
              <a:headEnd/>
              <a:tailEnd/>
            </a:ln>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1800"/>
            </a:p>
          </p:txBody>
        </p:sp>
      </p:grpSp>
      <p:sp>
        <p:nvSpPr>
          <p:cNvPr id="10" name="Rectangle 9">
            <a:extLst>
              <a:ext uri="{FF2B5EF4-FFF2-40B4-BE49-F238E27FC236}">
                <a16:creationId xmlns:a16="http://schemas.microsoft.com/office/drawing/2014/main" id="{A4243FA5-8E7E-743B-D16E-9EDD8558B290}"/>
              </a:ext>
            </a:extLst>
          </p:cNvPr>
          <p:cNvSpPr/>
          <p:nvPr/>
        </p:nvSpPr>
        <p:spPr>
          <a:xfrm>
            <a:off x="657908" y="3822762"/>
            <a:ext cx="3039652" cy="548640"/>
          </a:xfrm>
          <a:prstGeom prst="rect">
            <a:avLst/>
          </a:prstGeom>
          <a:solidFill>
            <a:srgbClr val="FFEFAD"/>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CA" sz="1600" dirty="0">
                <a:solidFill>
                  <a:schemeClr val="tx1"/>
                </a:solidFill>
              </a:rPr>
              <a:t>Chorionic Villus Sampling (CVS), </a:t>
            </a:r>
          </a:p>
          <a:p>
            <a:pPr algn="ctr" fontAlgn="auto">
              <a:spcBef>
                <a:spcPts val="0"/>
              </a:spcBef>
              <a:spcAft>
                <a:spcPts val="0"/>
              </a:spcAft>
              <a:defRPr/>
            </a:pPr>
            <a:r>
              <a:rPr lang="en-CA" sz="1600" dirty="0">
                <a:solidFill>
                  <a:schemeClr val="tx1"/>
                </a:solidFill>
              </a:rPr>
              <a:t>11-13 weeks</a:t>
            </a:r>
          </a:p>
        </p:txBody>
      </p:sp>
      <p:sp>
        <p:nvSpPr>
          <p:cNvPr id="11" name="Rectangle 10">
            <a:extLst>
              <a:ext uri="{FF2B5EF4-FFF2-40B4-BE49-F238E27FC236}">
                <a16:creationId xmlns:a16="http://schemas.microsoft.com/office/drawing/2014/main" id="{BCC79BDE-B4E3-8EC4-F573-713F6ACF90FC}"/>
              </a:ext>
            </a:extLst>
          </p:cNvPr>
          <p:cNvSpPr/>
          <p:nvPr/>
        </p:nvSpPr>
        <p:spPr>
          <a:xfrm>
            <a:off x="5446440" y="3822762"/>
            <a:ext cx="2869976" cy="548640"/>
          </a:xfrm>
          <a:prstGeom prst="rect">
            <a:avLst/>
          </a:prstGeom>
          <a:solidFill>
            <a:srgbClr val="FFEFAD"/>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pPr>
            <a:r>
              <a:rPr lang="en-CA" sz="1600" dirty="0">
                <a:solidFill>
                  <a:schemeClr val="tx1"/>
                </a:solidFill>
              </a:rPr>
              <a:t>Amniocentesis, 15+weeks</a:t>
            </a:r>
          </a:p>
        </p:txBody>
      </p:sp>
      <p:pic>
        <p:nvPicPr>
          <p:cNvPr id="7" name="Graphic 6" descr="Lights On outline">
            <a:extLst>
              <a:ext uri="{FF2B5EF4-FFF2-40B4-BE49-F238E27FC236}">
                <a16:creationId xmlns:a16="http://schemas.microsoft.com/office/drawing/2014/main" id="{D04CB097-C29D-D3E0-7202-3CDA24C1470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5536" y="161479"/>
            <a:ext cx="511635" cy="5116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50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27652"/>
                                        </p:tgtEl>
                                        <p:attrNameLst>
                                          <p:attrName>style.visibility</p:attrName>
                                        </p:attrNameLst>
                                      </p:cBhvr>
                                      <p:to>
                                        <p:strVal val="visible"/>
                                      </p:to>
                                    </p:set>
                                    <p:animEffect transition="in" filter="fade">
                                      <p:cBhvr>
                                        <p:cTn id="10" dur="500"/>
                                        <p:tgtEl>
                                          <p:spTgt spid="27652"/>
                                        </p:tgtEl>
                                      </p:cBhvr>
                                    </p:animEffect>
                                  </p:childTnLst>
                                </p:cTn>
                              </p:par>
                              <p:par>
                                <p:cTn id="11" presetID="10" presetClass="entr" presetSubtype="0" fill="hold" nodeType="withEffect">
                                  <p:stCondLst>
                                    <p:cond delay="500"/>
                                  </p:stCondLst>
                                  <p:childTnLst>
                                    <p:set>
                                      <p:cBhvr>
                                        <p:cTn id="12" dur="1" fill="hold">
                                          <p:stCondLst>
                                            <p:cond delay="0"/>
                                          </p:stCondLst>
                                        </p:cTn>
                                        <p:tgtEl>
                                          <p:spTgt spid="27653"/>
                                        </p:tgtEl>
                                        <p:attrNameLst>
                                          <p:attrName>style.visibility</p:attrName>
                                        </p:attrNameLst>
                                      </p:cBhvr>
                                      <p:to>
                                        <p:strVal val="visible"/>
                                      </p:to>
                                    </p:set>
                                    <p:animEffect transition="in" filter="fade">
                                      <p:cBhvr>
                                        <p:cTn id="13" dur="500"/>
                                        <p:tgtEl>
                                          <p:spTgt spid="27653"/>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12D9F1-29EE-94D5-CD03-4DBB44B96521}"/>
              </a:ext>
            </a:extLst>
          </p:cNvPr>
          <p:cNvSpPr/>
          <p:nvPr/>
        </p:nvSpPr>
        <p:spPr>
          <a:xfrm>
            <a:off x="0" y="1563638"/>
            <a:ext cx="9144000" cy="673224"/>
          </a:xfrm>
          <a:prstGeom prst="rect">
            <a:avLst/>
          </a:prstGeom>
          <a:solidFill>
            <a:srgbClr val="EBF6F9">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b="1" i="0" dirty="0">
              <a:solidFill>
                <a:srgbClr val="2F2B2B"/>
              </a:solidFill>
              <a:effectLst/>
              <a:latin typeface="Ink Free" panose="03080402000500000000" pitchFamily="66" charset="0"/>
            </a:endParaRPr>
          </a:p>
        </p:txBody>
      </p:sp>
      <p:sp>
        <p:nvSpPr>
          <p:cNvPr id="6" name="Content Placeholder 5">
            <a:extLst>
              <a:ext uri="{FF2B5EF4-FFF2-40B4-BE49-F238E27FC236}">
                <a16:creationId xmlns:a16="http://schemas.microsoft.com/office/drawing/2014/main" id="{F046FEFC-8F48-738B-A852-01627D34C1DE}"/>
              </a:ext>
            </a:extLst>
          </p:cNvPr>
          <p:cNvSpPr>
            <a:spLocks noGrp="1"/>
          </p:cNvSpPr>
          <p:nvPr>
            <p:ph idx="1"/>
          </p:nvPr>
        </p:nvSpPr>
        <p:spPr>
          <a:xfrm>
            <a:off x="457199" y="209550"/>
            <a:ext cx="8742909" cy="4800600"/>
          </a:xfrm>
        </p:spPr>
        <p:txBody>
          <a:bodyPr/>
          <a:lstStyle/>
          <a:p>
            <a:pPr marL="0" indent="542925" eaLnBrk="1" hangingPunct="1">
              <a:spcBef>
                <a:spcPct val="0"/>
              </a:spcBef>
              <a:buFont typeface="Arial" panose="020B0604020202020204" pitchFamily="34" charset="0"/>
              <a:buNone/>
            </a:pPr>
            <a:r>
              <a:rPr lang="en-US" altLang="en-US" sz="2400" dirty="0">
                <a:latin typeface="+mj-lt"/>
              </a:rPr>
              <a:t>NIPT is a screening test.</a:t>
            </a:r>
          </a:p>
          <a:p>
            <a:pPr marL="542925" indent="0" eaLnBrk="1" hangingPunct="1">
              <a:spcBef>
                <a:spcPts val="1200"/>
              </a:spcBef>
              <a:buFont typeface="Arial" panose="020B0604020202020204" pitchFamily="34" charset="0"/>
              <a:buNone/>
            </a:pPr>
            <a:r>
              <a:rPr lang="en-CA" altLang="en-US" sz="2400" dirty="0">
                <a:latin typeface="+mj-lt"/>
              </a:rPr>
              <a:t>Diagnostic testing is recommended before any irrevocable action.</a:t>
            </a:r>
          </a:p>
          <a:p>
            <a:pPr marL="542925" indent="0">
              <a:spcBef>
                <a:spcPts val="1200"/>
              </a:spcBef>
              <a:buNone/>
            </a:pPr>
            <a:r>
              <a:rPr lang="en-CA" altLang="en-US" sz="2400" dirty="0">
                <a:latin typeface="+mj-lt"/>
              </a:rPr>
              <a:t>False positives can happen. 			</a:t>
            </a:r>
            <a:endParaRPr lang="en-US" altLang="en-US" sz="2400" dirty="0">
              <a:latin typeface="+mj-lt"/>
            </a:endParaRPr>
          </a:p>
          <a:p>
            <a:pPr marL="0" indent="0" eaLnBrk="1" hangingPunct="1">
              <a:spcBef>
                <a:spcPts val="600"/>
              </a:spcBef>
              <a:buFont typeface="Arial" panose="020B0604020202020204" pitchFamily="34" charset="0"/>
              <a:buNone/>
            </a:pPr>
            <a:endParaRPr lang="en-US" altLang="en-US" sz="2400" dirty="0">
              <a:latin typeface="+mj-lt"/>
            </a:endParaRPr>
          </a:p>
          <a:p>
            <a:pPr marL="0" indent="0" eaLnBrk="1" hangingPunct="1">
              <a:lnSpc>
                <a:spcPct val="150000"/>
              </a:lnSpc>
              <a:spcBef>
                <a:spcPts val="600"/>
              </a:spcBef>
              <a:buFont typeface="Arial" panose="020B0604020202020204" pitchFamily="34" charset="0"/>
              <a:buNone/>
            </a:pPr>
            <a:endParaRPr lang="en-US" altLang="en-US" sz="2400" dirty="0">
              <a:latin typeface="+mj-lt"/>
            </a:endParaRPr>
          </a:p>
          <a:p>
            <a:pPr marL="0" indent="0" eaLnBrk="1" hangingPunct="1">
              <a:lnSpc>
                <a:spcPct val="150000"/>
              </a:lnSpc>
              <a:spcBef>
                <a:spcPts val="600"/>
              </a:spcBef>
              <a:buFont typeface="Arial" panose="020B0604020202020204" pitchFamily="34" charset="0"/>
              <a:buNone/>
            </a:pPr>
            <a:endParaRPr lang="en-US" altLang="en-US" sz="2400" dirty="0">
              <a:latin typeface="+mj-lt"/>
            </a:endParaRPr>
          </a:p>
        </p:txBody>
      </p:sp>
      <p:pic>
        <p:nvPicPr>
          <p:cNvPr id="8" name="Graphic 7" descr="Lights On outline">
            <a:extLst>
              <a:ext uri="{FF2B5EF4-FFF2-40B4-BE49-F238E27FC236}">
                <a16:creationId xmlns:a16="http://schemas.microsoft.com/office/drawing/2014/main" id="{228F87D0-907A-2E3F-40AE-42B57D25027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5536" y="161479"/>
            <a:ext cx="511635" cy="511635"/>
          </a:xfrm>
          <a:prstGeom prst="rect">
            <a:avLst/>
          </a:prstGeom>
        </p:spPr>
      </p:pic>
      <p:pic>
        <p:nvPicPr>
          <p:cNvPr id="5" name="Graphic 4" descr="Siren outline">
            <a:extLst>
              <a:ext uri="{FF2B5EF4-FFF2-40B4-BE49-F238E27FC236}">
                <a16:creationId xmlns:a16="http://schemas.microsoft.com/office/drawing/2014/main" id="{9D52DD06-7424-CCF5-CA12-B2B6296A1B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8642" y="1447690"/>
            <a:ext cx="673224" cy="673224"/>
          </a:xfrm>
          <a:prstGeom prst="rect">
            <a:avLst/>
          </a:prstGeom>
        </p:spPr>
      </p:pic>
    </p:spTree>
    <p:extLst>
      <p:ext uri="{BB962C8B-B14F-4D97-AF65-F5344CB8AC3E}">
        <p14:creationId xmlns:p14="http://schemas.microsoft.com/office/powerpoint/2010/main" val="31867154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29B2BC-C700-1008-CA1D-D31C618ACA0D}"/>
              </a:ext>
            </a:extLst>
          </p:cNvPr>
          <p:cNvSpPr/>
          <p:nvPr/>
        </p:nvSpPr>
        <p:spPr>
          <a:xfrm>
            <a:off x="0" y="2077862"/>
            <a:ext cx="9144000" cy="966703"/>
          </a:xfrm>
          <a:prstGeom prst="rect">
            <a:avLst/>
          </a:prstGeom>
          <a:solidFill>
            <a:srgbClr val="EBF6F9">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b="1" i="0" dirty="0">
              <a:solidFill>
                <a:srgbClr val="2F2B2B"/>
              </a:solidFill>
              <a:effectLst/>
              <a:latin typeface="Ink Free" panose="03080402000500000000" pitchFamily="66" charset="0"/>
            </a:endParaRPr>
          </a:p>
        </p:txBody>
      </p:sp>
      <p:sp>
        <p:nvSpPr>
          <p:cNvPr id="6" name="Content Placeholder 5">
            <a:extLst>
              <a:ext uri="{FF2B5EF4-FFF2-40B4-BE49-F238E27FC236}">
                <a16:creationId xmlns:a16="http://schemas.microsoft.com/office/drawing/2014/main" id="{F046FEFC-8F48-738B-A852-01627D34C1DE}"/>
              </a:ext>
            </a:extLst>
          </p:cNvPr>
          <p:cNvSpPr>
            <a:spLocks noGrp="1"/>
          </p:cNvSpPr>
          <p:nvPr>
            <p:ph idx="1"/>
          </p:nvPr>
        </p:nvSpPr>
        <p:spPr>
          <a:xfrm>
            <a:off x="457199" y="209550"/>
            <a:ext cx="8742909" cy="4800600"/>
          </a:xfrm>
        </p:spPr>
        <p:txBody>
          <a:bodyPr/>
          <a:lstStyle/>
          <a:p>
            <a:pPr marL="0" indent="542925" eaLnBrk="1" hangingPunct="1">
              <a:spcBef>
                <a:spcPct val="0"/>
              </a:spcBef>
              <a:buFont typeface="Arial" panose="020B0604020202020204" pitchFamily="34" charset="0"/>
              <a:buNone/>
            </a:pPr>
            <a:r>
              <a:rPr lang="en-US" altLang="en-US" sz="2400" dirty="0">
                <a:latin typeface="+mj-lt"/>
              </a:rPr>
              <a:t>NIPT is a screening test.</a:t>
            </a:r>
          </a:p>
          <a:p>
            <a:pPr marL="542925" indent="0" eaLnBrk="1" hangingPunct="1">
              <a:spcBef>
                <a:spcPts val="1200"/>
              </a:spcBef>
              <a:buFont typeface="Arial" panose="020B0604020202020204" pitchFamily="34" charset="0"/>
              <a:buNone/>
            </a:pPr>
            <a:r>
              <a:rPr lang="en-CA" altLang="en-US" sz="2400" dirty="0">
                <a:latin typeface="+mj-lt"/>
              </a:rPr>
              <a:t>Diagnostic testing is recommended before any irrevocable action.</a:t>
            </a:r>
          </a:p>
          <a:p>
            <a:pPr marL="542925" indent="0">
              <a:spcBef>
                <a:spcPts val="1200"/>
              </a:spcBef>
              <a:buNone/>
            </a:pPr>
            <a:r>
              <a:rPr lang="en-CA" altLang="en-US" sz="2400" dirty="0">
                <a:latin typeface="+mj-lt"/>
              </a:rPr>
              <a:t>False positives can happen. 			</a:t>
            </a:r>
          </a:p>
          <a:p>
            <a:pPr marL="542925" indent="0">
              <a:spcBef>
                <a:spcPts val="1200"/>
              </a:spcBef>
              <a:buNone/>
            </a:pPr>
            <a:r>
              <a:rPr lang="en-CA" altLang="en-US" sz="2400" dirty="0">
                <a:latin typeface="+mj-lt"/>
              </a:rPr>
              <a:t>Confined placental mosaicism (present in 1-2% of first trimester placentas) may cause a false positive.</a:t>
            </a:r>
          </a:p>
          <a:p>
            <a:pPr marL="542925" indent="0">
              <a:spcBef>
                <a:spcPts val="1200"/>
              </a:spcBef>
              <a:buNone/>
            </a:pPr>
            <a:endParaRPr lang="en-US" altLang="en-US" sz="2400" dirty="0">
              <a:latin typeface="+mj-lt"/>
            </a:endParaRPr>
          </a:p>
          <a:p>
            <a:pPr marL="0" indent="0" eaLnBrk="1" hangingPunct="1">
              <a:spcBef>
                <a:spcPts val="600"/>
              </a:spcBef>
              <a:buFont typeface="Arial" panose="020B0604020202020204" pitchFamily="34" charset="0"/>
              <a:buNone/>
            </a:pPr>
            <a:endParaRPr lang="en-US" altLang="en-US" sz="2400" dirty="0">
              <a:latin typeface="+mj-lt"/>
            </a:endParaRPr>
          </a:p>
          <a:p>
            <a:pPr marL="0" indent="0" eaLnBrk="1" hangingPunct="1">
              <a:lnSpc>
                <a:spcPct val="150000"/>
              </a:lnSpc>
              <a:spcBef>
                <a:spcPts val="600"/>
              </a:spcBef>
              <a:buFont typeface="Arial" panose="020B0604020202020204" pitchFamily="34" charset="0"/>
              <a:buNone/>
            </a:pPr>
            <a:endParaRPr lang="en-US" altLang="en-US" sz="2400" dirty="0">
              <a:latin typeface="+mj-lt"/>
            </a:endParaRPr>
          </a:p>
          <a:p>
            <a:pPr marL="0" indent="0" eaLnBrk="1" hangingPunct="1">
              <a:lnSpc>
                <a:spcPct val="150000"/>
              </a:lnSpc>
              <a:spcBef>
                <a:spcPts val="600"/>
              </a:spcBef>
              <a:buFont typeface="Arial" panose="020B0604020202020204" pitchFamily="34" charset="0"/>
              <a:buNone/>
            </a:pPr>
            <a:endParaRPr lang="en-US" altLang="en-US" sz="2400" dirty="0">
              <a:latin typeface="+mj-lt"/>
            </a:endParaRPr>
          </a:p>
        </p:txBody>
      </p:sp>
      <p:pic>
        <p:nvPicPr>
          <p:cNvPr id="8" name="Graphic 7" descr="Lights On outline">
            <a:extLst>
              <a:ext uri="{FF2B5EF4-FFF2-40B4-BE49-F238E27FC236}">
                <a16:creationId xmlns:a16="http://schemas.microsoft.com/office/drawing/2014/main" id="{228F87D0-907A-2E3F-40AE-42B57D25027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5536" y="161479"/>
            <a:ext cx="511635" cy="511635"/>
          </a:xfrm>
          <a:prstGeom prst="rect">
            <a:avLst/>
          </a:prstGeom>
        </p:spPr>
      </p:pic>
      <p:pic>
        <p:nvPicPr>
          <p:cNvPr id="5" name="Graphic 4" descr="Siren outline">
            <a:extLst>
              <a:ext uri="{FF2B5EF4-FFF2-40B4-BE49-F238E27FC236}">
                <a16:creationId xmlns:a16="http://schemas.microsoft.com/office/drawing/2014/main" id="{9D52DD06-7424-CCF5-CA12-B2B6296A1B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8642" y="1447690"/>
            <a:ext cx="673224" cy="673224"/>
          </a:xfrm>
          <a:prstGeom prst="rect">
            <a:avLst/>
          </a:prstGeom>
        </p:spPr>
      </p:pic>
      <p:pic>
        <p:nvPicPr>
          <p:cNvPr id="3" name="Graphic 2" descr="A flower bouquet">
            <a:extLst>
              <a:ext uri="{FF2B5EF4-FFF2-40B4-BE49-F238E27FC236}">
                <a16:creationId xmlns:a16="http://schemas.microsoft.com/office/drawing/2014/main" id="{BB7C169D-9149-F227-5A9A-F2C47F44022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3339" y="2088433"/>
            <a:ext cx="803830" cy="803830"/>
          </a:xfrm>
          <a:prstGeom prst="rect">
            <a:avLst/>
          </a:prstGeom>
        </p:spPr>
      </p:pic>
    </p:spTree>
    <p:extLst>
      <p:ext uri="{BB962C8B-B14F-4D97-AF65-F5344CB8AC3E}">
        <p14:creationId xmlns:p14="http://schemas.microsoft.com/office/powerpoint/2010/main" val="1311812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29B2BC-C700-1008-CA1D-D31C618ACA0D}"/>
              </a:ext>
            </a:extLst>
          </p:cNvPr>
          <p:cNvSpPr/>
          <p:nvPr/>
        </p:nvSpPr>
        <p:spPr>
          <a:xfrm>
            <a:off x="0" y="2077862"/>
            <a:ext cx="9144000" cy="966703"/>
          </a:xfrm>
          <a:prstGeom prst="rect">
            <a:avLst/>
          </a:prstGeom>
          <a:solidFill>
            <a:srgbClr val="EBF6F9">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b="1" i="0" dirty="0">
              <a:solidFill>
                <a:srgbClr val="2F2B2B"/>
              </a:solidFill>
              <a:effectLst/>
              <a:latin typeface="Ink Free" panose="03080402000500000000" pitchFamily="66" charset="0"/>
            </a:endParaRPr>
          </a:p>
        </p:txBody>
      </p:sp>
      <p:sp>
        <p:nvSpPr>
          <p:cNvPr id="6" name="Content Placeholder 5">
            <a:extLst>
              <a:ext uri="{FF2B5EF4-FFF2-40B4-BE49-F238E27FC236}">
                <a16:creationId xmlns:a16="http://schemas.microsoft.com/office/drawing/2014/main" id="{F046FEFC-8F48-738B-A852-01627D34C1DE}"/>
              </a:ext>
            </a:extLst>
          </p:cNvPr>
          <p:cNvSpPr>
            <a:spLocks noGrp="1"/>
          </p:cNvSpPr>
          <p:nvPr>
            <p:ph idx="1"/>
          </p:nvPr>
        </p:nvSpPr>
        <p:spPr>
          <a:xfrm>
            <a:off x="457199" y="209550"/>
            <a:ext cx="8742909" cy="4800600"/>
          </a:xfrm>
        </p:spPr>
        <p:txBody>
          <a:bodyPr/>
          <a:lstStyle/>
          <a:p>
            <a:pPr marL="0" indent="542925" eaLnBrk="1" hangingPunct="1">
              <a:spcBef>
                <a:spcPct val="0"/>
              </a:spcBef>
              <a:buFont typeface="Arial" panose="020B0604020202020204" pitchFamily="34" charset="0"/>
              <a:buNone/>
            </a:pPr>
            <a:r>
              <a:rPr lang="en-US" altLang="en-US" sz="2400" dirty="0">
                <a:latin typeface="+mj-lt"/>
              </a:rPr>
              <a:t>NIPT is a screening test.</a:t>
            </a:r>
          </a:p>
          <a:p>
            <a:pPr marL="542925" indent="0" eaLnBrk="1" hangingPunct="1">
              <a:spcBef>
                <a:spcPts val="1200"/>
              </a:spcBef>
              <a:buFont typeface="Arial" panose="020B0604020202020204" pitchFamily="34" charset="0"/>
              <a:buNone/>
            </a:pPr>
            <a:r>
              <a:rPr lang="en-CA" altLang="en-US" sz="2400" dirty="0">
                <a:latin typeface="+mj-lt"/>
              </a:rPr>
              <a:t>Diagnostic testing is recommended before any irrevocable action.</a:t>
            </a:r>
          </a:p>
          <a:p>
            <a:pPr marL="542925" indent="0">
              <a:spcBef>
                <a:spcPts val="1200"/>
              </a:spcBef>
              <a:buNone/>
            </a:pPr>
            <a:r>
              <a:rPr lang="en-CA" altLang="en-US" sz="2400" dirty="0">
                <a:latin typeface="+mj-lt"/>
              </a:rPr>
              <a:t>False positives can happen. 			</a:t>
            </a:r>
          </a:p>
          <a:p>
            <a:pPr marL="542925" indent="0">
              <a:spcBef>
                <a:spcPts val="1200"/>
              </a:spcBef>
              <a:buNone/>
            </a:pPr>
            <a:r>
              <a:rPr lang="en-CA" altLang="en-US" sz="2400" dirty="0">
                <a:latin typeface="+mj-lt"/>
              </a:rPr>
              <a:t>Confined placental mosaicism (present in 1-2% of first trimester placentas) may cause a false positive.</a:t>
            </a:r>
          </a:p>
          <a:p>
            <a:pPr marL="542925" indent="0">
              <a:spcBef>
                <a:spcPts val="1200"/>
              </a:spcBef>
              <a:buNone/>
            </a:pPr>
            <a:endParaRPr lang="en-US" altLang="en-US" sz="2400" dirty="0">
              <a:latin typeface="+mj-lt"/>
            </a:endParaRPr>
          </a:p>
          <a:p>
            <a:pPr marL="0" indent="0" eaLnBrk="1" hangingPunct="1">
              <a:spcBef>
                <a:spcPts val="600"/>
              </a:spcBef>
              <a:buFont typeface="Arial" panose="020B0604020202020204" pitchFamily="34" charset="0"/>
              <a:buNone/>
            </a:pPr>
            <a:endParaRPr lang="en-US" altLang="en-US" sz="2400" dirty="0">
              <a:latin typeface="+mj-lt"/>
            </a:endParaRPr>
          </a:p>
          <a:p>
            <a:pPr marL="0" indent="0" eaLnBrk="1" hangingPunct="1">
              <a:lnSpc>
                <a:spcPct val="150000"/>
              </a:lnSpc>
              <a:spcBef>
                <a:spcPts val="600"/>
              </a:spcBef>
              <a:buFont typeface="Arial" panose="020B0604020202020204" pitchFamily="34" charset="0"/>
              <a:buNone/>
            </a:pPr>
            <a:endParaRPr lang="en-US" altLang="en-US" sz="2400" dirty="0">
              <a:latin typeface="+mj-lt"/>
            </a:endParaRPr>
          </a:p>
          <a:p>
            <a:pPr marL="0" indent="0" eaLnBrk="1" hangingPunct="1">
              <a:lnSpc>
                <a:spcPct val="150000"/>
              </a:lnSpc>
              <a:spcBef>
                <a:spcPts val="600"/>
              </a:spcBef>
              <a:buFont typeface="Arial" panose="020B0604020202020204" pitchFamily="34" charset="0"/>
              <a:buNone/>
            </a:pPr>
            <a:endParaRPr lang="en-US" altLang="en-US" sz="2400" dirty="0">
              <a:latin typeface="+mj-lt"/>
            </a:endParaRPr>
          </a:p>
        </p:txBody>
      </p:sp>
      <p:pic>
        <p:nvPicPr>
          <p:cNvPr id="8" name="Graphic 7" descr="Lights On outline">
            <a:extLst>
              <a:ext uri="{FF2B5EF4-FFF2-40B4-BE49-F238E27FC236}">
                <a16:creationId xmlns:a16="http://schemas.microsoft.com/office/drawing/2014/main" id="{228F87D0-907A-2E3F-40AE-42B57D25027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5536" y="161479"/>
            <a:ext cx="511635" cy="511635"/>
          </a:xfrm>
          <a:prstGeom prst="rect">
            <a:avLst/>
          </a:prstGeom>
        </p:spPr>
      </p:pic>
      <p:pic>
        <p:nvPicPr>
          <p:cNvPr id="5" name="Graphic 4" descr="Siren outline">
            <a:extLst>
              <a:ext uri="{FF2B5EF4-FFF2-40B4-BE49-F238E27FC236}">
                <a16:creationId xmlns:a16="http://schemas.microsoft.com/office/drawing/2014/main" id="{9D52DD06-7424-CCF5-CA12-B2B6296A1B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8642" y="1447690"/>
            <a:ext cx="673224" cy="673224"/>
          </a:xfrm>
          <a:prstGeom prst="rect">
            <a:avLst/>
          </a:prstGeom>
        </p:spPr>
      </p:pic>
      <p:pic>
        <p:nvPicPr>
          <p:cNvPr id="3" name="Graphic 2" descr="A flower bouquet">
            <a:extLst>
              <a:ext uri="{FF2B5EF4-FFF2-40B4-BE49-F238E27FC236}">
                <a16:creationId xmlns:a16="http://schemas.microsoft.com/office/drawing/2014/main" id="{BB7C169D-9149-F227-5A9A-F2C47F44022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3339" y="2088433"/>
            <a:ext cx="803830" cy="803830"/>
          </a:xfrm>
          <a:prstGeom prst="rect">
            <a:avLst/>
          </a:prstGeom>
        </p:spPr>
      </p:pic>
    </p:spTree>
    <p:extLst>
      <p:ext uri="{BB962C8B-B14F-4D97-AF65-F5344CB8AC3E}">
        <p14:creationId xmlns:p14="http://schemas.microsoft.com/office/powerpoint/2010/main" val="25080950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12D9F1-29EE-94D5-CD03-4DBB44B96521}"/>
              </a:ext>
            </a:extLst>
          </p:cNvPr>
          <p:cNvSpPr/>
          <p:nvPr/>
        </p:nvSpPr>
        <p:spPr>
          <a:xfrm>
            <a:off x="0" y="2859782"/>
            <a:ext cx="9144000" cy="966703"/>
          </a:xfrm>
          <a:prstGeom prst="rect">
            <a:avLst/>
          </a:prstGeom>
          <a:solidFill>
            <a:srgbClr val="EBF6F9">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b="1" i="0" dirty="0">
              <a:solidFill>
                <a:srgbClr val="2F2B2B"/>
              </a:solidFill>
              <a:effectLst/>
              <a:latin typeface="Ink Free" panose="03080402000500000000" pitchFamily="66" charset="0"/>
            </a:endParaRPr>
          </a:p>
        </p:txBody>
      </p:sp>
      <p:sp>
        <p:nvSpPr>
          <p:cNvPr id="6" name="Content Placeholder 5">
            <a:extLst>
              <a:ext uri="{FF2B5EF4-FFF2-40B4-BE49-F238E27FC236}">
                <a16:creationId xmlns:a16="http://schemas.microsoft.com/office/drawing/2014/main" id="{F046FEFC-8F48-738B-A852-01627D34C1DE}"/>
              </a:ext>
            </a:extLst>
          </p:cNvPr>
          <p:cNvSpPr>
            <a:spLocks noGrp="1"/>
          </p:cNvSpPr>
          <p:nvPr>
            <p:ph idx="1"/>
          </p:nvPr>
        </p:nvSpPr>
        <p:spPr>
          <a:xfrm>
            <a:off x="457199" y="209550"/>
            <a:ext cx="8742909" cy="4800600"/>
          </a:xfrm>
        </p:spPr>
        <p:txBody>
          <a:bodyPr/>
          <a:lstStyle/>
          <a:p>
            <a:pPr marL="0" indent="542925" eaLnBrk="1" hangingPunct="1">
              <a:spcBef>
                <a:spcPct val="0"/>
              </a:spcBef>
              <a:buFont typeface="Arial" panose="020B0604020202020204" pitchFamily="34" charset="0"/>
              <a:buNone/>
            </a:pPr>
            <a:r>
              <a:rPr lang="en-US" altLang="en-US" sz="2400" dirty="0">
                <a:latin typeface="+mj-lt"/>
              </a:rPr>
              <a:t>NIPT is a screening test.</a:t>
            </a:r>
          </a:p>
          <a:p>
            <a:pPr marL="542925" indent="0" eaLnBrk="1" hangingPunct="1">
              <a:spcBef>
                <a:spcPts val="1200"/>
              </a:spcBef>
              <a:buFont typeface="Arial" panose="020B0604020202020204" pitchFamily="34" charset="0"/>
              <a:buNone/>
            </a:pPr>
            <a:r>
              <a:rPr lang="en-CA" altLang="en-US" sz="2400" dirty="0">
                <a:latin typeface="+mj-lt"/>
              </a:rPr>
              <a:t>Diagnostic testing is recommended before any irrevocable action.</a:t>
            </a:r>
          </a:p>
          <a:p>
            <a:pPr marL="542925" indent="0">
              <a:spcBef>
                <a:spcPts val="1200"/>
              </a:spcBef>
              <a:buNone/>
            </a:pPr>
            <a:r>
              <a:rPr lang="en-CA" altLang="en-US" sz="2400" dirty="0">
                <a:latin typeface="+mj-lt"/>
              </a:rPr>
              <a:t>Consider the positive predictive value (PPV) of the test for your patient and the condition they have screened positive for.                   			PPV            Prevalence</a:t>
            </a:r>
          </a:p>
          <a:p>
            <a:pPr marL="542925" indent="0">
              <a:spcBef>
                <a:spcPts val="1200"/>
              </a:spcBef>
              <a:buNone/>
            </a:pPr>
            <a:r>
              <a:rPr lang="en-CA" altLang="en-US" sz="2400" dirty="0">
                <a:latin typeface="+mj-lt"/>
              </a:rPr>
              <a:t>Confined placental mosaicism (present in 1-2% of first trimester placentas) may cause a false positive.</a:t>
            </a:r>
          </a:p>
          <a:p>
            <a:pPr marL="542925" indent="0" eaLnBrk="1" hangingPunct="1">
              <a:spcBef>
                <a:spcPts val="1200"/>
              </a:spcBef>
              <a:buFont typeface="Arial" panose="020B0604020202020204" pitchFamily="34" charset="0"/>
              <a:buNone/>
            </a:pPr>
            <a:endParaRPr lang="en-US" altLang="en-US" sz="2400" dirty="0">
              <a:latin typeface="+mj-lt"/>
            </a:endParaRPr>
          </a:p>
          <a:p>
            <a:pPr marL="0" indent="0" eaLnBrk="1" hangingPunct="1">
              <a:spcBef>
                <a:spcPts val="600"/>
              </a:spcBef>
              <a:buFont typeface="Arial" panose="020B0604020202020204" pitchFamily="34" charset="0"/>
              <a:buNone/>
            </a:pPr>
            <a:endParaRPr lang="en-US" altLang="en-US" sz="2400" dirty="0">
              <a:latin typeface="+mj-lt"/>
            </a:endParaRPr>
          </a:p>
          <a:p>
            <a:pPr marL="0" indent="0" eaLnBrk="1" hangingPunct="1">
              <a:lnSpc>
                <a:spcPct val="150000"/>
              </a:lnSpc>
              <a:spcBef>
                <a:spcPts val="600"/>
              </a:spcBef>
              <a:buFont typeface="Arial" panose="020B0604020202020204" pitchFamily="34" charset="0"/>
              <a:buNone/>
            </a:pPr>
            <a:endParaRPr lang="en-US" altLang="en-US" sz="2400" dirty="0">
              <a:latin typeface="+mj-lt"/>
            </a:endParaRPr>
          </a:p>
          <a:p>
            <a:pPr marL="0" indent="0" eaLnBrk="1" hangingPunct="1">
              <a:lnSpc>
                <a:spcPct val="150000"/>
              </a:lnSpc>
              <a:spcBef>
                <a:spcPts val="600"/>
              </a:spcBef>
              <a:buFont typeface="Arial" panose="020B0604020202020204" pitchFamily="34" charset="0"/>
              <a:buNone/>
            </a:pPr>
            <a:endParaRPr lang="en-US" altLang="en-US" sz="2400" dirty="0">
              <a:latin typeface="+mj-lt"/>
            </a:endParaRPr>
          </a:p>
        </p:txBody>
      </p:sp>
      <p:pic>
        <p:nvPicPr>
          <p:cNvPr id="8" name="Graphic 7" descr="Lights On outline">
            <a:extLst>
              <a:ext uri="{FF2B5EF4-FFF2-40B4-BE49-F238E27FC236}">
                <a16:creationId xmlns:a16="http://schemas.microsoft.com/office/drawing/2014/main" id="{228F87D0-907A-2E3F-40AE-42B57D25027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5536" y="161479"/>
            <a:ext cx="511635" cy="511635"/>
          </a:xfrm>
          <a:prstGeom prst="rect">
            <a:avLst/>
          </a:prstGeom>
        </p:spPr>
      </p:pic>
      <p:pic>
        <p:nvPicPr>
          <p:cNvPr id="9" name="Graphic 8" descr="Exponential Graph outline">
            <a:extLst>
              <a:ext uri="{FF2B5EF4-FFF2-40B4-BE49-F238E27FC236}">
                <a16:creationId xmlns:a16="http://schemas.microsoft.com/office/drawing/2014/main" id="{9E6E550A-8479-4CDA-C43E-C66CF569E2D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995" y="1723047"/>
            <a:ext cx="589941" cy="589941"/>
          </a:xfrm>
          <a:prstGeom prst="rect">
            <a:avLst/>
          </a:prstGeom>
        </p:spPr>
      </p:pic>
      <p:pic>
        <p:nvPicPr>
          <p:cNvPr id="15" name="Graphic 14" descr="Transfer outline">
            <a:extLst>
              <a:ext uri="{FF2B5EF4-FFF2-40B4-BE49-F238E27FC236}">
                <a16:creationId xmlns:a16="http://schemas.microsoft.com/office/drawing/2014/main" id="{CC2A134E-EFA7-0352-F479-1AEA6760248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23928" y="2362476"/>
            <a:ext cx="513308" cy="513308"/>
          </a:xfrm>
          <a:prstGeom prst="rect">
            <a:avLst/>
          </a:prstGeom>
        </p:spPr>
      </p:pic>
      <p:pic>
        <p:nvPicPr>
          <p:cNvPr id="14" name="Graphic 13" descr="A flower bouquet">
            <a:extLst>
              <a:ext uri="{FF2B5EF4-FFF2-40B4-BE49-F238E27FC236}">
                <a16:creationId xmlns:a16="http://schemas.microsoft.com/office/drawing/2014/main" id="{EFFBC684-F91C-9056-9281-1022C95284E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9512" y="2788850"/>
            <a:ext cx="1037635" cy="1037635"/>
          </a:xfrm>
          <a:prstGeom prst="rect">
            <a:avLst/>
          </a:prstGeom>
        </p:spPr>
      </p:pic>
      <p:pic>
        <p:nvPicPr>
          <p:cNvPr id="2" name="Picture 3">
            <a:extLst>
              <a:ext uri="{FF2B5EF4-FFF2-40B4-BE49-F238E27FC236}">
                <a16:creationId xmlns:a16="http://schemas.microsoft.com/office/drawing/2014/main" id="{19700B4F-A477-C40F-BBA0-F0BFD09DDD3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8828" y="440388"/>
            <a:ext cx="7359650" cy="4191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7047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457984-98DA-BED0-5DDE-44B4E6754276}"/>
              </a:ext>
            </a:extLst>
          </p:cNvPr>
          <p:cNvSpPr/>
          <p:nvPr/>
        </p:nvSpPr>
        <p:spPr>
          <a:xfrm>
            <a:off x="0" y="0"/>
            <a:ext cx="9144000" cy="5143500"/>
          </a:xfrm>
          <a:prstGeom prst="rect">
            <a:avLst/>
          </a:prstGeom>
          <a:blipFill dpi="0" rotWithShape="1">
            <a:blip r:embed="rId3">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5" name="Content Placeholder 5">
            <a:extLst>
              <a:ext uri="{FF2B5EF4-FFF2-40B4-BE49-F238E27FC236}">
                <a16:creationId xmlns:a16="http://schemas.microsoft.com/office/drawing/2014/main" id="{91373359-78E4-85F6-66D7-378706ECB304}"/>
              </a:ext>
            </a:extLst>
          </p:cNvPr>
          <p:cNvSpPr>
            <a:spLocks noGrp="1"/>
          </p:cNvSpPr>
          <p:nvPr>
            <p:ph idx="1"/>
          </p:nvPr>
        </p:nvSpPr>
        <p:spPr>
          <a:xfrm>
            <a:off x="590872" y="209550"/>
            <a:ext cx="8229600" cy="4800600"/>
          </a:xfrm>
        </p:spPr>
        <p:txBody>
          <a:bodyPr rtlCol="0">
            <a:normAutofit/>
          </a:bodyPr>
          <a:lstStyle/>
          <a:p>
            <a:pPr marL="0" indent="0">
              <a:spcBef>
                <a:spcPts val="600"/>
              </a:spcBef>
              <a:buNone/>
            </a:pPr>
            <a:r>
              <a:rPr lang="en-US" altLang="en-US" sz="2400" b="1" dirty="0">
                <a:latin typeface="Ink Free" panose="03080402000500000000" pitchFamily="66" charset="0"/>
              </a:rPr>
              <a:t>Clinical scenario </a:t>
            </a:r>
            <a:r>
              <a:rPr lang="en-US" altLang="en-US" sz="2400" b="1" cap="small" dirty="0">
                <a:latin typeface="Ink Free" panose="03080402000500000000" pitchFamily="66" charset="0"/>
              </a:rPr>
              <a:t>3</a:t>
            </a:r>
            <a:r>
              <a:rPr lang="en-US" altLang="en-US" sz="2400" cap="small" dirty="0">
                <a:latin typeface="Ink Free" panose="03080402000500000000" pitchFamily="66" charset="0"/>
              </a:rPr>
              <a:t>: </a:t>
            </a:r>
            <a:r>
              <a:rPr lang="en-US" altLang="en-US" sz="2400" dirty="0">
                <a:latin typeface="Ink Free" panose="03080402000500000000" pitchFamily="66" charset="0"/>
              </a:rPr>
              <a:t>healthy 33-year-old pregnant person</a:t>
            </a:r>
          </a:p>
          <a:p>
            <a:pPr marL="0" indent="0">
              <a:spcBef>
                <a:spcPts val="600"/>
              </a:spcBef>
              <a:buNone/>
            </a:pPr>
            <a:endParaRPr lang="en-US" altLang="en-US" sz="2400" dirty="0">
              <a:latin typeface="Ink Free" panose="03080402000500000000" pitchFamily="66" charset="0"/>
            </a:endParaRPr>
          </a:p>
          <a:p>
            <a:pPr marL="0" indent="0">
              <a:spcBef>
                <a:spcPts val="600"/>
              </a:spcBef>
              <a:buNone/>
            </a:pPr>
            <a:r>
              <a:rPr lang="en-US" altLang="en-US" sz="2400" dirty="0"/>
              <a:t>At 14 weeks’ gestation you received the </a:t>
            </a:r>
            <a:r>
              <a:rPr lang="en-US" altLang="en-US" sz="2400" dirty="0" err="1"/>
              <a:t>eFTS</a:t>
            </a:r>
            <a:r>
              <a:rPr lang="en-US" altLang="en-US" sz="2400" dirty="0"/>
              <a:t> screen positive (HIGH RISK) result </a:t>
            </a:r>
          </a:p>
          <a:p>
            <a:pPr marL="0" indent="0">
              <a:spcBef>
                <a:spcPts val="600"/>
              </a:spcBef>
              <a:buNone/>
            </a:pPr>
            <a:r>
              <a:rPr lang="en-US" altLang="en-US" sz="2000" dirty="0"/>
              <a:t>(1 in 200 risk for Down syndrome </a:t>
            </a:r>
            <a:r>
              <a:rPr lang="en-US" altLang="en-US" sz="2000" b="1" i="1" dirty="0"/>
              <a:t>vs</a:t>
            </a:r>
            <a:r>
              <a:rPr lang="en-US" altLang="en-US" sz="2000" dirty="0"/>
              <a:t> 1 in 634 age related risk at 33-years-old)</a:t>
            </a:r>
          </a:p>
          <a:p>
            <a:pPr marL="0" indent="0" eaLnBrk="1" fontAlgn="auto" hangingPunct="1">
              <a:lnSpc>
                <a:spcPct val="150000"/>
              </a:lnSpc>
              <a:spcBef>
                <a:spcPts val="600"/>
              </a:spcBef>
              <a:spcAft>
                <a:spcPts val="0"/>
              </a:spcAft>
              <a:buFont typeface="Arial" charset="0"/>
              <a:buNone/>
              <a:defRPr/>
            </a:pPr>
            <a:endParaRPr lang="en-US" altLang="en-US" sz="2400" dirty="0">
              <a:latin typeface="Ink Free" panose="03080402000500000000" pitchFamily="66" charset="0"/>
            </a:endParaRPr>
          </a:p>
        </p:txBody>
      </p:sp>
      <p:pic>
        <p:nvPicPr>
          <p:cNvPr id="5" name="Picture 4" descr="Casual woman with hand on face">
            <a:extLst>
              <a:ext uri="{FF2B5EF4-FFF2-40B4-BE49-F238E27FC236}">
                <a16:creationId xmlns:a16="http://schemas.microsoft.com/office/drawing/2014/main" id="{686529B5-749F-DA3A-6389-B16EA0384A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01" y="1118220"/>
            <a:ext cx="511104" cy="1491630"/>
          </a:xfrm>
          <a:prstGeom prst="rect">
            <a:avLst/>
          </a:prstGeom>
        </p:spPr>
      </p:pic>
      <p:cxnSp>
        <p:nvCxnSpPr>
          <p:cNvPr id="4" name="Straight Connector 3">
            <a:extLst>
              <a:ext uri="{FF2B5EF4-FFF2-40B4-BE49-F238E27FC236}">
                <a16:creationId xmlns:a16="http://schemas.microsoft.com/office/drawing/2014/main" id="{BC32A605-D7A9-FAB4-5699-C75BAAAD648D}"/>
              </a:ext>
            </a:extLst>
          </p:cNvPr>
          <p:cNvCxnSpPr/>
          <p:nvPr/>
        </p:nvCxnSpPr>
        <p:spPr>
          <a:xfrm>
            <a:off x="5652120" y="1491630"/>
            <a:ext cx="256063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7" name="Straight Connector 6">
            <a:extLst>
              <a:ext uri="{FF2B5EF4-FFF2-40B4-BE49-F238E27FC236}">
                <a16:creationId xmlns:a16="http://schemas.microsoft.com/office/drawing/2014/main" id="{0E4F14C5-48C7-57A4-190F-DAD75CC7B652}"/>
              </a:ext>
            </a:extLst>
          </p:cNvPr>
          <p:cNvCxnSpPr/>
          <p:nvPr/>
        </p:nvCxnSpPr>
        <p:spPr>
          <a:xfrm>
            <a:off x="719832" y="1851670"/>
            <a:ext cx="226800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617035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125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125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457984-98DA-BED0-5DDE-44B4E6754276}"/>
              </a:ext>
            </a:extLst>
          </p:cNvPr>
          <p:cNvSpPr/>
          <p:nvPr/>
        </p:nvSpPr>
        <p:spPr>
          <a:xfrm>
            <a:off x="0" y="0"/>
            <a:ext cx="9144000" cy="5143500"/>
          </a:xfrm>
          <a:prstGeom prst="rect">
            <a:avLst/>
          </a:prstGeom>
          <a:blipFill dpi="0" rotWithShape="1">
            <a:blip r:embed="rId3">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5" name="Content Placeholder 5">
            <a:extLst>
              <a:ext uri="{FF2B5EF4-FFF2-40B4-BE49-F238E27FC236}">
                <a16:creationId xmlns:a16="http://schemas.microsoft.com/office/drawing/2014/main" id="{91373359-78E4-85F6-66D7-378706ECB304}"/>
              </a:ext>
            </a:extLst>
          </p:cNvPr>
          <p:cNvSpPr>
            <a:spLocks noGrp="1"/>
          </p:cNvSpPr>
          <p:nvPr>
            <p:ph idx="1"/>
          </p:nvPr>
        </p:nvSpPr>
        <p:spPr>
          <a:xfrm>
            <a:off x="590872" y="209550"/>
            <a:ext cx="8229600" cy="4800600"/>
          </a:xfrm>
        </p:spPr>
        <p:txBody>
          <a:bodyPr rtlCol="0">
            <a:normAutofit/>
          </a:bodyPr>
          <a:lstStyle/>
          <a:p>
            <a:pPr marL="0" indent="0">
              <a:spcBef>
                <a:spcPts val="600"/>
              </a:spcBef>
              <a:buNone/>
            </a:pPr>
            <a:r>
              <a:rPr lang="en-US" altLang="en-US" sz="2400" b="1" dirty="0">
                <a:latin typeface="Ink Free" panose="03080402000500000000" pitchFamily="66" charset="0"/>
              </a:rPr>
              <a:t>Clinical scenario </a:t>
            </a:r>
            <a:r>
              <a:rPr lang="en-US" altLang="en-US" sz="2400" b="1" cap="small" dirty="0">
                <a:latin typeface="Ink Free" panose="03080402000500000000" pitchFamily="66" charset="0"/>
              </a:rPr>
              <a:t>3</a:t>
            </a:r>
            <a:r>
              <a:rPr lang="en-US" altLang="en-US" sz="2400" cap="small" dirty="0">
                <a:latin typeface="Ink Free" panose="03080402000500000000" pitchFamily="66" charset="0"/>
              </a:rPr>
              <a:t>: </a:t>
            </a:r>
            <a:r>
              <a:rPr lang="en-US" altLang="en-US" sz="2400" dirty="0">
                <a:latin typeface="Ink Free" panose="03080402000500000000" pitchFamily="66" charset="0"/>
              </a:rPr>
              <a:t>healthy 33-year-old pregnant person</a:t>
            </a:r>
          </a:p>
          <a:p>
            <a:pPr marL="0" indent="0">
              <a:spcBef>
                <a:spcPts val="600"/>
              </a:spcBef>
              <a:buNone/>
            </a:pPr>
            <a:endParaRPr lang="en-US" altLang="en-US" sz="2400" dirty="0">
              <a:latin typeface="Ink Free" panose="03080402000500000000" pitchFamily="66" charset="0"/>
            </a:endParaRPr>
          </a:p>
          <a:p>
            <a:pPr marL="0" indent="0">
              <a:spcBef>
                <a:spcPts val="600"/>
              </a:spcBef>
              <a:buNone/>
            </a:pPr>
            <a:r>
              <a:rPr lang="en-US" altLang="en-US" sz="2400" dirty="0"/>
              <a:t>At 14 weeks’ gestation you received the </a:t>
            </a:r>
            <a:r>
              <a:rPr lang="en-US" altLang="en-US" sz="2400" dirty="0" err="1"/>
              <a:t>eFTS</a:t>
            </a:r>
            <a:r>
              <a:rPr lang="en-US" altLang="en-US" sz="2400" dirty="0"/>
              <a:t> screen positive (HIGH RISK) result </a:t>
            </a:r>
          </a:p>
          <a:p>
            <a:pPr marL="0" indent="0">
              <a:spcBef>
                <a:spcPts val="600"/>
              </a:spcBef>
              <a:buNone/>
            </a:pPr>
            <a:r>
              <a:rPr lang="en-US" altLang="en-US" sz="2000" dirty="0"/>
              <a:t>(1 in 200 risk for Down syndrome </a:t>
            </a:r>
            <a:r>
              <a:rPr lang="en-US" altLang="en-US" sz="2000" b="1" i="1" dirty="0"/>
              <a:t>vs</a:t>
            </a:r>
            <a:r>
              <a:rPr lang="en-US" altLang="en-US" sz="2000" dirty="0"/>
              <a:t> 1 in 634 age related risk at 33-years-old)</a:t>
            </a:r>
          </a:p>
          <a:p>
            <a:pPr marL="0" indent="0">
              <a:spcBef>
                <a:spcPts val="1200"/>
              </a:spcBef>
              <a:buNone/>
            </a:pPr>
            <a:r>
              <a:rPr lang="en-US" altLang="en-US" sz="2400" dirty="0"/>
              <a:t>NIPT was ordered as a contingent screen and was reported as negative (LOW RISK)</a:t>
            </a:r>
          </a:p>
          <a:p>
            <a:pPr marL="0" indent="0">
              <a:spcBef>
                <a:spcPts val="600"/>
              </a:spcBef>
              <a:buNone/>
            </a:pPr>
            <a:endParaRPr lang="en-US" altLang="en-US" sz="2400" dirty="0"/>
          </a:p>
          <a:p>
            <a:pPr marL="0" indent="0" eaLnBrk="1" fontAlgn="auto" hangingPunct="1">
              <a:lnSpc>
                <a:spcPct val="150000"/>
              </a:lnSpc>
              <a:spcBef>
                <a:spcPts val="600"/>
              </a:spcBef>
              <a:spcAft>
                <a:spcPts val="0"/>
              </a:spcAft>
              <a:buFont typeface="Arial" charset="0"/>
              <a:buNone/>
              <a:defRPr/>
            </a:pPr>
            <a:endParaRPr lang="en-US" altLang="en-US" sz="2400" dirty="0">
              <a:latin typeface="Ink Free" panose="03080402000500000000" pitchFamily="66" charset="0"/>
            </a:endParaRPr>
          </a:p>
          <a:p>
            <a:pPr marL="0" indent="0" eaLnBrk="1" fontAlgn="auto" hangingPunct="1">
              <a:lnSpc>
                <a:spcPct val="150000"/>
              </a:lnSpc>
              <a:spcBef>
                <a:spcPts val="600"/>
              </a:spcBef>
              <a:spcAft>
                <a:spcPts val="0"/>
              </a:spcAft>
              <a:buFont typeface="Arial" charset="0"/>
              <a:buNone/>
              <a:defRPr/>
            </a:pPr>
            <a:endParaRPr lang="en-US" altLang="en-US" sz="2400" dirty="0">
              <a:latin typeface="Ink Free" panose="03080402000500000000" pitchFamily="66" charset="0"/>
            </a:endParaRPr>
          </a:p>
          <a:p>
            <a:pPr marL="0" indent="0" eaLnBrk="1" fontAlgn="auto" hangingPunct="1">
              <a:lnSpc>
                <a:spcPct val="150000"/>
              </a:lnSpc>
              <a:spcBef>
                <a:spcPts val="600"/>
              </a:spcBef>
              <a:spcAft>
                <a:spcPts val="0"/>
              </a:spcAft>
              <a:buFont typeface="Arial" charset="0"/>
              <a:buNone/>
              <a:defRPr/>
            </a:pPr>
            <a:endParaRPr lang="en-US" altLang="en-US" sz="2400" dirty="0">
              <a:latin typeface="Ink Free" panose="03080402000500000000" pitchFamily="66" charset="0"/>
            </a:endParaRPr>
          </a:p>
          <a:p>
            <a:pPr marL="0" indent="0" eaLnBrk="1" fontAlgn="auto" hangingPunct="1">
              <a:lnSpc>
                <a:spcPct val="150000"/>
              </a:lnSpc>
              <a:spcBef>
                <a:spcPts val="600"/>
              </a:spcBef>
              <a:spcAft>
                <a:spcPts val="0"/>
              </a:spcAft>
              <a:buFont typeface="Arial" charset="0"/>
              <a:buNone/>
              <a:defRPr/>
            </a:pPr>
            <a:endParaRPr lang="en-US" altLang="en-US" sz="2400" dirty="0">
              <a:latin typeface="Ink Free" panose="03080402000500000000" pitchFamily="66" charset="0"/>
            </a:endParaRPr>
          </a:p>
          <a:p>
            <a:pPr marL="0" indent="0" eaLnBrk="1" fontAlgn="auto" hangingPunct="1">
              <a:lnSpc>
                <a:spcPct val="150000"/>
              </a:lnSpc>
              <a:spcBef>
                <a:spcPts val="600"/>
              </a:spcBef>
              <a:spcAft>
                <a:spcPts val="0"/>
              </a:spcAft>
              <a:buFont typeface="Arial" charset="0"/>
              <a:buNone/>
              <a:defRPr/>
            </a:pPr>
            <a:endParaRPr lang="en-US" altLang="en-US" sz="2400" dirty="0">
              <a:latin typeface="Ink Free" panose="03080402000500000000" pitchFamily="66" charset="0"/>
            </a:endParaRPr>
          </a:p>
        </p:txBody>
      </p:sp>
      <p:cxnSp>
        <p:nvCxnSpPr>
          <p:cNvPr id="8" name="Straight Connector 7">
            <a:extLst>
              <a:ext uri="{FF2B5EF4-FFF2-40B4-BE49-F238E27FC236}">
                <a16:creationId xmlns:a16="http://schemas.microsoft.com/office/drawing/2014/main" id="{A3FF6E0A-899E-CE77-90F5-9DD6D36C7C92}"/>
              </a:ext>
            </a:extLst>
          </p:cNvPr>
          <p:cNvCxnSpPr/>
          <p:nvPr/>
        </p:nvCxnSpPr>
        <p:spPr>
          <a:xfrm>
            <a:off x="576535" y="3147814"/>
            <a:ext cx="2627313" cy="0"/>
          </a:xfrm>
          <a:prstGeom prst="line">
            <a:avLst/>
          </a:prstGeom>
        </p:spPr>
        <p:style>
          <a:lnRef idx="3">
            <a:schemeClr val="accent5"/>
          </a:lnRef>
          <a:fillRef idx="0">
            <a:schemeClr val="accent5"/>
          </a:fillRef>
          <a:effectRef idx="2">
            <a:schemeClr val="accent5"/>
          </a:effectRef>
          <a:fontRef idx="minor">
            <a:schemeClr val="tx1"/>
          </a:fontRef>
        </p:style>
      </p:cxnSp>
      <p:pic>
        <p:nvPicPr>
          <p:cNvPr id="12" name="Picture 11" descr="Casual woman hands at the back">
            <a:extLst>
              <a:ext uri="{FF2B5EF4-FFF2-40B4-BE49-F238E27FC236}">
                <a16:creationId xmlns:a16="http://schemas.microsoft.com/office/drawing/2014/main" id="{A380A382-E456-B350-8280-BD798919EF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35" y="1059582"/>
            <a:ext cx="418209" cy="1347614"/>
          </a:xfrm>
          <a:prstGeom prst="rect">
            <a:avLst/>
          </a:prstGeom>
        </p:spPr>
      </p:pic>
    </p:spTree>
    <p:extLst>
      <p:ext uri="{BB962C8B-B14F-4D97-AF65-F5344CB8AC3E}">
        <p14:creationId xmlns:p14="http://schemas.microsoft.com/office/powerpoint/2010/main" val="205363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3075">
                                            <p:txEl>
                                              <p:pRg st="4" end="4"/>
                                            </p:txEl>
                                          </p:spTgt>
                                        </p:tgtEl>
                                        <p:attrNameLst>
                                          <p:attrName>style.visibility</p:attrName>
                                        </p:attrNameLst>
                                      </p:cBhvr>
                                      <p:to>
                                        <p:strVal val="visible"/>
                                      </p:to>
                                    </p:set>
                                    <p:animEffect transition="in" filter="fade">
                                      <p:cBhvr>
                                        <p:cTn id="7" dur="500"/>
                                        <p:tgtEl>
                                          <p:spTgt spid="3075">
                                            <p:txEl>
                                              <p:pRg st="4" end="4"/>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P spid="3075" grpId="1"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457984-98DA-BED0-5DDE-44B4E6754276}"/>
              </a:ext>
            </a:extLst>
          </p:cNvPr>
          <p:cNvSpPr/>
          <p:nvPr/>
        </p:nvSpPr>
        <p:spPr>
          <a:xfrm>
            <a:off x="0" y="0"/>
            <a:ext cx="9144000" cy="5143500"/>
          </a:xfrm>
          <a:prstGeom prst="rect">
            <a:avLst/>
          </a:prstGeom>
          <a:blipFill dpi="0" rotWithShape="1">
            <a:blip r:embed="rId3">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5" name="Content Placeholder 5">
            <a:extLst>
              <a:ext uri="{FF2B5EF4-FFF2-40B4-BE49-F238E27FC236}">
                <a16:creationId xmlns:a16="http://schemas.microsoft.com/office/drawing/2014/main" id="{91373359-78E4-85F6-66D7-378706ECB304}"/>
              </a:ext>
            </a:extLst>
          </p:cNvPr>
          <p:cNvSpPr>
            <a:spLocks noGrp="1"/>
          </p:cNvSpPr>
          <p:nvPr>
            <p:ph idx="1"/>
          </p:nvPr>
        </p:nvSpPr>
        <p:spPr>
          <a:xfrm>
            <a:off x="590872" y="209550"/>
            <a:ext cx="8229600" cy="4800600"/>
          </a:xfrm>
        </p:spPr>
        <p:txBody>
          <a:bodyPr rtlCol="0">
            <a:normAutofit lnSpcReduction="10000"/>
          </a:bodyPr>
          <a:lstStyle/>
          <a:p>
            <a:pPr marL="0" indent="0">
              <a:spcBef>
                <a:spcPts val="600"/>
              </a:spcBef>
              <a:buNone/>
            </a:pPr>
            <a:r>
              <a:rPr lang="en-US" altLang="en-US" sz="2400" b="1" dirty="0">
                <a:latin typeface="Ink Free" panose="03080402000500000000" pitchFamily="66" charset="0"/>
              </a:rPr>
              <a:t>Clinical scenario </a:t>
            </a:r>
            <a:r>
              <a:rPr lang="en-US" altLang="en-US" sz="2400" b="1" cap="small" dirty="0">
                <a:latin typeface="Ink Free" panose="03080402000500000000" pitchFamily="66" charset="0"/>
              </a:rPr>
              <a:t>3</a:t>
            </a:r>
            <a:r>
              <a:rPr lang="en-US" altLang="en-US" sz="2400" cap="small" dirty="0">
                <a:latin typeface="Ink Free" panose="03080402000500000000" pitchFamily="66" charset="0"/>
              </a:rPr>
              <a:t>: </a:t>
            </a:r>
            <a:r>
              <a:rPr lang="en-US" altLang="en-US" sz="2400" dirty="0">
                <a:latin typeface="Ink Free" panose="03080402000500000000" pitchFamily="66" charset="0"/>
              </a:rPr>
              <a:t>healthy 33-year-old pregnant person</a:t>
            </a:r>
          </a:p>
          <a:p>
            <a:pPr marL="0" indent="0">
              <a:spcBef>
                <a:spcPts val="600"/>
              </a:spcBef>
              <a:buNone/>
            </a:pPr>
            <a:endParaRPr lang="en-US" altLang="en-US" sz="2400" dirty="0">
              <a:latin typeface="Ink Free" panose="03080402000500000000" pitchFamily="66" charset="0"/>
            </a:endParaRPr>
          </a:p>
          <a:p>
            <a:pPr marL="0" indent="0">
              <a:spcBef>
                <a:spcPts val="600"/>
              </a:spcBef>
              <a:buNone/>
            </a:pPr>
            <a:r>
              <a:rPr lang="en-US" altLang="en-US" sz="2400" dirty="0"/>
              <a:t>At 14 weeks’ gestation you received the </a:t>
            </a:r>
            <a:r>
              <a:rPr lang="en-US" altLang="en-US" sz="2400" dirty="0" err="1"/>
              <a:t>eFTS</a:t>
            </a:r>
            <a:r>
              <a:rPr lang="en-US" altLang="en-US" sz="2400" dirty="0"/>
              <a:t> screen positive (HIGH RISK) result </a:t>
            </a:r>
          </a:p>
          <a:p>
            <a:pPr marL="0" indent="0">
              <a:spcBef>
                <a:spcPts val="600"/>
              </a:spcBef>
              <a:buNone/>
            </a:pPr>
            <a:r>
              <a:rPr lang="en-US" altLang="en-US" sz="2000" dirty="0"/>
              <a:t>(1 in 200 risk for Down syndrome </a:t>
            </a:r>
            <a:r>
              <a:rPr lang="en-US" altLang="en-US" sz="2000" b="1" i="1" dirty="0"/>
              <a:t>vs</a:t>
            </a:r>
            <a:r>
              <a:rPr lang="en-US" altLang="en-US" sz="2000" dirty="0"/>
              <a:t> 1 in 634 age related risk at 33-years-old)</a:t>
            </a:r>
          </a:p>
          <a:p>
            <a:pPr marL="0" indent="0">
              <a:spcBef>
                <a:spcPts val="1200"/>
              </a:spcBef>
              <a:buNone/>
            </a:pPr>
            <a:r>
              <a:rPr lang="en-US" altLang="en-US" sz="2400" dirty="0"/>
              <a:t>NIPT was ordered as a contingent screen and was reported as negative (LOW RISK)</a:t>
            </a:r>
          </a:p>
          <a:p>
            <a:pPr marL="0" indent="0">
              <a:spcBef>
                <a:spcPts val="600"/>
              </a:spcBef>
              <a:buNone/>
            </a:pPr>
            <a:endParaRPr lang="en-US" altLang="en-US" sz="2400" dirty="0"/>
          </a:p>
          <a:p>
            <a:pPr marL="0" indent="0">
              <a:spcBef>
                <a:spcPts val="600"/>
              </a:spcBef>
              <a:buNone/>
            </a:pPr>
            <a:r>
              <a:rPr lang="en-US" altLang="en-US" sz="2400" b="1" dirty="0"/>
              <a:t>BUT</a:t>
            </a:r>
          </a:p>
          <a:p>
            <a:pPr marL="0" indent="0">
              <a:spcBef>
                <a:spcPts val="600"/>
              </a:spcBef>
              <a:buNone/>
            </a:pPr>
            <a:endParaRPr lang="en-US" altLang="en-US" sz="2400" dirty="0"/>
          </a:p>
          <a:p>
            <a:pPr marL="0" indent="0">
              <a:spcBef>
                <a:spcPts val="600"/>
              </a:spcBef>
              <a:buNone/>
            </a:pPr>
            <a:r>
              <a:rPr lang="en-US" altLang="en-US" sz="2400" dirty="0"/>
              <a:t>The </a:t>
            </a:r>
            <a:r>
              <a:rPr lang="en-US" altLang="en-US" sz="2400" dirty="0" err="1"/>
              <a:t>eFTS</a:t>
            </a:r>
            <a:r>
              <a:rPr lang="en-US" altLang="en-US" sz="2400" dirty="0"/>
              <a:t> also reported the nuchal translucency </a:t>
            </a:r>
          </a:p>
          <a:p>
            <a:pPr marL="0" indent="0">
              <a:spcBef>
                <a:spcPct val="0"/>
              </a:spcBef>
              <a:buNone/>
            </a:pPr>
            <a:r>
              <a:rPr lang="en-US" altLang="en-US" sz="2400" dirty="0"/>
              <a:t>was 4.2mm</a:t>
            </a:r>
          </a:p>
          <a:p>
            <a:pPr marL="0" indent="0" eaLnBrk="1" fontAlgn="auto" hangingPunct="1">
              <a:lnSpc>
                <a:spcPct val="150000"/>
              </a:lnSpc>
              <a:spcBef>
                <a:spcPts val="600"/>
              </a:spcBef>
              <a:spcAft>
                <a:spcPts val="0"/>
              </a:spcAft>
              <a:buFont typeface="Arial" charset="0"/>
              <a:buNone/>
              <a:defRPr/>
            </a:pPr>
            <a:endParaRPr lang="en-US" altLang="en-US" sz="2400" dirty="0">
              <a:latin typeface="Ink Free" panose="03080402000500000000" pitchFamily="66" charset="0"/>
            </a:endParaRPr>
          </a:p>
        </p:txBody>
      </p:sp>
      <p:pic>
        <p:nvPicPr>
          <p:cNvPr id="9" name="Picture 14" descr="Image result for nuchal translucency">
            <a:extLst>
              <a:ext uri="{FF2B5EF4-FFF2-40B4-BE49-F238E27FC236}">
                <a16:creationId xmlns:a16="http://schemas.microsoft.com/office/drawing/2014/main" id="{A6D72BD9-BCEC-CCBE-EFA8-CD38F3FCBB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3711" y="3147814"/>
            <a:ext cx="2066228" cy="1555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9E62FF4A-DBFD-8543-BB2B-2DEB7A57A67C}"/>
              </a:ext>
            </a:extLst>
          </p:cNvPr>
          <p:cNvCxnSpPr/>
          <p:nvPr/>
        </p:nvCxnSpPr>
        <p:spPr>
          <a:xfrm>
            <a:off x="3600549" y="4476750"/>
            <a:ext cx="2987675"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id="{46DD6D0B-2844-371A-6A46-4B1DB525875A}"/>
              </a:ext>
            </a:extLst>
          </p:cNvPr>
          <p:cNvCxnSpPr/>
          <p:nvPr/>
        </p:nvCxnSpPr>
        <p:spPr>
          <a:xfrm>
            <a:off x="546100" y="4857750"/>
            <a:ext cx="1547813" cy="0"/>
          </a:xfrm>
          <a:prstGeom prst="line">
            <a:avLst/>
          </a:prstGeom>
        </p:spPr>
        <p:style>
          <a:lnRef idx="3">
            <a:schemeClr val="accent2"/>
          </a:lnRef>
          <a:fillRef idx="0">
            <a:schemeClr val="accent2"/>
          </a:fillRef>
          <a:effectRef idx="2">
            <a:schemeClr val="accent2"/>
          </a:effectRef>
          <a:fontRef idx="minor">
            <a:schemeClr val="tx1"/>
          </a:fontRef>
        </p:style>
      </p:cxnSp>
      <p:pic>
        <p:nvPicPr>
          <p:cNvPr id="13" name="Picture 12" descr="Casual woman with hand on face">
            <a:extLst>
              <a:ext uri="{FF2B5EF4-FFF2-40B4-BE49-F238E27FC236}">
                <a16:creationId xmlns:a16="http://schemas.microsoft.com/office/drawing/2014/main" id="{4FC7A5E7-F81A-EF2A-B878-97B02F0DD4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2654" y="2624269"/>
            <a:ext cx="511104" cy="1491630"/>
          </a:xfrm>
          <a:prstGeom prst="rect">
            <a:avLst/>
          </a:prstGeom>
        </p:spPr>
      </p:pic>
    </p:spTree>
    <p:extLst>
      <p:ext uri="{BB962C8B-B14F-4D97-AF65-F5344CB8AC3E}">
        <p14:creationId xmlns:p14="http://schemas.microsoft.com/office/powerpoint/2010/main" val="76805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3075">
                                            <p:txEl>
                                              <p:pRg st="6" end="6"/>
                                            </p:txEl>
                                          </p:spTgt>
                                        </p:tgtEl>
                                        <p:attrNameLst>
                                          <p:attrName>style.visibility</p:attrName>
                                        </p:attrNameLst>
                                      </p:cBhvr>
                                      <p:to>
                                        <p:strVal val="visible"/>
                                      </p:to>
                                    </p:set>
                                    <p:animEffect transition="in" filter="fade">
                                      <p:cBhvr>
                                        <p:cTn id="7" dur="500"/>
                                        <p:tgtEl>
                                          <p:spTgt spid="3075">
                                            <p:txEl>
                                              <p:pRg st="6" end="6"/>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par>
                          <p:cTn id="10" fill="hold">
                            <p:stCondLst>
                              <p:cond delay="500"/>
                            </p:stCondLst>
                            <p:childTnLst>
                              <p:par>
                                <p:cTn id="11" presetID="10" presetClass="entr" presetSubtype="0" fill="hold" grpId="1" nodeType="afterEffect">
                                  <p:stCondLst>
                                    <p:cond delay="0"/>
                                  </p:stCondLst>
                                  <p:childTnLst>
                                    <p:set>
                                      <p:cBhvr>
                                        <p:cTn id="12" dur="1" fill="hold">
                                          <p:stCondLst>
                                            <p:cond delay="0"/>
                                          </p:stCondLst>
                                        </p:cTn>
                                        <p:tgtEl>
                                          <p:spTgt spid="3075">
                                            <p:txEl>
                                              <p:pRg st="8" end="8"/>
                                            </p:txEl>
                                          </p:spTgt>
                                        </p:tgtEl>
                                        <p:attrNameLst>
                                          <p:attrName>style.visibility</p:attrName>
                                        </p:attrNameLst>
                                      </p:cBhvr>
                                      <p:to>
                                        <p:strVal val="visible"/>
                                      </p:to>
                                    </p:set>
                                    <p:animEffect transition="in" filter="fade">
                                      <p:cBhvr>
                                        <p:cTn id="13" dur="500"/>
                                        <p:tgtEl>
                                          <p:spTgt spid="3075">
                                            <p:txEl>
                                              <p:pRg st="8" end="8"/>
                                            </p:txEl>
                                          </p:spTgt>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3075">
                                            <p:txEl>
                                              <p:pRg st="9" end="9"/>
                                            </p:txEl>
                                          </p:spTgt>
                                        </p:tgtEl>
                                        <p:attrNameLst>
                                          <p:attrName>style.visibility</p:attrName>
                                        </p:attrNameLst>
                                      </p:cBhvr>
                                      <p:to>
                                        <p:strVal val="visible"/>
                                      </p:to>
                                    </p:set>
                                    <p:animEffect transition="in" filter="fade">
                                      <p:cBhvr>
                                        <p:cTn id="16" dur="500"/>
                                        <p:tgtEl>
                                          <p:spTgt spid="3075">
                                            <p:txEl>
                                              <p:pRg st="9" end="9"/>
                                            </p:txEl>
                                          </p:spTgt>
                                        </p:tgtEl>
                                      </p:cBhvr>
                                    </p:animEffec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22" presetClass="entr" presetSubtype="8"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par>
                                <p:cTn id="22" presetID="22" presetClass="entr" presetSubtype="8"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P spid="3075" grpId="1"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457984-98DA-BED0-5DDE-44B4E6754276}"/>
              </a:ext>
            </a:extLst>
          </p:cNvPr>
          <p:cNvSpPr/>
          <p:nvPr/>
        </p:nvSpPr>
        <p:spPr>
          <a:xfrm>
            <a:off x="0" y="0"/>
            <a:ext cx="9144000" cy="5143500"/>
          </a:xfrm>
          <a:prstGeom prst="rect">
            <a:avLst/>
          </a:prstGeom>
          <a:blipFill dpi="0" rotWithShape="1">
            <a:blip r:embed="rId3">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5" name="Content Placeholder 5">
            <a:extLst>
              <a:ext uri="{FF2B5EF4-FFF2-40B4-BE49-F238E27FC236}">
                <a16:creationId xmlns:a16="http://schemas.microsoft.com/office/drawing/2014/main" id="{91373359-78E4-85F6-66D7-378706ECB304}"/>
              </a:ext>
            </a:extLst>
          </p:cNvPr>
          <p:cNvSpPr>
            <a:spLocks noGrp="1"/>
          </p:cNvSpPr>
          <p:nvPr>
            <p:ph idx="1"/>
          </p:nvPr>
        </p:nvSpPr>
        <p:spPr>
          <a:xfrm>
            <a:off x="590872" y="209550"/>
            <a:ext cx="8229600" cy="4800600"/>
          </a:xfrm>
        </p:spPr>
        <p:txBody>
          <a:bodyPr rtlCol="0">
            <a:normAutofit lnSpcReduction="10000"/>
          </a:bodyPr>
          <a:lstStyle/>
          <a:p>
            <a:pPr marL="0" indent="0">
              <a:spcBef>
                <a:spcPts val="600"/>
              </a:spcBef>
              <a:buNone/>
            </a:pPr>
            <a:r>
              <a:rPr lang="en-US" altLang="en-US" sz="2400" b="1" dirty="0">
                <a:latin typeface="Ink Free" panose="03080402000500000000" pitchFamily="66" charset="0"/>
              </a:rPr>
              <a:t>Clinical scenario </a:t>
            </a:r>
            <a:r>
              <a:rPr lang="en-US" altLang="en-US" sz="2400" b="1" cap="small" dirty="0">
                <a:latin typeface="Ink Free" panose="03080402000500000000" pitchFamily="66" charset="0"/>
              </a:rPr>
              <a:t>3</a:t>
            </a:r>
            <a:r>
              <a:rPr lang="en-US" altLang="en-US" sz="2400" cap="small" dirty="0">
                <a:latin typeface="Ink Free" panose="03080402000500000000" pitchFamily="66" charset="0"/>
              </a:rPr>
              <a:t>: </a:t>
            </a:r>
            <a:r>
              <a:rPr lang="en-US" altLang="en-US" sz="2400" dirty="0">
                <a:latin typeface="Ink Free" panose="03080402000500000000" pitchFamily="66" charset="0"/>
              </a:rPr>
              <a:t>healthy 33-year-old pregnant person</a:t>
            </a:r>
          </a:p>
          <a:p>
            <a:pPr marL="0" indent="0">
              <a:spcBef>
                <a:spcPts val="600"/>
              </a:spcBef>
              <a:buNone/>
            </a:pPr>
            <a:endParaRPr lang="en-US" altLang="en-US" sz="2400" dirty="0">
              <a:latin typeface="Ink Free" panose="03080402000500000000" pitchFamily="66" charset="0"/>
            </a:endParaRPr>
          </a:p>
          <a:p>
            <a:pPr marL="0" indent="0">
              <a:spcBef>
                <a:spcPts val="600"/>
              </a:spcBef>
              <a:buNone/>
            </a:pPr>
            <a:r>
              <a:rPr lang="en-US" altLang="en-US" sz="2400" dirty="0"/>
              <a:t>At 14 weeks’ gestation you received the </a:t>
            </a:r>
            <a:r>
              <a:rPr lang="en-US" altLang="en-US" sz="2400" dirty="0" err="1"/>
              <a:t>eFTS</a:t>
            </a:r>
            <a:r>
              <a:rPr lang="en-US" altLang="en-US" sz="2400" dirty="0"/>
              <a:t> screen positive (HIGH RISK) result </a:t>
            </a:r>
          </a:p>
          <a:p>
            <a:pPr marL="0" indent="0">
              <a:spcBef>
                <a:spcPts val="600"/>
              </a:spcBef>
              <a:buNone/>
            </a:pPr>
            <a:r>
              <a:rPr lang="en-US" altLang="en-US" sz="2000" dirty="0"/>
              <a:t>(1 in 200 risk for Down syndrome </a:t>
            </a:r>
            <a:r>
              <a:rPr lang="en-US" altLang="en-US" sz="2000" b="1" i="1" dirty="0"/>
              <a:t>vs</a:t>
            </a:r>
            <a:r>
              <a:rPr lang="en-US" altLang="en-US" sz="2000" dirty="0"/>
              <a:t> 1 in 634 age related risk at 33-years-old)</a:t>
            </a:r>
          </a:p>
          <a:p>
            <a:pPr marL="0" indent="0">
              <a:spcBef>
                <a:spcPts val="1200"/>
              </a:spcBef>
              <a:buNone/>
            </a:pPr>
            <a:r>
              <a:rPr lang="en-US" altLang="en-US" sz="2400" dirty="0"/>
              <a:t>NIPT was ordered as a contingent screen and was reported as negative (LOW RISK)</a:t>
            </a:r>
          </a:p>
          <a:p>
            <a:pPr marL="0" indent="0">
              <a:spcBef>
                <a:spcPts val="600"/>
              </a:spcBef>
              <a:buNone/>
            </a:pPr>
            <a:endParaRPr lang="en-US" altLang="en-US" sz="2400" dirty="0"/>
          </a:p>
          <a:p>
            <a:pPr marL="0" indent="0">
              <a:spcBef>
                <a:spcPts val="600"/>
              </a:spcBef>
              <a:buNone/>
            </a:pPr>
            <a:r>
              <a:rPr lang="en-US" altLang="en-US" sz="2400" b="1" dirty="0"/>
              <a:t>BUT</a:t>
            </a:r>
          </a:p>
          <a:p>
            <a:pPr marL="0" indent="0">
              <a:spcBef>
                <a:spcPts val="600"/>
              </a:spcBef>
              <a:buNone/>
            </a:pPr>
            <a:endParaRPr lang="en-US" altLang="en-US" sz="2400" dirty="0"/>
          </a:p>
          <a:p>
            <a:pPr marL="0" indent="0">
              <a:spcBef>
                <a:spcPts val="600"/>
              </a:spcBef>
              <a:buNone/>
            </a:pPr>
            <a:r>
              <a:rPr lang="en-US" altLang="en-US" sz="2400" dirty="0"/>
              <a:t>The </a:t>
            </a:r>
            <a:r>
              <a:rPr lang="en-US" altLang="en-US" sz="2400" dirty="0" err="1"/>
              <a:t>eFTS</a:t>
            </a:r>
            <a:r>
              <a:rPr lang="en-US" altLang="en-US" sz="2400" dirty="0"/>
              <a:t> also reported the nuchal translucency </a:t>
            </a:r>
          </a:p>
          <a:p>
            <a:pPr marL="0" indent="0">
              <a:spcBef>
                <a:spcPct val="0"/>
              </a:spcBef>
              <a:buNone/>
            </a:pPr>
            <a:r>
              <a:rPr lang="en-US" altLang="en-US" sz="2400" dirty="0"/>
              <a:t>was 4.2mm</a:t>
            </a:r>
          </a:p>
          <a:p>
            <a:pPr marL="0" indent="0" eaLnBrk="1" fontAlgn="auto" hangingPunct="1">
              <a:lnSpc>
                <a:spcPct val="150000"/>
              </a:lnSpc>
              <a:spcBef>
                <a:spcPts val="600"/>
              </a:spcBef>
              <a:spcAft>
                <a:spcPts val="0"/>
              </a:spcAft>
              <a:buFont typeface="Arial" charset="0"/>
              <a:buNone/>
              <a:defRPr/>
            </a:pPr>
            <a:endParaRPr lang="en-US" altLang="en-US" sz="2400" dirty="0">
              <a:latin typeface="Ink Free" panose="03080402000500000000" pitchFamily="66" charset="0"/>
            </a:endParaRPr>
          </a:p>
        </p:txBody>
      </p:sp>
      <p:pic>
        <p:nvPicPr>
          <p:cNvPr id="9" name="Picture 14" descr="Image result for nuchal translucency">
            <a:extLst>
              <a:ext uri="{FF2B5EF4-FFF2-40B4-BE49-F238E27FC236}">
                <a16:creationId xmlns:a16="http://schemas.microsoft.com/office/drawing/2014/main" id="{A6D72BD9-BCEC-CCBE-EFA8-CD38F3FCBB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3711" y="3147814"/>
            <a:ext cx="2066228" cy="1555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9E62FF4A-DBFD-8543-BB2B-2DEB7A57A67C}"/>
              </a:ext>
            </a:extLst>
          </p:cNvPr>
          <p:cNvCxnSpPr/>
          <p:nvPr/>
        </p:nvCxnSpPr>
        <p:spPr>
          <a:xfrm>
            <a:off x="3600549" y="4476750"/>
            <a:ext cx="2987675"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id="{46DD6D0B-2844-371A-6A46-4B1DB525875A}"/>
              </a:ext>
            </a:extLst>
          </p:cNvPr>
          <p:cNvCxnSpPr/>
          <p:nvPr/>
        </p:nvCxnSpPr>
        <p:spPr>
          <a:xfrm>
            <a:off x="546100" y="4857750"/>
            <a:ext cx="1547813" cy="0"/>
          </a:xfrm>
          <a:prstGeom prst="line">
            <a:avLst/>
          </a:prstGeom>
        </p:spPr>
        <p:style>
          <a:lnRef idx="3">
            <a:schemeClr val="accent2"/>
          </a:lnRef>
          <a:fillRef idx="0">
            <a:schemeClr val="accent2"/>
          </a:fillRef>
          <a:effectRef idx="2">
            <a:schemeClr val="accent2"/>
          </a:effectRef>
          <a:fontRef idx="minor">
            <a:schemeClr val="tx1"/>
          </a:fontRef>
        </p:style>
      </p:cxnSp>
      <p:pic>
        <p:nvPicPr>
          <p:cNvPr id="13" name="Picture 12" descr="Casual woman with hand on face">
            <a:extLst>
              <a:ext uri="{FF2B5EF4-FFF2-40B4-BE49-F238E27FC236}">
                <a16:creationId xmlns:a16="http://schemas.microsoft.com/office/drawing/2014/main" id="{4FC7A5E7-F81A-EF2A-B878-97B02F0DD4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2654" y="2624269"/>
            <a:ext cx="511104" cy="1491630"/>
          </a:xfrm>
          <a:prstGeom prst="rect">
            <a:avLst/>
          </a:prstGeom>
        </p:spPr>
      </p:pic>
      <p:sp>
        <p:nvSpPr>
          <p:cNvPr id="3" name="Rectangle 2">
            <a:extLst>
              <a:ext uri="{FF2B5EF4-FFF2-40B4-BE49-F238E27FC236}">
                <a16:creationId xmlns:a16="http://schemas.microsoft.com/office/drawing/2014/main" id="{CBCCF1BD-6F17-FB32-4B0F-0A7F8F463DF0}"/>
              </a:ext>
            </a:extLst>
          </p:cNvPr>
          <p:cNvSpPr/>
          <p:nvPr/>
        </p:nvSpPr>
        <p:spPr>
          <a:xfrm>
            <a:off x="2562200" y="2327126"/>
            <a:ext cx="3810000" cy="1828800"/>
          </a:xfrm>
          <a:prstGeom prst="rect">
            <a:avLst/>
          </a:prstGeom>
          <a:solidFill>
            <a:srgbClr val="EBF6F9"/>
          </a:solidFill>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anchor="ctr"/>
          <a:lstStyle/>
          <a:p>
            <a:pPr marL="914400" indent="-508000" fontAlgn="auto">
              <a:spcBef>
                <a:spcPts val="0"/>
              </a:spcBef>
              <a:spcAft>
                <a:spcPts val="0"/>
              </a:spcAft>
              <a:buFont typeface="+mj-lt"/>
              <a:buAutoNum type="alphaLcParenR"/>
              <a:defRPr/>
            </a:pPr>
            <a:r>
              <a:rPr lang="en-US" sz="2400" dirty="0">
                <a:solidFill>
                  <a:schemeClr val="tx1"/>
                </a:solidFill>
                <a:latin typeface="+mj-lt"/>
              </a:rPr>
              <a:t>Re-order eFTS</a:t>
            </a:r>
          </a:p>
          <a:p>
            <a:pPr marL="914400" indent="-508000" fontAlgn="auto">
              <a:spcBef>
                <a:spcPts val="0"/>
              </a:spcBef>
              <a:spcAft>
                <a:spcPts val="0"/>
              </a:spcAft>
              <a:buFont typeface="+mj-lt"/>
              <a:buAutoNum type="alphaLcParenR"/>
              <a:defRPr/>
            </a:pPr>
            <a:r>
              <a:rPr lang="en-US" sz="2400" dirty="0">
                <a:solidFill>
                  <a:schemeClr val="tx1"/>
                </a:solidFill>
                <a:latin typeface="+mj-lt"/>
              </a:rPr>
              <a:t>Reassure patient </a:t>
            </a:r>
          </a:p>
          <a:p>
            <a:pPr marL="914400" indent="-508000" fontAlgn="auto">
              <a:spcBef>
                <a:spcPts val="0"/>
              </a:spcBef>
              <a:spcAft>
                <a:spcPts val="0"/>
              </a:spcAft>
              <a:buFont typeface="+mj-lt"/>
              <a:buAutoNum type="alphaLcParenR"/>
              <a:defRPr/>
            </a:pPr>
            <a:r>
              <a:rPr lang="en-US" sz="2400" dirty="0">
                <a:solidFill>
                  <a:schemeClr val="tx1"/>
                </a:solidFill>
                <a:latin typeface="+mj-lt"/>
              </a:rPr>
              <a:t>Refer to genetics</a:t>
            </a:r>
          </a:p>
          <a:p>
            <a:pPr marL="914400" indent="-508000" fontAlgn="auto">
              <a:spcBef>
                <a:spcPts val="0"/>
              </a:spcBef>
              <a:spcAft>
                <a:spcPts val="0"/>
              </a:spcAft>
              <a:buFont typeface="+mj-lt"/>
              <a:buAutoNum type="alphaLcParenR"/>
              <a:defRPr/>
            </a:pPr>
            <a:r>
              <a:rPr lang="en-US" sz="2400" dirty="0">
                <a:solidFill>
                  <a:schemeClr val="tx1"/>
                </a:solidFill>
                <a:latin typeface="+mj-lt"/>
              </a:rPr>
              <a:t>Order STS</a:t>
            </a:r>
          </a:p>
        </p:txBody>
      </p:sp>
    </p:spTree>
    <p:extLst>
      <p:ext uri="{BB962C8B-B14F-4D97-AF65-F5344CB8AC3E}">
        <p14:creationId xmlns:p14="http://schemas.microsoft.com/office/powerpoint/2010/main" val="307198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A49366-048C-472A-A988-9718AA9A3B1C}"/>
              </a:ext>
            </a:extLst>
          </p:cNvPr>
          <p:cNvSpPr/>
          <p:nvPr/>
        </p:nvSpPr>
        <p:spPr>
          <a:xfrm>
            <a:off x="0" y="0"/>
            <a:ext cx="9144000" cy="5143500"/>
          </a:xfrm>
          <a:prstGeom prst="rect">
            <a:avLst/>
          </a:prstGeom>
          <a:blipFill>
            <a:blip r:embed="rId3">
              <a:alphaModFix amt="42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US" dirty="0"/>
              <a:t>Learning objectives</a:t>
            </a:r>
            <a:br>
              <a:rPr lang="en-US" dirty="0"/>
            </a:br>
            <a:endParaRPr lang="en-US" dirty="0"/>
          </a:p>
        </p:txBody>
      </p:sp>
      <p:sp>
        <p:nvSpPr>
          <p:cNvPr id="3" name="Content Placeholder 2"/>
          <p:cNvSpPr>
            <a:spLocks noGrp="1"/>
          </p:cNvSpPr>
          <p:nvPr>
            <p:ph idx="1"/>
          </p:nvPr>
        </p:nvSpPr>
        <p:spPr>
          <a:xfrm>
            <a:off x="457200" y="915566"/>
            <a:ext cx="8229600" cy="3744416"/>
          </a:xfrm>
          <a:solidFill>
            <a:schemeClr val="bg1">
              <a:alpha val="30000"/>
            </a:schemeClr>
          </a:solidFill>
        </p:spPr>
        <p:txBody>
          <a:bodyPr/>
          <a:lstStyle/>
          <a:p>
            <a:pPr marL="357187" indent="0">
              <a:spcAft>
                <a:spcPts val="600"/>
              </a:spcAft>
              <a:buClr>
                <a:srgbClr val="001648"/>
              </a:buClr>
              <a:buNone/>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Following this session, you will be able to:</a:t>
            </a:r>
          </a:p>
          <a:p>
            <a:pPr marL="739775" indent="-382588">
              <a:spcAft>
                <a:spcPts val="600"/>
              </a:spcAft>
              <a:buClr>
                <a:srgbClr val="001648"/>
              </a:buClr>
              <a:buFont typeface="+mj-lt"/>
              <a:buAutoNum type="arabicPeriod"/>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Summarize benefits and limitations of common genomic tests</a:t>
            </a:r>
          </a:p>
          <a:p>
            <a:pPr marL="739775" indent="-382588">
              <a:spcAft>
                <a:spcPts val="600"/>
              </a:spcAft>
              <a:buClr>
                <a:srgbClr val="001648"/>
              </a:buClr>
              <a:buFont typeface="+mj-lt"/>
              <a:buAutoNum type="arabicPeriod"/>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Support patients through decision-making regarding genomic testing and results</a:t>
            </a:r>
          </a:p>
          <a:p>
            <a:pPr marL="739775" indent="-382588">
              <a:spcAft>
                <a:spcPts val="600"/>
              </a:spcAft>
              <a:buClr>
                <a:srgbClr val="001648"/>
              </a:buClr>
              <a:buFont typeface="+mj-lt"/>
              <a:buAutoNum type="arabicPeriod"/>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Identify high quality genomics educational resources appropriate for primary care </a:t>
            </a:r>
            <a:endParaRPr lang="en-CA"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2512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12D9F1-29EE-94D5-CD03-4DBB44B96521}"/>
              </a:ext>
            </a:extLst>
          </p:cNvPr>
          <p:cNvSpPr/>
          <p:nvPr/>
        </p:nvSpPr>
        <p:spPr>
          <a:xfrm>
            <a:off x="-36512" y="649236"/>
            <a:ext cx="9144000" cy="914402"/>
          </a:xfrm>
          <a:prstGeom prst="rect">
            <a:avLst/>
          </a:prstGeom>
          <a:solidFill>
            <a:srgbClr val="EBF6F9">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b="1" i="0" dirty="0">
              <a:solidFill>
                <a:srgbClr val="2F2B2B"/>
              </a:solidFill>
              <a:effectLst/>
              <a:latin typeface="Ink Free" panose="03080402000500000000" pitchFamily="66" charset="0"/>
            </a:endParaRPr>
          </a:p>
        </p:txBody>
      </p:sp>
      <p:sp>
        <p:nvSpPr>
          <p:cNvPr id="6" name="Content Placeholder 5">
            <a:extLst>
              <a:ext uri="{FF2B5EF4-FFF2-40B4-BE49-F238E27FC236}">
                <a16:creationId xmlns:a16="http://schemas.microsoft.com/office/drawing/2014/main" id="{F046FEFC-8F48-738B-A852-01627D34C1DE}"/>
              </a:ext>
            </a:extLst>
          </p:cNvPr>
          <p:cNvSpPr>
            <a:spLocks noGrp="1"/>
          </p:cNvSpPr>
          <p:nvPr>
            <p:ph idx="1"/>
          </p:nvPr>
        </p:nvSpPr>
        <p:spPr>
          <a:xfrm>
            <a:off x="457199" y="209550"/>
            <a:ext cx="8742909" cy="4800600"/>
          </a:xfrm>
        </p:spPr>
        <p:txBody>
          <a:bodyPr/>
          <a:lstStyle/>
          <a:p>
            <a:pPr marL="0" indent="542925" eaLnBrk="1" hangingPunct="1">
              <a:spcBef>
                <a:spcPts val="600"/>
              </a:spcBef>
              <a:spcAft>
                <a:spcPts val="600"/>
              </a:spcAft>
              <a:buFont typeface="Arial" panose="020B0604020202020204" pitchFamily="34" charset="0"/>
              <a:buNone/>
            </a:pPr>
            <a:r>
              <a:rPr lang="en-US" altLang="en-US" sz="2400" dirty="0">
                <a:latin typeface="+mj-lt"/>
              </a:rPr>
              <a:t>NIPT is a screening test.</a:t>
            </a:r>
          </a:p>
          <a:p>
            <a:pPr marL="542925" indent="0" eaLnBrk="1" hangingPunct="1">
              <a:spcBef>
                <a:spcPts val="600"/>
              </a:spcBef>
              <a:buFont typeface="Arial" panose="020B0604020202020204" pitchFamily="34" charset="0"/>
              <a:buNone/>
            </a:pPr>
            <a:r>
              <a:rPr lang="en-CA" altLang="en-US" sz="2400" dirty="0">
                <a:latin typeface="+mj-lt"/>
              </a:rPr>
              <a:t>Not every genetic condition or congenital anomaly is screened for.</a:t>
            </a:r>
          </a:p>
          <a:p>
            <a:pPr marL="542925" indent="0">
              <a:spcBef>
                <a:spcPts val="1200"/>
              </a:spcBef>
              <a:buNone/>
            </a:pPr>
            <a:endParaRPr lang="en-CA" altLang="en-US" sz="2400" dirty="0">
              <a:latin typeface="+mj-lt"/>
            </a:endParaRPr>
          </a:p>
          <a:p>
            <a:pPr marL="542925" indent="0">
              <a:spcBef>
                <a:spcPts val="1200"/>
              </a:spcBef>
              <a:buNone/>
            </a:pPr>
            <a:endParaRPr lang="en-CA" altLang="en-US" sz="2400" dirty="0">
              <a:latin typeface="+mj-lt"/>
            </a:endParaRPr>
          </a:p>
          <a:p>
            <a:pPr marL="542925" indent="0">
              <a:spcBef>
                <a:spcPts val="1200"/>
              </a:spcBef>
              <a:buNone/>
            </a:pPr>
            <a:endParaRPr lang="en-CA" altLang="en-US" sz="2400" dirty="0">
              <a:latin typeface="+mj-lt"/>
            </a:endParaRPr>
          </a:p>
          <a:p>
            <a:pPr marL="542925" indent="0" eaLnBrk="1" hangingPunct="1">
              <a:spcBef>
                <a:spcPts val="1200"/>
              </a:spcBef>
              <a:buFont typeface="Arial" panose="020B0604020202020204" pitchFamily="34" charset="0"/>
              <a:buNone/>
            </a:pPr>
            <a:endParaRPr lang="en-US" altLang="en-US" sz="2400" dirty="0">
              <a:latin typeface="+mj-lt"/>
            </a:endParaRPr>
          </a:p>
          <a:p>
            <a:pPr marL="0" indent="0" eaLnBrk="1" hangingPunct="1">
              <a:spcBef>
                <a:spcPts val="600"/>
              </a:spcBef>
              <a:buFont typeface="Arial" panose="020B0604020202020204" pitchFamily="34" charset="0"/>
              <a:buNone/>
            </a:pPr>
            <a:endParaRPr lang="en-US" altLang="en-US" sz="2400" dirty="0">
              <a:latin typeface="+mj-lt"/>
            </a:endParaRPr>
          </a:p>
          <a:p>
            <a:pPr marL="0" indent="0" eaLnBrk="1" hangingPunct="1">
              <a:lnSpc>
                <a:spcPct val="150000"/>
              </a:lnSpc>
              <a:spcBef>
                <a:spcPts val="600"/>
              </a:spcBef>
              <a:buFont typeface="Arial" panose="020B0604020202020204" pitchFamily="34" charset="0"/>
              <a:buNone/>
            </a:pPr>
            <a:endParaRPr lang="en-US" altLang="en-US" sz="2400" dirty="0">
              <a:latin typeface="+mj-lt"/>
            </a:endParaRPr>
          </a:p>
          <a:p>
            <a:pPr marL="0" indent="0" eaLnBrk="1" hangingPunct="1">
              <a:lnSpc>
                <a:spcPct val="150000"/>
              </a:lnSpc>
              <a:spcBef>
                <a:spcPts val="600"/>
              </a:spcBef>
              <a:buFont typeface="Arial" panose="020B0604020202020204" pitchFamily="34" charset="0"/>
              <a:buNone/>
            </a:pPr>
            <a:endParaRPr lang="en-US" altLang="en-US" sz="2400" dirty="0">
              <a:latin typeface="+mj-lt"/>
            </a:endParaRPr>
          </a:p>
        </p:txBody>
      </p:sp>
      <p:pic>
        <p:nvPicPr>
          <p:cNvPr id="8" name="Graphic 7" descr="Lights On outline">
            <a:extLst>
              <a:ext uri="{FF2B5EF4-FFF2-40B4-BE49-F238E27FC236}">
                <a16:creationId xmlns:a16="http://schemas.microsoft.com/office/drawing/2014/main" id="{228F87D0-907A-2E3F-40AE-42B57D25027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5536" y="161479"/>
            <a:ext cx="511635" cy="511635"/>
          </a:xfrm>
          <a:prstGeom prst="rect">
            <a:avLst/>
          </a:prstGeom>
        </p:spPr>
      </p:pic>
      <p:pic>
        <p:nvPicPr>
          <p:cNvPr id="2" name="Graphic 1" descr="Fishing outline">
            <a:extLst>
              <a:ext uri="{FF2B5EF4-FFF2-40B4-BE49-F238E27FC236}">
                <a16:creationId xmlns:a16="http://schemas.microsoft.com/office/drawing/2014/main" id="{BF1B35D3-476C-4B6C-DDC2-171A97C3EE7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1000" y="771809"/>
            <a:ext cx="612768" cy="612768"/>
          </a:xfrm>
          <a:prstGeom prst="rect">
            <a:avLst/>
          </a:prstGeom>
        </p:spPr>
      </p:pic>
    </p:spTree>
    <p:extLst>
      <p:ext uri="{BB962C8B-B14F-4D97-AF65-F5344CB8AC3E}">
        <p14:creationId xmlns:p14="http://schemas.microsoft.com/office/powerpoint/2010/main" val="13641243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12D9F1-29EE-94D5-CD03-4DBB44B96521}"/>
              </a:ext>
            </a:extLst>
          </p:cNvPr>
          <p:cNvSpPr/>
          <p:nvPr/>
        </p:nvSpPr>
        <p:spPr>
          <a:xfrm>
            <a:off x="0" y="1491630"/>
            <a:ext cx="9144000" cy="648072"/>
          </a:xfrm>
          <a:prstGeom prst="rect">
            <a:avLst/>
          </a:prstGeom>
          <a:solidFill>
            <a:srgbClr val="EBF6F9">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b="1" i="0" dirty="0">
              <a:solidFill>
                <a:srgbClr val="2F2B2B"/>
              </a:solidFill>
              <a:effectLst/>
              <a:latin typeface="Ink Free" panose="03080402000500000000" pitchFamily="66" charset="0"/>
            </a:endParaRPr>
          </a:p>
        </p:txBody>
      </p:sp>
      <p:sp>
        <p:nvSpPr>
          <p:cNvPr id="6" name="Content Placeholder 5">
            <a:extLst>
              <a:ext uri="{FF2B5EF4-FFF2-40B4-BE49-F238E27FC236}">
                <a16:creationId xmlns:a16="http://schemas.microsoft.com/office/drawing/2014/main" id="{F046FEFC-8F48-738B-A852-01627D34C1DE}"/>
              </a:ext>
            </a:extLst>
          </p:cNvPr>
          <p:cNvSpPr>
            <a:spLocks noGrp="1"/>
          </p:cNvSpPr>
          <p:nvPr>
            <p:ph idx="1"/>
          </p:nvPr>
        </p:nvSpPr>
        <p:spPr>
          <a:xfrm>
            <a:off x="457199" y="209550"/>
            <a:ext cx="8742909" cy="4800600"/>
          </a:xfrm>
        </p:spPr>
        <p:txBody>
          <a:bodyPr/>
          <a:lstStyle/>
          <a:p>
            <a:pPr marL="0" indent="542925" eaLnBrk="1" hangingPunct="1">
              <a:spcBef>
                <a:spcPts val="600"/>
              </a:spcBef>
              <a:spcAft>
                <a:spcPts val="600"/>
              </a:spcAft>
              <a:buFont typeface="Arial" panose="020B0604020202020204" pitchFamily="34" charset="0"/>
              <a:buNone/>
            </a:pPr>
            <a:r>
              <a:rPr lang="en-US" altLang="en-US" sz="2400" dirty="0">
                <a:latin typeface="+mj-lt"/>
              </a:rPr>
              <a:t>NIPT is a screening test.</a:t>
            </a:r>
          </a:p>
          <a:p>
            <a:pPr marL="542925" indent="0" eaLnBrk="1" hangingPunct="1">
              <a:spcBef>
                <a:spcPts val="600"/>
              </a:spcBef>
              <a:buFont typeface="Arial" panose="020B0604020202020204" pitchFamily="34" charset="0"/>
              <a:buNone/>
            </a:pPr>
            <a:r>
              <a:rPr lang="en-CA" altLang="en-US" sz="2400" dirty="0">
                <a:latin typeface="+mj-lt"/>
              </a:rPr>
              <a:t>Not every genetic condition or congenital anomaly is screened for.</a:t>
            </a:r>
          </a:p>
          <a:p>
            <a:pPr marL="542925" indent="0">
              <a:spcBef>
                <a:spcPts val="1200"/>
              </a:spcBef>
              <a:buNone/>
            </a:pPr>
            <a:r>
              <a:rPr lang="en-CA" altLang="en-US" sz="2400" dirty="0">
                <a:latin typeface="+mj-lt"/>
              </a:rPr>
              <a:t>Even with a negative NIPT…</a:t>
            </a:r>
          </a:p>
          <a:p>
            <a:pPr marL="542925" indent="0">
              <a:spcBef>
                <a:spcPts val="1200"/>
              </a:spcBef>
              <a:buNone/>
            </a:pPr>
            <a:endParaRPr lang="en-CA" altLang="en-US" sz="2400" dirty="0">
              <a:latin typeface="+mj-lt"/>
            </a:endParaRPr>
          </a:p>
          <a:p>
            <a:pPr marL="542925" indent="0">
              <a:spcBef>
                <a:spcPts val="1200"/>
              </a:spcBef>
              <a:buNone/>
            </a:pPr>
            <a:endParaRPr lang="en-CA" altLang="en-US" sz="2400" dirty="0">
              <a:latin typeface="+mj-lt"/>
            </a:endParaRPr>
          </a:p>
          <a:p>
            <a:pPr marL="542925" indent="0" eaLnBrk="1" hangingPunct="1">
              <a:spcBef>
                <a:spcPct val="0"/>
              </a:spcBef>
              <a:buFont typeface="Arial" panose="020B0604020202020204" pitchFamily="34" charset="0"/>
              <a:buNone/>
            </a:pPr>
            <a:r>
              <a:rPr lang="en-CA" altLang="en-US" sz="2400" i="1" dirty="0">
                <a:latin typeface="+mj-lt"/>
              </a:rPr>
              <a:t>A large NT (above 3.5 mm) should be considered as a major marker for  fetal chromosomal and structural anomalies and requires genetic counselling.</a:t>
            </a:r>
          </a:p>
          <a:p>
            <a:pPr marL="542925" indent="0" eaLnBrk="1" hangingPunct="1">
              <a:spcBef>
                <a:spcPct val="0"/>
              </a:spcBef>
              <a:buFont typeface="Arial" panose="020B0604020202020204" pitchFamily="34" charset="0"/>
              <a:buNone/>
            </a:pPr>
            <a:r>
              <a:rPr lang="en-CA" altLang="en-US" sz="2400" i="1" dirty="0">
                <a:latin typeface="+mj-lt"/>
              </a:rPr>
              <a:t>					</a:t>
            </a:r>
            <a:r>
              <a:rPr lang="en-CA" altLang="en-US" sz="1600" dirty="0" err="1">
                <a:latin typeface="+mj-lt"/>
              </a:rPr>
              <a:t>Audibert</a:t>
            </a:r>
            <a:r>
              <a:rPr lang="en-CA" altLang="en-US" sz="1600" dirty="0">
                <a:latin typeface="+mj-lt"/>
              </a:rPr>
              <a:t> 2017 No 348. SOGC-CCMG Guideline</a:t>
            </a:r>
          </a:p>
          <a:p>
            <a:pPr marL="542925" indent="0">
              <a:spcBef>
                <a:spcPts val="1200"/>
              </a:spcBef>
              <a:buNone/>
            </a:pPr>
            <a:endParaRPr lang="en-CA" altLang="en-US" sz="2400" dirty="0">
              <a:latin typeface="+mj-lt"/>
            </a:endParaRPr>
          </a:p>
          <a:p>
            <a:pPr marL="542925" indent="0" eaLnBrk="1" hangingPunct="1">
              <a:spcBef>
                <a:spcPts val="1200"/>
              </a:spcBef>
              <a:buFont typeface="Arial" panose="020B0604020202020204" pitchFamily="34" charset="0"/>
              <a:buNone/>
            </a:pPr>
            <a:endParaRPr lang="en-US" altLang="en-US" sz="2400" dirty="0">
              <a:latin typeface="+mj-lt"/>
            </a:endParaRPr>
          </a:p>
          <a:p>
            <a:pPr marL="0" indent="0" eaLnBrk="1" hangingPunct="1">
              <a:spcBef>
                <a:spcPts val="600"/>
              </a:spcBef>
              <a:buFont typeface="Arial" panose="020B0604020202020204" pitchFamily="34" charset="0"/>
              <a:buNone/>
            </a:pPr>
            <a:endParaRPr lang="en-US" altLang="en-US" sz="2400" dirty="0">
              <a:latin typeface="+mj-lt"/>
            </a:endParaRPr>
          </a:p>
          <a:p>
            <a:pPr marL="0" indent="0" eaLnBrk="1" hangingPunct="1">
              <a:lnSpc>
                <a:spcPct val="150000"/>
              </a:lnSpc>
              <a:spcBef>
                <a:spcPts val="600"/>
              </a:spcBef>
              <a:buFont typeface="Arial" panose="020B0604020202020204" pitchFamily="34" charset="0"/>
              <a:buNone/>
            </a:pPr>
            <a:endParaRPr lang="en-US" altLang="en-US" sz="2400" dirty="0">
              <a:latin typeface="+mj-lt"/>
            </a:endParaRPr>
          </a:p>
          <a:p>
            <a:pPr marL="0" indent="0" eaLnBrk="1" hangingPunct="1">
              <a:lnSpc>
                <a:spcPct val="150000"/>
              </a:lnSpc>
              <a:spcBef>
                <a:spcPts val="600"/>
              </a:spcBef>
              <a:buFont typeface="Arial" panose="020B0604020202020204" pitchFamily="34" charset="0"/>
              <a:buNone/>
            </a:pPr>
            <a:endParaRPr lang="en-US" altLang="en-US" sz="2400" dirty="0">
              <a:latin typeface="+mj-lt"/>
            </a:endParaRPr>
          </a:p>
        </p:txBody>
      </p:sp>
      <p:pic>
        <p:nvPicPr>
          <p:cNvPr id="8" name="Graphic 7" descr="Lights On outline">
            <a:extLst>
              <a:ext uri="{FF2B5EF4-FFF2-40B4-BE49-F238E27FC236}">
                <a16:creationId xmlns:a16="http://schemas.microsoft.com/office/drawing/2014/main" id="{228F87D0-907A-2E3F-40AE-42B57D25027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5536" y="161479"/>
            <a:ext cx="511635" cy="511635"/>
          </a:xfrm>
          <a:prstGeom prst="rect">
            <a:avLst/>
          </a:prstGeom>
        </p:spPr>
      </p:pic>
      <p:pic>
        <p:nvPicPr>
          <p:cNvPr id="2" name="Graphic 1" descr="Fishing outline">
            <a:extLst>
              <a:ext uri="{FF2B5EF4-FFF2-40B4-BE49-F238E27FC236}">
                <a16:creationId xmlns:a16="http://schemas.microsoft.com/office/drawing/2014/main" id="{BF1B35D3-476C-4B6C-DDC2-171A97C3EE7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1000" y="771809"/>
            <a:ext cx="612768" cy="612768"/>
          </a:xfrm>
          <a:prstGeom prst="rect">
            <a:avLst/>
          </a:prstGeom>
        </p:spPr>
      </p:pic>
      <p:sp>
        <p:nvSpPr>
          <p:cNvPr id="3" name="Rectangle 2">
            <a:extLst>
              <a:ext uri="{FF2B5EF4-FFF2-40B4-BE49-F238E27FC236}">
                <a16:creationId xmlns:a16="http://schemas.microsoft.com/office/drawing/2014/main" id="{63959BB5-3895-C484-1B5D-6FA8E4956F88}"/>
              </a:ext>
            </a:extLst>
          </p:cNvPr>
          <p:cNvSpPr/>
          <p:nvPr/>
        </p:nvSpPr>
        <p:spPr>
          <a:xfrm>
            <a:off x="1770237" y="2246941"/>
            <a:ext cx="5256584" cy="469859"/>
          </a:xfrm>
          <a:prstGeom prst="rect">
            <a:avLst/>
          </a:prstGeom>
          <a:solidFill>
            <a:srgbClr val="FFFF66">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i="0" dirty="0">
                <a:solidFill>
                  <a:srgbClr val="2F2B2B"/>
                </a:solidFill>
                <a:effectLst/>
                <a:latin typeface="+mj-lt"/>
              </a:rPr>
              <a:t>Offer ultrasound </a:t>
            </a:r>
            <a:r>
              <a:rPr lang="en-CA" b="1" dirty="0">
                <a:solidFill>
                  <a:srgbClr val="2F2B2B"/>
                </a:solidFill>
                <a:latin typeface="+mj-lt"/>
              </a:rPr>
              <a:t> at </a:t>
            </a:r>
            <a:r>
              <a:rPr lang="en-CA" sz="1800" b="1" i="0" dirty="0">
                <a:solidFill>
                  <a:srgbClr val="2F2B2B"/>
                </a:solidFill>
                <a:effectLst/>
                <a:latin typeface="Ink Free" panose="03080402000500000000" pitchFamily="66" charset="0"/>
              </a:rPr>
              <a:t>11-14wks</a:t>
            </a:r>
            <a:r>
              <a:rPr lang="en-CA" b="1" dirty="0">
                <a:solidFill>
                  <a:srgbClr val="2F2B2B"/>
                </a:solidFill>
                <a:latin typeface="Ink Free" panose="03080402000500000000" pitchFamily="66" charset="0"/>
              </a:rPr>
              <a:t> </a:t>
            </a:r>
            <a:r>
              <a:rPr lang="en-CA" b="1" dirty="0">
                <a:solidFill>
                  <a:srgbClr val="2F2B2B"/>
                </a:solidFill>
                <a:latin typeface="+mj-lt"/>
              </a:rPr>
              <a:t> and </a:t>
            </a:r>
            <a:r>
              <a:rPr lang="en-CA" b="1" dirty="0">
                <a:solidFill>
                  <a:srgbClr val="2F2B2B"/>
                </a:solidFill>
                <a:latin typeface="Ink Free" panose="03080402000500000000" pitchFamily="66" charset="0"/>
              </a:rPr>
              <a:t>18-20wks</a:t>
            </a:r>
            <a:endParaRPr lang="en-CA" dirty="0"/>
          </a:p>
        </p:txBody>
      </p:sp>
      <p:grpSp>
        <p:nvGrpSpPr>
          <p:cNvPr id="5" name="Group 4">
            <a:extLst>
              <a:ext uri="{FF2B5EF4-FFF2-40B4-BE49-F238E27FC236}">
                <a16:creationId xmlns:a16="http://schemas.microsoft.com/office/drawing/2014/main" id="{8A9297D7-41DC-B6C2-3031-20460D4A29C6}"/>
              </a:ext>
            </a:extLst>
          </p:cNvPr>
          <p:cNvGrpSpPr/>
          <p:nvPr/>
        </p:nvGrpSpPr>
        <p:grpSpPr>
          <a:xfrm>
            <a:off x="5364088" y="4443958"/>
            <a:ext cx="3551312" cy="648072"/>
            <a:chOff x="2842841" y="3795886"/>
            <a:chExt cx="3589585" cy="705602"/>
          </a:xfrm>
        </p:grpSpPr>
        <p:graphicFrame>
          <p:nvGraphicFramePr>
            <p:cNvPr id="7" name="Object 6">
              <a:extLst>
                <a:ext uri="{FF2B5EF4-FFF2-40B4-BE49-F238E27FC236}">
                  <a16:creationId xmlns:a16="http://schemas.microsoft.com/office/drawing/2014/main" id="{CAFB8CB5-6313-A2F4-EB36-269094F83303}"/>
                </a:ext>
              </a:extLst>
            </p:cNvPr>
            <p:cNvGraphicFramePr>
              <a:graphicFrameLocks noChangeAspect="1"/>
            </p:cNvGraphicFramePr>
            <p:nvPr>
              <p:extLst>
                <p:ext uri="{D42A27DB-BD31-4B8C-83A1-F6EECF244321}">
                  <p14:modId xmlns:p14="http://schemas.microsoft.com/office/powerpoint/2010/main" val="3021721731"/>
                </p:ext>
              </p:extLst>
            </p:nvPr>
          </p:nvGraphicFramePr>
          <p:xfrm>
            <a:off x="2842841" y="3795886"/>
            <a:ext cx="1722685" cy="705602"/>
          </p:xfrm>
          <a:graphic>
            <a:graphicData uri="http://schemas.openxmlformats.org/presentationml/2006/ole">
              <mc:AlternateContent xmlns:mc="http://schemas.openxmlformats.org/markup-compatibility/2006">
                <mc:Choice xmlns:v="urn:schemas-microsoft-com:vml" Requires="v">
                  <p:oleObj name="Bitmap Image" r:id="rId7" imgW="2581200" imgH="1057320" progId="PBrush">
                    <p:embed/>
                  </p:oleObj>
                </mc:Choice>
                <mc:Fallback>
                  <p:oleObj name="Bitmap Image" r:id="rId7" imgW="2581200" imgH="1057320" progId="PBrush">
                    <p:embed/>
                    <p:pic>
                      <p:nvPicPr>
                        <p:cNvPr id="9" name="Object 8">
                          <a:extLst>
                            <a:ext uri="{FF2B5EF4-FFF2-40B4-BE49-F238E27FC236}">
                              <a16:creationId xmlns:a16="http://schemas.microsoft.com/office/drawing/2014/main" id="{1155C1F7-649F-4453-3FD4-DB69710EDEF6}"/>
                            </a:ext>
                          </a:extLst>
                        </p:cNvPr>
                        <p:cNvPicPr/>
                        <p:nvPr/>
                      </p:nvPicPr>
                      <p:blipFill>
                        <a:blip r:embed="rId8"/>
                        <a:stretch>
                          <a:fillRect/>
                        </a:stretch>
                      </p:blipFill>
                      <p:spPr>
                        <a:xfrm>
                          <a:off x="2842841" y="3795886"/>
                          <a:ext cx="1722685" cy="705602"/>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8F337CBC-BCF0-5AB2-70C1-40BAB1432555}"/>
                </a:ext>
              </a:extLst>
            </p:cNvPr>
            <p:cNvGraphicFramePr>
              <a:graphicFrameLocks noChangeAspect="1"/>
            </p:cNvGraphicFramePr>
            <p:nvPr>
              <p:extLst>
                <p:ext uri="{D42A27DB-BD31-4B8C-83A1-F6EECF244321}">
                  <p14:modId xmlns:p14="http://schemas.microsoft.com/office/powerpoint/2010/main" val="1306644499"/>
                </p:ext>
              </p:extLst>
            </p:nvPr>
          </p:nvGraphicFramePr>
          <p:xfrm>
            <a:off x="4565526" y="3795886"/>
            <a:ext cx="1866900" cy="705602"/>
          </p:xfrm>
          <a:graphic>
            <a:graphicData uri="http://schemas.openxmlformats.org/presentationml/2006/ole">
              <mc:AlternateContent xmlns:mc="http://schemas.openxmlformats.org/markup-compatibility/2006">
                <mc:Choice xmlns:v="urn:schemas-microsoft-com:vml" Requires="v">
                  <p:oleObj name="Bitmap Image" r:id="rId9" imgW="1866960" imgH="666720" progId="PBrush">
                    <p:embed/>
                  </p:oleObj>
                </mc:Choice>
                <mc:Fallback>
                  <p:oleObj name="Bitmap Image" r:id="rId9" imgW="1866960" imgH="666720" progId="PBrush">
                    <p:embed/>
                    <p:pic>
                      <p:nvPicPr>
                        <p:cNvPr id="11" name="Object 10">
                          <a:extLst>
                            <a:ext uri="{FF2B5EF4-FFF2-40B4-BE49-F238E27FC236}">
                              <a16:creationId xmlns:a16="http://schemas.microsoft.com/office/drawing/2014/main" id="{E76454BE-327F-A0E1-C246-975510588806}"/>
                            </a:ext>
                          </a:extLst>
                        </p:cNvPr>
                        <p:cNvPicPr/>
                        <p:nvPr/>
                      </p:nvPicPr>
                      <p:blipFill>
                        <a:blip r:embed="rId10"/>
                        <a:stretch>
                          <a:fillRect/>
                        </a:stretch>
                      </p:blipFill>
                      <p:spPr>
                        <a:xfrm>
                          <a:off x="4565526" y="3795886"/>
                          <a:ext cx="1866900" cy="705602"/>
                        </a:xfrm>
                        <a:prstGeom prst="rect">
                          <a:avLst/>
                        </a:prstGeom>
                      </p:spPr>
                    </p:pic>
                  </p:oleObj>
                </mc:Fallback>
              </mc:AlternateContent>
            </a:graphicData>
          </a:graphic>
        </p:graphicFrame>
      </p:grpSp>
      <p:graphicFrame>
        <p:nvGraphicFramePr>
          <p:cNvPr id="11" name="Object 10">
            <a:extLst>
              <a:ext uri="{FF2B5EF4-FFF2-40B4-BE49-F238E27FC236}">
                <a16:creationId xmlns:a16="http://schemas.microsoft.com/office/drawing/2014/main" id="{C9D9F2F5-11B7-EFC3-3FC8-3647B3C922CB}"/>
              </a:ext>
            </a:extLst>
          </p:cNvPr>
          <p:cNvGraphicFramePr>
            <a:graphicFrameLocks noChangeAspect="1"/>
          </p:cNvGraphicFramePr>
          <p:nvPr>
            <p:extLst>
              <p:ext uri="{D42A27DB-BD31-4B8C-83A1-F6EECF244321}">
                <p14:modId xmlns:p14="http://schemas.microsoft.com/office/powerpoint/2010/main" val="1098837218"/>
              </p:ext>
            </p:extLst>
          </p:nvPr>
        </p:nvGraphicFramePr>
        <p:xfrm>
          <a:off x="395536" y="1645379"/>
          <a:ext cx="547942" cy="365295"/>
        </p:xfrm>
        <a:graphic>
          <a:graphicData uri="http://schemas.openxmlformats.org/presentationml/2006/ole">
            <mc:AlternateContent xmlns:mc="http://schemas.openxmlformats.org/markup-compatibility/2006">
              <mc:Choice xmlns:v="urn:schemas-microsoft-com:vml" Requires="v">
                <p:oleObj name="Bitmap Image" r:id="rId11" imgW="1514520" imgH="1009800" progId="PBrush">
                  <p:embed/>
                </p:oleObj>
              </mc:Choice>
              <mc:Fallback>
                <p:oleObj name="Bitmap Image" r:id="rId11" imgW="1514520" imgH="1009800" progId="PBrush">
                  <p:embed/>
                  <p:pic>
                    <p:nvPicPr>
                      <p:cNvPr id="17" name="Object 16">
                        <a:extLst>
                          <a:ext uri="{FF2B5EF4-FFF2-40B4-BE49-F238E27FC236}">
                            <a16:creationId xmlns:a16="http://schemas.microsoft.com/office/drawing/2014/main" id="{EFEC24D1-56F0-8305-F125-AA66786BCE44}"/>
                          </a:ext>
                        </a:extLst>
                      </p:cNvPr>
                      <p:cNvPicPr/>
                      <p:nvPr/>
                    </p:nvPicPr>
                    <p:blipFill>
                      <a:blip r:embed="rId12"/>
                      <a:stretch>
                        <a:fillRect/>
                      </a:stretch>
                    </p:blipFill>
                    <p:spPr>
                      <a:xfrm>
                        <a:off x="395536" y="1645379"/>
                        <a:ext cx="547942" cy="365295"/>
                      </a:xfrm>
                      <a:prstGeom prst="rect">
                        <a:avLst/>
                      </a:prstGeom>
                    </p:spPr>
                  </p:pic>
                </p:oleObj>
              </mc:Fallback>
            </mc:AlternateContent>
          </a:graphicData>
        </a:graphic>
      </p:graphicFrame>
    </p:spTree>
    <p:extLst>
      <p:ext uri="{BB962C8B-B14F-4D97-AF65-F5344CB8AC3E}">
        <p14:creationId xmlns:p14="http://schemas.microsoft.com/office/powerpoint/2010/main" val="21496869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12D9F1-29EE-94D5-CD03-4DBB44B96521}"/>
              </a:ext>
            </a:extLst>
          </p:cNvPr>
          <p:cNvSpPr/>
          <p:nvPr/>
        </p:nvSpPr>
        <p:spPr>
          <a:xfrm>
            <a:off x="0" y="1491630"/>
            <a:ext cx="9144000" cy="648072"/>
          </a:xfrm>
          <a:prstGeom prst="rect">
            <a:avLst/>
          </a:prstGeom>
          <a:solidFill>
            <a:srgbClr val="EBF6F9">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b="1" i="0" dirty="0">
              <a:solidFill>
                <a:srgbClr val="2F2B2B"/>
              </a:solidFill>
              <a:effectLst/>
              <a:latin typeface="Ink Free" panose="03080402000500000000" pitchFamily="66" charset="0"/>
            </a:endParaRPr>
          </a:p>
        </p:txBody>
      </p:sp>
      <p:sp>
        <p:nvSpPr>
          <p:cNvPr id="6" name="Content Placeholder 5">
            <a:extLst>
              <a:ext uri="{FF2B5EF4-FFF2-40B4-BE49-F238E27FC236}">
                <a16:creationId xmlns:a16="http://schemas.microsoft.com/office/drawing/2014/main" id="{F046FEFC-8F48-738B-A852-01627D34C1DE}"/>
              </a:ext>
            </a:extLst>
          </p:cNvPr>
          <p:cNvSpPr>
            <a:spLocks noGrp="1"/>
          </p:cNvSpPr>
          <p:nvPr>
            <p:ph idx="1"/>
          </p:nvPr>
        </p:nvSpPr>
        <p:spPr>
          <a:xfrm>
            <a:off x="457199" y="209550"/>
            <a:ext cx="8742909" cy="4800600"/>
          </a:xfrm>
        </p:spPr>
        <p:txBody>
          <a:bodyPr/>
          <a:lstStyle/>
          <a:p>
            <a:pPr marL="0" indent="542925" eaLnBrk="1" hangingPunct="1">
              <a:spcBef>
                <a:spcPts val="600"/>
              </a:spcBef>
              <a:spcAft>
                <a:spcPts val="600"/>
              </a:spcAft>
              <a:buFont typeface="Arial" panose="020B0604020202020204" pitchFamily="34" charset="0"/>
              <a:buNone/>
            </a:pPr>
            <a:r>
              <a:rPr lang="en-US" altLang="en-US" sz="2400" dirty="0">
                <a:latin typeface="+mj-lt"/>
              </a:rPr>
              <a:t>NIPT is a screening test.</a:t>
            </a:r>
          </a:p>
          <a:p>
            <a:pPr marL="542925" indent="0" eaLnBrk="1" hangingPunct="1">
              <a:spcBef>
                <a:spcPts val="600"/>
              </a:spcBef>
              <a:buFont typeface="Arial" panose="020B0604020202020204" pitchFamily="34" charset="0"/>
              <a:buNone/>
            </a:pPr>
            <a:r>
              <a:rPr lang="en-CA" altLang="en-US" sz="2400" dirty="0">
                <a:latin typeface="+mj-lt"/>
              </a:rPr>
              <a:t>Not every genetic condition or congenital anomaly is screened for.</a:t>
            </a:r>
          </a:p>
          <a:p>
            <a:pPr marL="542925" indent="0">
              <a:spcBef>
                <a:spcPts val="1200"/>
              </a:spcBef>
              <a:buNone/>
            </a:pPr>
            <a:r>
              <a:rPr lang="en-CA" altLang="en-US" sz="2400" dirty="0">
                <a:latin typeface="+mj-lt"/>
              </a:rPr>
              <a:t>Even with a negative NIPT…</a:t>
            </a:r>
          </a:p>
          <a:p>
            <a:pPr marL="542925" indent="0">
              <a:spcBef>
                <a:spcPts val="1200"/>
              </a:spcBef>
              <a:buNone/>
            </a:pPr>
            <a:endParaRPr lang="en-CA" altLang="en-US" sz="2400" dirty="0">
              <a:latin typeface="+mj-lt"/>
            </a:endParaRPr>
          </a:p>
          <a:p>
            <a:pPr marL="542925" indent="0">
              <a:spcBef>
                <a:spcPts val="1200"/>
              </a:spcBef>
              <a:buNone/>
            </a:pPr>
            <a:endParaRPr lang="en-CA" altLang="en-US" sz="2400" dirty="0">
              <a:latin typeface="+mj-lt"/>
            </a:endParaRPr>
          </a:p>
          <a:p>
            <a:pPr marL="542925" indent="0" eaLnBrk="1" hangingPunct="1">
              <a:spcBef>
                <a:spcPct val="0"/>
              </a:spcBef>
              <a:buFont typeface="Arial" panose="020B0604020202020204" pitchFamily="34" charset="0"/>
              <a:buNone/>
            </a:pPr>
            <a:r>
              <a:rPr lang="en-CA" altLang="en-US" sz="2400" i="1" dirty="0">
                <a:latin typeface="+mj-lt"/>
              </a:rPr>
              <a:t>A large NT (above 3.5 mm) should be considered as a major marker for  fetal chromosomal and structural anomalies and requires genetic counselling.</a:t>
            </a:r>
          </a:p>
          <a:p>
            <a:pPr marL="542925" indent="0" algn="r" eaLnBrk="1" hangingPunct="1">
              <a:spcBef>
                <a:spcPct val="0"/>
              </a:spcBef>
              <a:buFont typeface="Arial" panose="020B0604020202020204" pitchFamily="34" charset="0"/>
              <a:buNone/>
            </a:pPr>
            <a:r>
              <a:rPr lang="en-CA" altLang="en-US" sz="1600" dirty="0" err="1">
                <a:latin typeface="+mj-lt"/>
              </a:rPr>
              <a:t>Audibert</a:t>
            </a:r>
            <a:r>
              <a:rPr lang="en-CA" altLang="en-US" sz="1600" dirty="0">
                <a:latin typeface="+mj-lt"/>
              </a:rPr>
              <a:t> 2017 No 348. SOGC-CCMG Guideline</a:t>
            </a:r>
          </a:p>
          <a:p>
            <a:pPr marL="542925" indent="0">
              <a:spcBef>
                <a:spcPts val="1200"/>
              </a:spcBef>
              <a:buNone/>
            </a:pPr>
            <a:endParaRPr lang="en-CA" altLang="en-US" sz="2400" dirty="0">
              <a:latin typeface="+mj-lt"/>
            </a:endParaRPr>
          </a:p>
          <a:p>
            <a:pPr marL="542925" indent="0" eaLnBrk="1" hangingPunct="1">
              <a:spcBef>
                <a:spcPts val="1200"/>
              </a:spcBef>
              <a:buFont typeface="Arial" panose="020B0604020202020204" pitchFamily="34" charset="0"/>
              <a:buNone/>
            </a:pPr>
            <a:endParaRPr lang="en-US" altLang="en-US" sz="2400" dirty="0">
              <a:latin typeface="+mj-lt"/>
            </a:endParaRPr>
          </a:p>
          <a:p>
            <a:pPr marL="0" indent="0" eaLnBrk="1" hangingPunct="1">
              <a:spcBef>
                <a:spcPts val="600"/>
              </a:spcBef>
              <a:buFont typeface="Arial" panose="020B0604020202020204" pitchFamily="34" charset="0"/>
              <a:buNone/>
            </a:pPr>
            <a:endParaRPr lang="en-US" altLang="en-US" sz="2400" dirty="0">
              <a:latin typeface="+mj-lt"/>
            </a:endParaRPr>
          </a:p>
          <a:p>
            <a:pPr marL="0" indent="0" eaLnBrk="1" hangingPunct="1">
              <a:lnSpc>
                <a:spcPct val="150000"/>
              </a:lnSpc>
              <a:spcBef>
                <a:spcPts val="600"/>
              </a:spcBef>
              <a:buFont typeface="Arial" panose="020B0604020202020204" pitchFamily="34" charset="0"/>
              <a:buNone/>
            </a:pPr>
            <a:endParaRPr lang="en-US" altLang="en-US" sz="2400" dirty="0">
              <a:latin typeface="+mj-lt"/>
            </a:endParaRPr>
          </a:p>
          <a:p>
            <a:pPr marL="0" indent="0" eaLnBrk="1" hangingPunct="1">
              <a:lnSpc>
                <a:spcPct val="150000"/>
              </a:lnSpc>
              <a:spcBef>
                <a:spcPts val="600"/>
              </a:spcBef>
              <a:buFont typeface="Arial" panose="020B0604020202020204" pitchFamily="34" charset="0"/>
              <a:buNone/>
            </a:pPr>
            <a:endParaRPr lang="en-US" altLang="en-US" sz="2400" dirty="0">
              <a:latin typeface="+mj-lt"/>
            </a:endParaRPr>
          </a:p>
        </p:txBody>
      </p:sp>
      <p:pic>
        <p:nvPicPr>
          <p:cNvPr id="8" name="Graphic 7" descr="Lights On outline">
            <a:extLst>
              <a:ext uri="{FF2B5EF4-FFF2-40B4-BE49-F238E27FC236}">
                <a16:creationId xmlns:a16="http://schemas.microsoft.com/office/drawing/2014/main" id="{228F87D0-907A-2E3F-40AE-42B57D25027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5536" y="161479"/>
            <a:ext cx="511635" cy="511635"/>
          </a:xfrm>
          <a:prstGeom prst="rect">
            <a:avLst/>
          </a:prstGeom>
        </p:spPr>
      </p:pic>
      <p:pic>
        <p:nvPicPr>
          <p:cNvPr id="2" name="Graphic 1" descr="Fishing outline">
            <a:extLst>
              <a:ext uri="{FF2B5EF4-FFF2-40B4-BE49-F238E27FC236}">
                <a16:creationId xmlns:a16="http://schemas.microsoft.com/office/drawing/2014/main" id="{BF1B35D3-476C-4B6C-DDC2-171A97C3EE7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1000" y="771809"/>
            <a:ext cx="612768" cy="612768"/>
          </a:xfrm>
          <a:prstGeom prst="rect">
            <a:avLst/>
          </a:prstGeom>
        </p:spPr>
      </p:pic>
      <p:sp>
        <p:nvSpPr>
          <p:cNvPr id="3" name="Rectangle 2">
            <a:extLst>
              <a:ext uri="{FF2B5EF4-FFF2-40B4-BE49-F238E27FC236}">
                <a16:creationId xmlns:a16="http://schemas.microsoft.com/office/drawing/2014/main" id="{63959BB5-3895-C484-1B5D-6FA8E4956F88}"/>
              </a:ext>
            </a:extLst>
          </p:cNvPr>
          <p:cNvSpPr/>
          <p:nvPr/>
        </p:nvSpPr>
        <p:spPr>
          <a:xfrm>
            <a:off x="1770237" y="2246941"/>
            <a:ext cx="5256584" cy="469859"/>
          </a:xfrm>
          <a:prstGeom prst="rect">
            <a:avLst/>
          </a:prstGeom>
          <a:solidFill>
            <a:srgbClr val="FFFF66">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i="0" dirty="0">
                <a:solidFill>
                  <a:srgbClr val="2F2B2B"/>
                </a:solidFill>
                <a:effectLst/>
                <a:latin typeface="Ink Free" panose="03080402000500000000" pitchFamily="66" charset="0"/>
              </a:rPr>
              <a:t>Offer ultrasound </a:t>
            </a:r>
            <a:r>
              <a:rPr lang="en-CA" b="1" dirty="0">
                <a:solidFill>
                  <a:srgbClr val="2F2B2B"/>
                </a:solidFill>
                <a:latin typeface="Ink Free" panose="03080402000500000000" pitchFamily="66" charset="0"/>
              </a:rPr>
              <a:t> at </a:t>
            </a:r>
            <a:r>
              <a:rPr lang="en-CA" sz="1800" b="1" i="0" dirty="0">
                <a:solidFill>
                  <a:srgbClr val="2F2B2B"/>
                </a:solidFill>
                <a:effectLst/>
                <a:latin typeface="Ink Free" panose="03080402000500000000" pitchFamily="66" charset="0"/>
              </a:rPr>
              <a:t>11-14wks</a:t>
            </a:r>
            <a:r>
              <a:rPr lang="en-CA" b="1" dirty="0">
                <a:solidFill>
                  <a:srgbClr val="2F2B2B"/>
                </a:solidFill>
                <a:latin typeface="Ink Free" panose="03080402000500000000" pitchFamily="66" charset="0"/>
              </a:rPr>
              <a:t>  and 18-20wks</a:t>
            </a:r>
            <a:endParaRPr lang="en-CA" dirty="0"/>
          </a:p>
        </p:txBody>
      </p:sp>
      <p:grpSp>
        <p:nvGrpSpPr>
          <p:cNvPr id="5" name="Group 4">
            <a:extLst>
              <a:ext uri="{FF2B5EF4-FFF2-40B4-BE49-F238E27FC236}">
                <a16:creationId xmlns:a16="http://schemas.microsoft.com/office/drawing/2014/main" id="{8A9297D7-41DC-B6C2-3031-20460D4A29C6}"/>
              </a:ext>
            </a:extLst>
          </p:cNvPr>
          <p:cNvGrpSpPr/>
          <p:nvPr/>
        </p:nvGrpSpPr>
        <p:grpSpPr>
          <a:xfrm>
            <a:off x="5364088" y="4443958"/>
            <a:ext cx="3551312" cy="648072"/>
            <a:chOff x="2842841" y="3795886"/>
            <a:chExt cx="3589585" cy="705602"/>
          </a:xfrm>
        </p:grpSpPr>
        <p:graphicFrame>
          <p:nvGraphicFramePr>
            <p:cNvPr id="7" name="Object 6">
              <a:extLst>
                <a:ext uri="{FF2B5EF4-FFF2-40B4-BE49-F238E27FC236}">
                  <a16:creationId xmlns:a16="http://schemas.microsoft.com/office/drawing/2014/main" id="{CAFB8CB5-6313-A2F4-EB36-269094F83303}"/>
                </a:ext>
              </a:extLst>
            </p:cNvPr>
            <p:cNvGraphicFramePr>
              <a:graphicFrameLocks noChangeAspect="1"/>
            </p:cNvGraphicFramePr>
            <p:nvPr/>
          </p:nvGraphicFramePr>
          <p:xfrm>
            <a:off x="2842841" y="3795886"/>
            <a:ext cx="1722685" cy="705602"/>
          </p:xfrm>
          <a:graphic>
            <a:graphicData uri="http://schemas.openxmlformats.org/presentationml/2006/ole">
              <mc:AlternateContent xmlns:mc="http://schemas.openxmlformats.org/markup-compatibility/2006">
                <mc:Choice xmlns:v="urn:schemas-microsoft-com:vml" Requires="v">
                  <p:oleObj name="Bitmap Image" r:id="rId7" imgW="2581200" imgH="1057320" progId="PBrush">
                    <p:embed/>
                  </p:oleObj>
                </mc:Choice>
                <mc:Fallback>
                  <p:oleObj name="Bitmap Image" r:id="rId7" imgW="2581200" imgH="1057320" progId="PBrush">
                    <p:embed/>
                    <p:pic>
                      <p:nvPicPr>
                        <p:cNvPr id="7" name="Object 6">
                          <a:extLst>
                            <a:ext uri="{FF2B5EF4-FFF2-40B4-BE49-F238E27FC236}">
                              <a16:creationId xmlns:a16="http://schemas.microsoft.com/office/drawing/2014/main" id="{CAFB8CB5-6313-A2F4-EB36-269094F83303}"/>
                            </a:ext>
                          </a:extLst>
                        </p:cNvPr>
                        <p:cNvPicPr/>
                        <p:nvPr/>
                      </p:nvPicPr>
                      <p:blipFill>
                        <a:blip r:embed="rId8"/>
                        <a:stretch>
                          <a:fillRect/>
                        </a:stretch>
                      </p:blipFill>
                      <p:spPr>
                        <a:xfrm>
                          <a:off x="2842841" y="3795886"/>
                          <a:ext cx="1722685" cy="705602"/>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8F337CBC-BCF0-5AB2-70C1-40BAB1432555}"/>
                </a:ext>
              </a:extLst>
            </p:cNvPr>
            <p:cNvGraphicFramePr>
              <a:graphicFrameLocks noChangeAspect="1"/>
            </p:cNvGraphicFramePr>
            <p:nvPr/>
          </p:nvGraphicFramePr>
          <p:xfrm>
            <a:off x="4565526" y="3795886"/>
            <a:ext cx="1866900" cy="705602"/>
          </p:xfrm>
          <a:graphic>
            <a:graphicData uri="http://schemas.openxmlformats.org/presentationml/2006/ole">
              <mc:AlternateContent xmlns:mc="http://schemas.openxmlformats.org/markup-compatibility/2006">
                <mc:Choice xmlns:v="urn:schemas-microsoft-com:vml" Requires="v">
                  <p:oleObj name="Bitmap Image" r:id="rId9" imgW="1866960" imgH="666720" progId="PBrush">
                    <p:embed/>
                  </p:oleObj>
                </mc:Choice>
                <mc:Fallback>
                  <p:oleObj name="Bitmap Image" r:id="rId9" imgW="1866960" imgH="666720" progId="PBrush">
                    <p:embed/>
                    <p:pic>
                      <p:nvPicPr>
                        <p:cNvPr id="10" name="Object 9">
                          <a:extLst>
                            <a:ext uri="{FF2B5EF4-FFF2-40B4-BE49-F238E27FC236}">
                              <a16:creationId xmlns:a16="http://schemas.microsoft.com/office/drawing/2014/main" id="{8F337CBC-BCF0-5AB2-70C1-40BAB1432555}"/>
                            </a:ext>
                          </a:extLst>
                        </p:cNvPr>
                        <p:cNvPicPr/>
                        <p:nvPr/>
                      </p:nvPicPr>
                      <p:blipFill>
                        <a:blip r:embed="rId10"/>
                        <a:stretch>
                          <a:fillRect/>
                        </a:stretch>
                      </p:blipFill>
                      <p:spPr>
                        <a:xfrm>
                          <a:off x="4565526" y="3795886"/>
                          <a:ext cx="1866900" cy="705602"/>
                        </a:xfrm>
                        <a:prstGeom prst="rect">
                          <a:avLst/>
                        </a:prstGeom>
                      </p:spPr>
                    </p:pic>
                  </p:oleObj>
                </mc:Fallback>
              </mc:AlternateContent>
            </a:graphicData>
          </a:graphic>
        </p:graphicFrame>
      </p:grpSp>
      <p:graphicFrame>
        <p:nvGraphicFramePr>
          <p:cNvPr id="11" name="Object 10">
            <a:extLst>
              <a:ext uri="{FF2B5EF4-FFF2-40B4-BE49-F238E27FC236}">
                <a16:creationId xmlns:a16="http://schemas.microsoft.com/office/drawing/2014/main" id="{C9D9F2F5-11B7-EFC3-3FC8-3647B3C922CB}"/>
              </a:ext>
            </a:extLst>
          </p:cNvPr>
          <p:cNvGraphicFramePr>
            <a:graphicFrameLocks noChangeAspect="1"/>
          </p:cNvGraphicFramePr>
          <p:nvPr/>
        </p:nvGraphicFramePr>
        <p:xfrm>
          <a:off x="395536" y="1645379"/>
          <a:ext cx="547942" cy="365295"/>
        </p:xfrm>
        <a:graphic>
          <a:graphicData uri="http://schemas.openxmlformats.org/presentationml/2006/ole">
            <mc:AlternateContent xmlns:mc="http://schemas.openxmlformats.org/markup-compatibility/2006">
              <mc:Choice xmlns:v="urn:schemas-microsoft-com:vml" Requires="v">
                <p:oleObj name="Bitmap Image" r:id="rId11" imgW="1514520" imgH="1009800" progId="PBrush">
                  <p:embed/>
                </p:oleObj>
              </mc:Choice>
              <mc:Fallback>
                <p:oleObj name="Bitmap Image" r:id="rId11" imgW="1514520" imgH="1009800" progId="PBrush">
                  <p:embed/>
                  <p:pic>
                    <p:nvPicPr>
                      <p:cNvPr id="11" name="Object 10">
                        <a:extLst>
                          <a:ext uri="{FF2B5EF4-FFF2-40B4-BE49-F238E27FC236}">
                            <a16:creationId xmlns:a16="http://schemas.microsoft.com/office/drawing/2014/main" id="{C9D9F2F5-11B7-EFC3-3FC8-3647B3C922CB}"/>
                          </a:ext>
                        </a:extLst>
                      </p:cNvPr>
                      <p:cNvPicPr/>
                      <p:nvPr/>
                    </p:nvPicPr>
                    <p:blipFill>
                      <a:blip r:embed="rId12"/>
                      <a:stretch>
                        <a:fillRect/>
                      </a:stretch>
                    </p:blipFill>
                    <p:spPr>
                      <a:xfrm>
                        <a:off x="395536" y="1645379"/>
                        <a:ext cx="547942" cy="365295"/>
                      </a:xfrm>
                      <a:prstGeom prst="rect">
                        <a:avLst/>
                      </a:prstGeom>
                    </p:spPr>
                  </p:pic>
                </p:oleObj>
              </mc:Fallback>
            </mc:AlternateContent>
          </a:graphicData>
        </a:graphic>
      </p:graphicFrame>
      <p:grpSp>
        <p:nvGrpSpPr>
          <p:cNvPr id="9" name="Group 8">
            <a:extLst>
              <a:ext uri="{FF2B5EF4-FFF2-40B4-BE49-F238E27FC236}">
                <a16:creationId xmlns:a16="http://schemas.microsoft.com/office/drawing/2014/main" id="{72A63379-4B3C-E939-84E0-D10D043BC85A}"/>
              </a:ext>
            </a:extLst>
          </p:cNvPr>
          <p:cNvGrpSpPr/>
          <p:nvPr/>
        </p:nvGrpSpPr>
        <p:grpSpPr>
          <a:xfrm>
            <a:off x="1043632" y="1206083"/>
            <a:ext cx="7488808" cy="3453899"/>
            <a:chOff x="732110" y="1494115"/>
            <a:chExt cx="7488808" cy="3453899"/>
          </a:xfrm>
        </p:grpSpPr>
        <p:sp>
          <p:nvSpPr>
            <p:cNvPr id="12" name="Rounded Rectangle 11">
              <a:extLst>
                <a:ext uri="{FF2B5EF4-FFF2-40B4-BE49-F238E27FC236}">
                  <a16:creationId xmlns:a16="http://schemas.microsoft.com/office/drawing/2014/main" id="{3BD5B9D2-7CB0-1283-B3CE-568D3C69A454}"/>
                </a:ext>
              </a:extLst>
            </p:cNvPr>
            <p:cNvSpPr/>
            <p:nvPr/>
          </p:nvSpPr>
          <p:spPr bwMode="auto">
            <a:xfrm>
              <a:off x="732110" y="1494115"/>
              <a:ext cx="7488808" cy="3453899"/>
            </a:xfrm>
            <a:prstGeom prst="roundRect">
              <a:avLst/>
            </a:prstGeom>
            <a:solidFill>
              <a:srgbClr val="FFFF99"/>
            </a:solidFill>
          </p:spPr>
          <p:style>
            <a:lnRef idx="0">
              <a:schemeClr val="accent6"/>
            </a:lnRef>
            <a:fillRef idx="3">
              <a:schemeClr val="accent6"/>
            </a:fillRef>
            <a:effectRef idx="3">
              <a:schemeClr val="accent6"/>
            </a:effectRef>
            <a:fontRef idx="minor">
              <a:schemeClr val="lt1"/>
            </a:fontRef>
          </p:style>
          <p:txBody>
            <a:bodyPr anchor="ctr"/>
            <a:lstStyle/>
            <a:p>
              <a:pPr fontAlgn="auto">
                <a:spcBef>
                  <a:spcPts val="0"/>
                </a:spcBef>
                <a:spcAft>
                  <a:spcPts val="0"/>
                </a:spcAft>
                <a:defRPr/>
              </a:pPr>
              <a:r>
                <a:rPr lang="en-CA" sz="2200" dirty="0">
                  <a:solidFill>
                    <a:schemeClr val="tx1"/>
                  </a:solidFill>
                </a:rPr>
                <a:t>Further clinical assessment for increased NT (</a:t>
              </a:r>
              <a:r>
                <a:rPr lang="en-CA" sz="2200" u="sng" dirty="0">
                  <a:solidFill>
                    <a:schemeClr val="tx1"/>
                  </a:solidFill>
                </a:rPr>
                <a:t>&gt;</a:t>
              </a:r>
              <a:r>
                <a:rPr lang="en-CA" sz="2200" dirty="0">
                  <a:solidFill>
                    <a:schemeClr val="tx1"/>
                  </a:solidFill>
                </a:rPr>
                <a:t>3.5mm) may include investigations  to rule out or diagnose:</a:t>
              </a:r>
            </a:p>
            <a:p>
              <a:pPr fontAlgn="auto">
                <a:spcBef>
                  <a:spcPts val="0"/>
                </a:spcBef>
                <a:spcAft>
                  <a:spcPts val="0"/>
                </a:spcAft>
                <a:defRPr/>
              </a:pPr>
              <a:endParaRPr lang="en-CA" sz="1100" dirty="0">
                <a:solidFill>
                  <a:schemeClr val="tx1"/>
                </a:solidFill>
              </a:endParaRPr>
            </a:p>
            <a:p>
              <a:pPr marL="901700" indent="-546100" fontAlgn="auto">
                <a:spcBef>
                  <a:spcPts val="0"/>
                </a:spcBef>
                <a:spcAft>
                  <a:spcPts val="0"/>
                </a:spcAft>
                <a:buFont typeface="Arial" panose="020B0604020202020204" pitchFamily="34" charset="0"/>
                <a:buChar char="•"/>
                <a:defRPr/>
              </a:pPr>
              <a:r>
                <a:rPr lang="en-CA" sz="2000" dirty="0">
                  <a:solidFill>
                    <a:schemeClr val="tx1"/>
                  </a:solidFill>
                </a:rPr>
                <a:t>Cardiac anomaly </a:t>
              </a:r>
              <a:r>
                <a:rPr lang="en-CA" sz="2000" dirty="0">
                  <a:solidFill>
                    <a:srgbClr val="0070C0"/>
                  </a:solidFill>
                  <a:sym typeface="Wingdings" panose="05000000000000000000" pitchFamily="2" charset="2"/>
                </a:rPr>
                <a:t> fetal echocardiogram</a:t>
              </a:r>
              <a:endParaRPr lang="en-CA" sz="2000" dirty="0">
                <a:solidFill>
                  <a:srgbClr val="0070C0"/>
                </a:solidFill>
              </a:endParaRPr>
            </a:p>
            <a:p>
              <a:pPr marL="901700" indent="-546100" fontAlgn="auto">
                <a:spcBef>
                  <a:spcPts val="0"/>
                </a:spcBef>
                <a:spcAft>
                  <a:spcPts val="0"/>
                </a:spcAft>
                <a:buFont typeface="Arial" panose="020B0604020202020204" pitchFamily="34" charset="0"/>
                <a:buChar char="•"/>
                <a:defRPr/>
              </a:pPr>
              <a:r>
                <a:rPr lang="en-CA" sz="2000" dirty="0">
                  <a:solidFill>
                    <a:schemeClr val="tx1"/>
                  </a:solidFill>
                </a:rPr>
                <a:t>Congenital anomaly (e.g. diaphragmatic hernia ) </a:t>
              </a:r>
              <a:r>
                <a:rPr lang="en-CA" sz="2000" dirty="0">
                  <a:solidFill>
                    <a:srgbClr val="0070C0"/>
                  </a:solidFill>
                  <a:sym typeface="Wingdings" panose="05000000000000000000" pitchFamily="2" charset="2"/>
                </a:rPr>
                <a:t> level II ultrasound</a:t>
              </a:r>
              <a:endParaRPr lang="en-CA" sz="2000" dirty="0">
                <a:solidFill>
                  <a:srgbClr val="0070C0"/>
                </a:solidFill>
              </a:endParaRPr>
            </a:p>
            <a:p>
              <a:pPr marL="901700" indent="-546100" fontAlgn="auto">
                <a:spcBef>
                  <a:spcPts val="0"/>
                </a:spcBef>
                <a:spcAft>
                  <a:spcPts val="0"/>
                </a:spcAft>
                <a:buFont typeface="Arial" panose="020B0604020202020204" pitchFamily="34" charset="0"/>
                <a:buChar char="•"/>
                <a:defRPr/>
              </a:pPr>
              <a:r>
                <a:rPr lang="en-CA" sz="2000" dirty="0">
                  <a:solidFill>
                    <a:schemeClr val="tx1"/>
                  </a:solidFill>
                </a:rPr>
                <a:t>Syndrome (e.g. Noonan syndrome) </a:t>
              </a:r>
              <a:r>
                <a:rPr lang="en-CA" sz="2000" dirty="0">
                  <a:solidFill>
                    <a:srgbClr val="0070C0"/>
                  </a:solidFill>
                  <a:sym typeface="Wingdings" panose="05000000000000000000" pitchFamily="2" charset="2"/>
                </a:rPr>
                <a:t> gene panel testing</a:t>
              </a:r>
              <a:endParaRPr lang="en-CA" sz="2000" dirty="0">
                <a:solidFill>
                  <a:srgbClr val="0070C0"/>
                </a:solidFill>
              </a:endParaRPr>
            </a:p>
            <a:p>
              <a:pPr marL="901700" indent="-546100" fontAlgn="auto">
                <a:spcBef>
                  <a:spcPts val="0"/>
                </a:spcBef>
                <a:spcAft>
                  <a:spcPts val="0"/>
                </a:spcAft>
                <a:buFont typeface="Arial" panose="020B0604020202020204" pitchFamily="34" charset="0"/>
                <a:buChar char="•"/>
                <a:defRPr/>
              </a:pPr>
              <a:r>
                <a:rPr lang="en-CA" sz="2000" dirty="0">
                  <a:solidFill>
                    <a:schemeClr val="tx1"/>
                  </a:solidFill>
                </a:rPr>
                <a:t>Other genomic conditions </a:t>
              </a:r>
              <a:r>
                <a:rPr lang="en-CA" sz="2000" dirty="0">
                  <a:solidFill>
                    <a:srgbClr val="0070C0"/>
                  </a:solidFill>
                  <a:sym typeface="Wingdings" panose="05000000000000000000" pitchFamily="2" charset="2"/>
                </a:rPr>
                <a:t></a:t>
              </a:r>
              <a:r>
                <a:rPr lang="en-CA" sz="2000" dirty="0">
                  <a:solidFill>
                    <a:schemeClr val="tx1"/>
                  </a:solidFill>
                  <a:sym typeface="Wingdings" panose="05000000000000000000" pitchFamily="2" charset="2"/>
                </a:rPr>
                <a:t> </a:t>
              </a:r>
              <a:r>
                <a:rPr lang="en-CA" sz="2000" dirty="0">
                  <a:solidFill>
                    <a:srgbClr val="0070C0"/>
                  </a:solidFill>
                  <a:sym typeface="Wingdings" panose="05000000000000000000" pitchFamily="2" charset="2"/>
                </a:rPr>
                <a:t>full karyotype </a:t>
              </a:r>
              <a:r>
                <a:rPr lang="en-CA" sz="2000" b="1" dirty="0">
                  <a:solidFill>
                    <a:srgbClr val="0070C0"/>
                  </a:solidFill>
                  <a:sym typeface="Wingdings" panose="05000000000000000000" pitchFamily="2" charset="2"/>
                </a:rPr>
                <a:t>+</a:t>
              </a:r>
              <a:r>
                <a:rPr lang="en-CA" sz="2000" dirty="0">
                  <a:solidFill>
                    <a:srgbClr val="0070C0"/>
                  </a:solidFill>
                  <a:sym typeface="Wingdings" panose="05000000000000000000" pitchFamily="2" charset="2"/>
                </a:rPr>
                <a:t> microdeletion/microduplication testing by array, whole exome/genome sequencing</a:t>
              </a:r>
              <a:endParaRPr lang="en-CA" sz="2000" dirty="0">
                <a:solidFill>
                  <a:srgbClr val="0070C0"/>
                </a:solidFill>
              </a:endParaRPr>
            </a:p>
          </p:txBody>
        </p:sp>
        <p:pic>
          <p:nvPicPr>
            <p:cNvPr id="13" name="Graphic 12" descr="Doctor female outline">
              <a:extLst>
                <a:ext uri="{FF2B5EF4-FFF2-40B4-BE49-F238E27FC236}">
                  <a16:creationId xmlns:a16="http://schemas.microsoft.com/office/drawing/2014/main" id="{5924B693-1959-8E06-170F-ADD9456A438D}"/>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24069" y="4032673"/>
              <a:ext cx="601743" cy="601743"/>
            </a:xfrm>
            <a:prstGeom prst="rect">
              <a:avLst/>
            </a:prstGeom>
          </p:spPr>
        </p:pic>
      </p:grpSp>
      <p:sp>
        <p:nvSpPr>
          <p:cNvPr id="14" name="Rectangle: Rounded Corners 13">
            <a:extLst>
              <a:ext uri="{FF2B5EF4-FFF2-40B4-BE49-F238E27FC236}">
                <a16:creationId xmlns:a16="http://schemas.microsoft.com/office/drawing/2014/main" id="{CA2341B8-09D8-10AA-954B-325EE77FA07E}"/>
              </a:ext>
            </a:extLst>
          </p:cNvPr>
          <p:cNvSpPr/>
          <p:nvPr/>
        </p:nvSpPr>
        <p:spPr>
          <a:xfrm>
            <a:off x="2147218" y="3795886"/>
            <a:ext cx="4142084" cy="324000"/>
          </a:xfrm>
          <a:prstGeom prst="roundRect">
            <a:avLst/>
          </a:prstGeom>
          <a:noFill/>
          <a:ln w="57150">
            <a:solidFill>
              <a:srgbClr val="4AEA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28305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1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12D9F1-29EE-94D5-CD03-4DBB44B96521}"/>
              </a:ext>
            </a:extLst>
          </p:cNvPr>
          <p:cNvSpPr/>
          <p:nvPr/>
        </p:nvSpPr>
        <p:spPr>
          <a:xfrm>
            <a:off x="0" y="1491630"/>
            <a:ext cx="9144000" cy="648072"/>
          </a:xfrm>
          <a:prstGeom prst="rect">
            <a:avLst/>
          </a:prstGeom>
          <a:solidFill>
            <a:srgbClr val="EBF6F9">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b="1" i="0" dirty="0">
              <a:solidFill>
                <a:srgbClr val="2F2B2B"/>
              </a:solidFill>
              <a:effectLst/>
              <a:latin typeface="Ink Free" panose="03080402000500000000" pitchFamily="66" charset="0"/>
            </a:endParaRPr>
          </a:p>
        </p:txBody>
      </p:sp>
      <p:sp>
        <p:nvSpPr>
          <p:cNvPr id="6" name="Content Placeholder 5">
            <a:extLst>
              <a:ext uri="{FF2B5EF4-FFF2-40B4-BE49-F238E27FC236}">
                <a16:creationId xmlns:a16="http://schemas.microsoft.com/office/drawing/2014/main" id="{F046FEFC-8F48-738B-A852-01627D34C1DE}"/>
              </a:ext>
            </a:extLst>
          </p:cNvPr>
          <p:cNvSpPr>
            <a:spLocks noGrp="1"/>
          </p:cNvSpPr>
          <p:nvPr>
            <p:ph idx="1"/>
          </p:nvPr>
        </p:nvSpPr>
        <p:spPr>
          <a:xfrm>
            <a:off x="457199" y="209550"/>
            <a:ext cx="8742909" cy="4800600"/>
          </a:xfrm>
        </p:spPr>
        <p:txBody>
          <a:bodyPr/>
          <a:lstStyle/>
          <a:p>
            <a:pPr marL="0" indent="542925" eaLnBrk="1" hangingPunct="1">
              <a:spcBef>
                <a:spcPts val="600"/>
              </a:spcBef>
              <a:spcAft>
                <a:spcPts val="600"/>
              </a:spcAft>
              <a:buFont typeface="Arial" panose="020B0604020202020204" pitchFamily="34" charset="0"/>
              <a:buNone/>
            </a:pPr>
            <a:r>
              <a:rPr lang="en-US" altLang="en-US" sz="2400" dirty="0">
                <a:latin typeface="+mj-lt"/>
              </a:rPr>
              <a:t>NIPT is a screening test.</a:t>
            </a:r>
          </a:p>
          <a:p>
            <a:pPr marL="542925" indent="0" eaLnBrk="1" hangingPunct="1">
              <a:spcBef>
                <a:spcPts val="600"/>
              </a:spcBef>
              <a:buFont typeface="Arial" panose="020B0604020202020204" pitchFamily="34" charset="0"/>
              <a:buNone/>
            </a:pPr>
            <a:r>
              <a:rPr lang="en-CA" altLang="en-US" sz="2400" dirty="0">
                <a:latin typeface="+mj-lt"/>
              </a:rPr>
              <a:t>Not every genetic condition nor congenital anomaly is screened for.</a:t>
            </a:r>
          </a:p>
          <a:p>
            <a:pPr marL="542925" indent="0">
              <a:spcBef>
                <a:spcPts val="1200"/>
              </a:spcBef>
              <a:buNone/>
            </a:pPr>
            <a:r>
              <a:rPr lang="en-CA" altLang="en-US" sz="2400" dirty="0">
                <a:latin typeface="+mj-lt"/>
              </a:rPr>
              <a:t>Even with a negative NIPT…</a:t>
            </a:r>
          </a:p>
          <a:p>
            <a:pPr marL="542925" indent="0">
              <a:spcBef>
                <a:spcPts val="1200"/>
              </a:spcBef>
              <a:buNone/>
            </a:pPr>
            <a:endParaRPr lang="en-CA" altLang="en-US" sz="2400" dirty="0">
              <a:latin typeface="+mj-lt"/>
            </a:endParaRPr>
          </a:p>
          <a:p>
            <a:pPr marL="542925" indent="0">
              <a:spcBef>
                <a:spcPts val="1200"/>
              </a:spcBef>
              <a:buNone/>
            </a:pPr>
            <a:endParaRPr lang="en-CA" altLang="en-US" sz="2400" dirty="0">
              <a:latin typeface="+mj-lt"/>
            </a:endParaRPr>
          </a:p>
          <a:p>
            <a:pPr marL="542925" indent="0" eaLnBrk="1" hangingPunct="1">
              <a:spcBef>
                <a:spcPct val="0"/>
              </a:spcBef>
              <a:buFont typeface="Arial" panose="020B0604020202020204" pitchFamily="34" charset="0"/>
              <a:buNone/>
            </a:pPr>
            <a:r>
              <a:rPr lang="en-CA" altLang="en-US" sz="2400" i="1" dirty="0">
                <a:latin typeface="+mj-lt"/>
              </a:rPr>
              <a:t>A large NT (above 3.5 mm) should be considered as a major marker for  fetal chromosomal and structural anomalies and requires genetic counselling.</a:t>
            </a:r>
          </a:p>
          <a:p>
            <a:pPr marL="542925" indent="0" algn="r" eaLnBrk="1" hangingPunct="1">
              <a:spcBef>
                <a:spcPct val="0"/>
              </a:spcBef>
              <a:buFont typeface="Arial" panose="020B0604020202020204" pitchFamily="34" charset="0"/>
              <a:buNone/>
            </a:pPr>
            <a:r>
              <a:rPr lang="en-CA" altLang="en-US" sz="1600" dirty="0" err="1">
                <a:latin typeface="+mj-lt"/>
              </a:rPr>
              <a:t>Audibert</a:t>
            </a:r>
            <a:r>
              <a:rPr lang="en-CA" altLang="en-US" sz="1600" dirty="0">
                <a:latin typeface="+mj-lt"/>
              </a:rPr>
              <a:t> 2017 No 348. SOGC-CCMG Guideline</a:t>
            </a:r>
          </a:p>
          <a:p>
            <a:pPr marL="542925" indent="0">
              <a:spcBef>
                <a:spcPts val="1200"/>
              </a:spcBef>
              <a:buNone/>
            </a:pPr>
            <a:endParaRPr lang="en-CA" altLang="en-US" sz="2400" dirty="0">
              <a:latin typeface="+mj-lt"/>
            </a:endParaRPr>
          </a:p>
          <a:p>
            <a:pPr marL="542925" indent="0" eaLnBrk="1" hangingPunct="1">
              <a:spcBef>
                <a:spcPts val="1200"/>
              </a:spcBef>
              <a:buFont typeface="Arial" panose="020B0604020202020204" pitchFamily="34" charset="0"/>
              <a:buNone/>
            </a:pPr>
            <a:endParaRPr lang="en-US" altLang="en-US" sz="2400" dirty="0">
              <a:latin typeface="+mj-lt"/>
            </a:endParaRPr>
          </a:p>
          <a:p>
            <a:pPr marL="0" indent="0" eaLnBrk="1" hangingPunct="1">
              <a:spcBef>
                <a:spcPts val="600"/>
              </a:spcBef>
              <a:buFont typeface="Arial" panose="020B0604020202020204" pitchFamily="34" charset="0"/>
              <a:buNone/>
            </a:pPr>
            <a:endParaRPr lang="en-US" altLang="en-US" sz="2400" dirty="0">
              <a:latin typeface="+mj-lt"/>
            </a:endParaRPr>
          </a:p>
          <a:p>
            <a:pPr marL="0" indent="0" eaLnBrk="1" hangingPunct="1">
              <a:lnSpc>
                <a:spcPct val="150000"/>
              </a:lnSpc>
              <a:spcBef>
                <a:spcPts val="600"/>
              </a:spcBef>
              <a:buFont typeface="Arial" panose="020B0604020202020204" pitchFamily="34" charset="0"/>
              <a:buNone/>
            </a:pPr>
            <a:endParaRPr lang="en-US" altLang="en-US" sz="2400" dirty="0">
              <a:latin typeface="+mj-lt"/>
            </a:endParaRPr>
          </a:p>
          <a:p>
            <a:pPr marL="0" indent="0" eaLnBrk="1" hangingPunct="1">
              <a:lnSpc>
                <a:spcPct val="150000"/>
              </a:lnSpc>
              <a:spcBef>
                <a:spcPts val="600"/>
              </a:spcBef>
              <a:buFont typeface="Arial" panose="020B0604020202020204" pitchFamily="34" charset="0"/>
              <a:buNone/>
            </a:pPr>
            <a:endParaRPr lang="en-US" altLang="en-US" sz="2400" dirty="0">
              <a:latin typeface="+mj-lt"/>
            </a:endParaRPr>
          </a:p>
        </p:txBody>
      </p:sp>
      <p:pic>
        <p:nvPicPr>
          <p:cNvPr id="8" name="Graphic 7" descr="Lights On outline">
            <a:extLst>
              <a:ext uri="{FF2B5EF4-FFF2-40B4-BE49-F238E27FC236}">
                <a16:creationId xmlns:a16="http://schemas.microsoft.com/office/drawing/2014/main" id="{228F87D0-907A-2E3F-40AE-42B57D25027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5536" y="161479"/>
            <a:ext cx="511635" cy="511635"/>
          </a:xfrm>
          <a:prstGeom prst="rect">
            <a:avLst/>
          </a:prstGeom>
        </p:spPr>
      </p:pic>
      <p:pic>
        <p:nvPicPr>
          <p:cNvPr id="2" name="Graphic 1" descr="Fishing outline">
            <a:extLst>
              <a:ext uri="{FF2B5EF4-FFF2-40B4-BE49-F238E27FC236}">
                <a16:creationId xmlns:a16="http://schemas.microsoft.com/office/drawing/2014/main" id="{BF1B35D3-476C-4B6C-DDC2-171A97C3EE7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1000" y="771809"/>
            <a:ext cx="612768" cy="612768"/>
          </a:xfrm>
          <a:prstGeom prst="rect">
            <a:avLst/>
          </a:prstGeom>
        </p:spPr>
      </p:pic>
      <p:sp>
        <p:nvSpPr>
          <p:cNvPr id="3" name="Rectangle 2">
            <a:extLst>
              <a:ext uri="{FF2B5EF4-FFF2-40B4-BE49-F238E27FC236}">
                <a16:creationId xmlns:a16="http://schemas.microsoft.com/office/drawing/2014/main" id="{63959BB5-3895-C484-1B5D-6FA8E4956F88}"/>
              </a:ext>
            </a:extLst>
          </p:cNvPr>
          <p:cNvSpPr/>
          <p:nvPr/>
        </p:nvSpPr>
        <p:spPr>
          <a:xfrm>
            <a:off x="1770237" y="2246941"/>
            <a:ext cx="5256584" cy="469859"/>
          </a:xfrm>
          <a:prstGeom prst="rect">
            <a:avLst/>
          </a:prstGeom>
          <a:solidFill>
            <a:srgbClr val="FFFF66">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i="0" dirty="0">
                <a:solidFill>
                  <a:srgbClr val="2F2B2B"/>
                </a:solidFill>
                <a:effectLst/>
                <a:latin typeface="Ink Free" panose="03080402000500000000" pitchFamily="66" charset="0"/>
              </a:rPr>
              <a:t>Offer ultrasound </a:t>
            </a:r>
            <a:r>
              <a:rPr lang="en-CA" b="1" dirty="0">
                <a:solidFill>
                  <a:srgbClr val="2F2B2B"/>
                </a:solidFill>
                <a:latin typeface="Ink Free" panose="03080402000500000000" pitchFamily="66" charset="0"/>
              </a:rPr>
              <a:t> at </a:t>
            </a:r>
            <a:r>
              <a:rPr lang="en-CA" sz="1800" b="1" i="0" dirty="0">
                <a:solidFill>
                  <a:srgbClr val="2F2B2B"/>
                </a:solidFill>
                <a:effectLst/>
                <a:latin typeface="Ink Free" panose="03080402000500000000" pitchFamily="66" charset="0"/>
              </a:rPr>
              <a:t>11-14wks</a:t>
            </a:r>
            <a:r>
              <a:rPr lang="en-CA" b="1" dirty="0">
                <a:solidFill>
                  <a:srgbClr val="2F2B2B"/>
                </a:solidFill>
                <a:latin typeface="Ink Free" panose="03080402000500000000" pitchFamily="66" charset="0"/>
              </a:rPr>
              <a:t>  and 18-20wks</a:t>
            </a:r>
            <a:endParaRPr lang="en-CA" dirty="0"/>
          </a:p>
        </p:txBody>
      </p:sp>
      <p:grpSp>
        <p:nvGrpSpPr>
          <p:cNvPr id="5" name="Group 4">
            <a:extLst>
              <a:ext uri="{FF2B5EF4-FFF2-40B4-BE49-F238E27FC236}">
                <a16:creationId xmlns:a16="http://schemas.microsoft.com/office/drawing/2014/main" id="{8A9297D7-41DC-B6C2-3031-20460D4A29C6}"/>
              </a:ext>
            </a:extLst>
          </p:cNvPr>
          <p:cNvGrpSpPr/>
          <p:nvPr/>
        </p:nvGrpSpPr>
        <p:grpSpPr>
          <a:xfrm>
            <a:off x="5364088" y="4443958"/>
            <a:ext cx="3551312" cy="648072"/>
            <a:chOff x="2842841" y="3795886"/>
            <a:chExt cx="3589585" cy="705602"/>
          </a:xfrm>
        </p:grpSpPr>
        <p:graphicFrame>
          <p:nvGraphicFramePr>
            <p:cNvPr id="7" name="Object 6">
              <a:extLst>
                <a:ext uri="{FF2B5EF4-FFF2-40B4-BE49-F238E27FC236}">
                  <a16:creationId xmlns:a16="http://schemas.microsoft.com/office/drawing/2014/main" id="{CAFB8CB5-6313-A2F4-EB36-269094F83303}"/>
                </a:ext>
              </a:extLst>
            </p:cNvPr>
            <p:cNvGraphicFramePr>
              <a:graphicFrameLocks noChangeAspect="1"/>
            </p:cNvGraphicFramePr>
            <p:nvPr/>
          </p:nvGraphicFramePr>
          <p:xfrm>
            <a:off x="2842841" y="3795886"/>
            <a:ext cx="1722685" cy="705602"/>
          </p:xfrm>
          <a:graphic>
            <a:graphicData uri="http://schemas.openxmlformats.org/presentationml/2006/ole">
              <mc:AlternateContent xmlns:mc="http://schemas.openxmlformats.org/markup-compatibility/2006">
                <mc:Choice xmlns:v="urn:schemas-microsoft-com:vml" Requires="v">
                  <p:oleObj name="Bitmap Image" r:id="rId7" imgW="2581200" imgH="1057320" progId="PBrush">
                    <p:embed/>
                  </p:oleObj>
                </mc:Choice>
                <mc:Fallback>
                  <p:oleObj name="Bitmap Image" r:id="rId7" imgW="2581200" imgH="1057320" progId="PBrush">
                    <p:embed/>
                    <p:pic>
                      <p:nvPicPr>
                        <p:cNvPr id="7" name="Object 6">
                          <a:extLst>
                            <a:ext uri="{FF2B5EF4-FFF2-40B4-BE49-F238E27FC236}">
                              <a16:creationId xmlns:a16="http://schemas.microsoft.com/office/drawing/2014/main" id="{CAFB8CB5-6313-A2F4-EB36-269094F83303}"/>
                            </a:ext>
                          </a:extLst>
                        </p:cNvPr>
                        <p:cNvPicPr/>
                        <p:nvPr/>
                      </p:nvPicPr>
                      <p:blipFill>
                        <a:blip r:embed="rId8"/>
                        <a:stretch>
                          <a:fillRect/>
                        </a:stretch>
                      </p:blipFill>
                      <p:spPr>
                        <a:xfrm>
                          <a:off x="2842841" y="3795886"/>
                          <a:ext cx="1722685" cy="705602"/>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8F337CBC-BCF0-5AB2-70C1-40BAB1432555}"/>
                </a:ext>
              </a:extLst>
            </p:cNvPr>
            <p:cNvGraphicFramePr>
              <a:graphicFrameLocks noChangeAspect="1"/>
            </p:cNvGraphicFramePr>
            <p:nvPr/>
          </p:nvGraphicFramePr>
          <p:xfrm>
            <a:off x="4565526" y="3795886"/>
            <a:ext cx="1866900" cy="705602"/>
          </p:xfrm>
          <a:graphic>
            <a:graphicData uri="http://schemas.openxmlformats.org/presentationml/2006/ole">
              <mc:AlternateContent xmlns:mc="http://schemas.openxmlformats.org/markup-compatibility/2006">
                <mc:Choice xmlns:v="urn:schemas-microsoft-com:vml" Requires="v">
                  <p:oleObj name="Bitmap Image" r:id="rId9" imgW="1866960" imgH="666720" progId="PBrush">
                    <p:embed/>
                  </p:oleObj>
                </mc:Choice>
                <mc:Fallback>
                  <p:oleObj name="Bitmap Image" r:id="rId9" imgW="1866960" imgH="666720" progId="PBrush">
                    <p:embed/>
                    <p:pic>
                      <p:nvPicPr>
                        <p:cNvPr id="10" name="Object 9">
                          <a:extLst>
                            <a:ext uri="{FF2B5EF4-FFF2-40B4-BE49-F238E27FC236}">
                              <a16:creationId xmlns:a16="http://schemas.microsoft.com/office/drawing/2014/main" id="{8F337CBC-BCF0-5AB2-70C1-40BAB1432555}"/>
                            </a:ext>
                          </a:extLst>
                        </p:cNvPr>
                        <p:cNvPicPr/>
                        <p:nvPr/>
                      </p:nvPicPr>
                      <p:blipFill>
                        <a:blip r:embed="rId10"/>
                        <a:stretch>
                          <a:fillRect/>
                        </a:stretch>
                      </p:blipFill>
                      <p:spPr>
                        <a:xfrm>
                          <a:off x="4565526" y="3795886"/>
                          <a:ext cx="1866900" cy="705602"/>
                        </a:xfrm>
                        <a:prstGeom prst="rect">
                          <a:avLst/>
                        </a:prstGeom>
                      </p:spPr>
                    </p:pic>
                  </p:oleObj>
                </mc:Fallback>
              </mc:AlternateContent>
            </a:graphicData>
          </a:graphic>
        </p:graphicFrame>
      </p:grpSp>
      <p:graphicFrame>
        <p:nvGraphicFramePr>
          <p:cNvPr id="11" name="Object 10">
            <a:extLst>
              <a:ext uri="{FF2B5EF4-FFF2-40B4-BE49-F238E27FC236}">
                <a16:creationId xmlns:a16="http://schemas.microsoft.com/office/drawing/2014/main" id="{C9D9F2F5-11B7-EFC3-3FC8-3647B3C922CB}"/>
              </a:ext>
            </a:extLst>
          </p:cNvPr>
          <p:cNvGraphicFramePr>
            <a:graphicFrameLocks noChangeAspect="1"/>
          </p:cNvGraphicFramePr>
          <p:nvPr/>
        </p:nvGraphicFramePr>
        <p:xfrm>
          <a:off x="395536" y="1645379"/>
          <a:ext cx="547942" cy="365295"/>
        </p:xfrm>
        <a:graphic>
          <a:graphicData uri="http://schemas.openxmlformats.org/presentationml/2006/ole">
            <mc:AlternateContent xmlns:mc="http://schemas.openxmlformats.org/markup-compatibility/2006">
              <mc:Choice xmlns:v="urn:schemas-microsoft-com:vml" Requires="v">
                <p:oleObj name="Bitmap Image" r:id="rId11" imgW="1514520" imgH="1009800" progId="PBrush">
                  <p:embed/>
                </p:oleObj>
              </mc:Choice>
              <mc:Fallback>
                <p:oleObj name="Bitmap Image" r:id="rId11" imgW="1514520" imgH="1009800" progId="PBrush">
                  <p:embed/>
                  <p:pic>
                    <p:nvPicPr>
                      <p:cNvPr id="11" name="Object 10">
                        <a:extLst>
                          <a:ext uri="{FF2B5EF4-FFF2-40B4-BE49-F238E27FC236}">
                            <a16:creationId xmlns:a16="http://schemas.microsoft.com/office/drawing/2014/main" id="{C9D9F2F5-11B7-EFC3-3FC8-3647B3C922CB}"/>
                          </a:ext>
                        </a:extLst>
                      </p:cNvPr>
                      <p:cNvPicPr/>
                      <p:nvPr/>
                    </p:nvPicPr>
                    <p:blipFill>
                      <a:blip r:embed="rId12"/>
                      <a:stretch>
                        <a:fillRect/>
                      </a:stretch>
                    </p:blipFill>
                    <p:spPr>
                      <a:xfrm>
                        <a:off x="395536" y="1645379"/>
                        <a:ext cx="547942" cy="365295"/>
                      </a:xfrm>
                      <a:prstGeom prst="rect">
                        <a:avLst/>
                      </a:prstGeom>
                    </p:spPr>
                  </p:pic>
                </p:oleObj>
              </mc:Fallback>
            </mc:AlternateContent>
          </a:graphicData>
        </a:graphic>
      </p:graphicFrame>
      <p:pic>
        <p:nvPicPr>
          <p:cNvPr id="16" name="Picture 15" descr="Graphical user interface, text, application, email&#10;&#10;Description automatically generated">
            <a:extLst>
              <a:ext uri="{FF2B5EF4-FFF2-40B4-BE49-F238E27FC236}">
                <a16:creationId xmlns:a16="http://schemas.microsoft.com/office/drawing/2014/main" id="{B313EBC8-5FB8-AF4F-A2AC-1F4B5C2327CF}"/>
              </a:ext>
            </a:extLst>
          </p:cNvPr>
          <p:cNvPicPr>
            <a:picLocks noChangeAspect="1"/>
          </p:cNvPicPr>
          <p:nvPr/>
        </p:nvPicPr>
        <p:blipFill rotWithShape="1">
          <a:blip r:embed="rId13">
            <a:extLst>
              <a:ext uri="{28A0092B-C50C-407E-A947-70E740481C1C}">
                <a14:useLocalDpi xmlns:a14="http://schemas.microsoft.com/office/drawing/2010/main" val="0"/>
              </a:ext>
            </a:extLst>
          </a:blip>
          <a:srcRect l="49231" b="23061"/>
          <a:stretch/>
        </p:blipFill>
        <p:spPr>
          <a:xfrm>
            <a:off x="848745" y="414326"/>
            <a:ext cx="3702620" cy="3957365"/>
          </a:xfrm>
          <a:prstGeom prst="rect">
            <a:avLst/>
          </a:prstGeom>
          <a:ln>
            <a:noFill/>
          </a:ln>
          <a:effectLst>
            <a:outerShdw blurRad="292100" dist="139700" dir="2700000" algn="tl" rotWithShape="0">
              <a:srgbClr val="333333">
                <a:alpha val="65000"/>
              </a:srgbClr>
            </a:outerShdw>
          </a:effectLst>
        </p:spPr>
      </p:pic>
      <p:pic>
        <p:nvPicPr>
          <p:cNvPr id="18" name="Picture 17" descr="Graphical user interface, text, application, email&#10;&#10;Description automatically generated">
            <a:extLst>
              <a:ext uri="{FF2B5EF4-FFF2-40B4-BE49-F238E27FC236}">
                <a16:creationId xmlns:a16="http://schemas.microsoft.com/office/drawing/2014/main" id="{5B12D10C-801F-6A9E-6C81-6A3F350F6F83}"/>
              </a:ext>
            </a:extLst>
          </p:cNvPr>
          <p:cNvPicPr>
            <a:picLocks noChangeAspect="1"/>
          </p:cNvPicPr>
          <p:nvPr/>
        </p:nvPicPr>
        <p:blipFill rotWithShape="1">
          <a:blip r:embed="rId14">
            <a:extLst>
              <a:ext uri="{28A0092B-C50C-407E-A947-70E740481C1C}">
                <a14:useLocalDpi xmlns:a14="http://schemas.microsoft.com/office/drawing/2010/main" val="0"/>
              </a:ext>
            </a:extLst>
          </a:blip>
          <a:srcRect l="49206" t="33909" b="38810"/>
          <a:stretch/>
        </p:blipFill>
        <p:spPr>
          <a:xfrm>
            <a:off x="4750539" y="1815666"/>
            <a:ext cx="3936262" cy="19497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755152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B4CA7B-AA5E-6D20-5FA7-8D03649FF3F7}"/>
              </a:ext>
            </a:extLst>
          </p:cNvPr>
          <p:cNvSpPr/>
          <p:nvPr/>
        </p:nvSpPr>
        <p:spPr>
          <a:xfrm>
            <a:off x="1" y="57150"/>
            <a:ext cx="9144000" cy="5029200"/>
          </a:xfrm>
          <a:prstGeom prst="rect">
            <a:avLst/>
          </a:prstGeom>
          <a:blipFill dpi="0" rotWithShape="1">
            <a:blip r:embed="rId3">
              <a:alphaModFix amt="80000"/>
              <a:duotone>
                <a:prstClr val="black"/>
                <a:srgbClr val="6D81DD">
                  <a:tint val="45000"/>
                  <a:satMod val="400000"/>
                </a:srgbClr>
              </a:duotone>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a:extLst>
              <a:ext uri="{FF2B5EF4-FFF2-40B4-BE49-F238E27FC236}">
                <a16:creationId xmlns:a16="http://schemas.microsoft.com/office/drawing/2014/main" id="{5FB49970-43EF-928B-5C01-DF6B98F8AA6C}"/>
              </a:ext>
            </a:extLst>
          </p:cNvPr>
          <p:cNvSpPr>
            <a:spLocks noGrp="1"/>
          </p:cNvSpPr>
          <p:nvPr>
            <p:ph idx="1"/>
          </p:nvPr>
        </p:nvSpPr>
        <p:spPr>
          <a:xfrm>
            <a:off x="419100" y="209550"/>
            <a:ext cx="8305800" cy="4800600"/>
          </a:xfrm>
        </p:spPr>
        <p:txBody>
          <a:bodyPr/>
          <a:lstStyle/>
          <a:p>
            <a:pPr marL="0" indent="0" eaLnBrk="1" hangingPunct="1">
              <a:spcBef>
                <a:spcPct val="0"/>
              </a:spcBef>
              <a:spcAft>
                <a:spcPts val="1200"/>
              </a:spcAft>
              <a:buFont typeface="Arial" panose="020B0604020202020204" pitchFamily="34" charset="0"/>
              <a:buNone/>
            </a:pPr>
            <a:r>
              <a:rPr lang="en-CA" altLang="en-US" sz="2200">
                <a:solidFill>
                  <a:schemeClr val="bg1"/>
                </a:solidFill>
              </a:rPr>
              <a:t>Microduplications and microdeletions are tiny genetic imbalances that may be associated with significant health and/or developmental problems despite their small size. </a:t>
            </a:r>
          </a:p>
          <a:p>
            <a:pPr marL="0" indent="0" eaLnBrk="1" hangingPunct="1">
              <a:spcBef>
                <a:spcPct val="0"/>
              </a:spcBef>
              <a:spcAft>
                <a:spcPts val="1200"/>
              </a:spcAft>
              <a:buFont typeface="Arial" panose="020B0604020202020204" pitchFamily="34" charset="0"/>
              <a:buNone/>
            </a:pPr>
            <a:endParaRPr lang="en-CA" altLang="en-US" sz="2200">
              <a:solidFill>
                <a:schemeClr val="bg1"/>
              </a:solidFill>
            </a:endParaRPr>
          </a:p>
          <a:p>
            <a:pPr marL="0" indent="0" eaLnBrk="1" hangingPunct="1">
              <a:spcBef>
                <a:spcPct val="0"/>
              </a:spcBef>
              <a:spcAft>
                <a:spcPts val="1200"/>
              </a:spcAft>
              <a:buFont typeface="Arial" panose="020B0604020202020204" pitchFamily="34" charset="0"/>
              <a:buNone/>
            </a:pPr>
            <a:endParaRPr lang="en-CA" altLang="en-US" sz="2200">
              <a:solidFill>
                <a:schemeClr val="bg1"/>
              </a:solidFill>
            </a:endParaRPr>
          </a:p>
          <a:p>
            <a:pPr marL="0" indent="0" eaLnBrk="1" hangingPunct="1">
              <a:spcBef>
                <a:spcPts val="1800"/>
              </a:spcBef>
              <a:buFont typeface="Arial" panose="020B0604020202020204" pitchFamily="34" charset="0"/>
              <a:buNone/>
            </a:pPr>
            <a:r>
              <a:rPr lang="en-CA" altLang="en-US" sz="2200">
                <a:solidFill>
                  <a:schemeClr val="bg1"/>
                </a:solidFill>
              </a:rPr>
              <a:t>Clinically relevant microdeletions and duplications occur in ~1.7% of all structurally normal fetuses.</a:t>
            </a:r>
          </a:p>
          <a:p>
            <a:pPr marL="0" indent="0" eaLnBrk="1" hangingPunct="1">
              <a:lnSpc>
                <a:spcPct val="150000"/>
              </a:lnSpc>
              <a:spcBef>
                <a:spcPct val="0"/>
              </a:spcBef>
              <a:buFont typeface="Arial" panose="020B0604020202020204" pitchFamily="34" charset="0"/>
              <a:buNone/>
            </a:pPr>
            <a:r>
              <a:rPr lang="en-US" altLang="en-US" sz="2200">
                <a:solidFill>
                  <a:schemeClr val="bg1"/>
                </a:solidFill>
              </a:rPr>
              <a:t>Incidence is independent of maternal age.</a:t>
            </a:r>
          </a:p>
          <a:p>
            <a:pPr marL="0" indent="0" eaLnBrk="1" hangingPunct="1">
              <a:spcBef>
                <a:spcPts val="600"/>
              </a:spcBef>
              <a:buFont typeface="Arial" panose="020B0604020202020204" pitchFamily="34" charset="0"/>
              <a:buNone/>
            </a:pPr>
            <a:r>
              <a:rPr lang="en-US" altLang="en-US" sz="2200">
                <a:solidFill>
                  <a:schemeClr val="bg1"/>
                </a:solidFill>
              </a:rPr>
              <a:t>Cumulatively these disorders are common.</a:t>
            </a:r>
          </a:p>
          <a:p>
            <a:pPr marL="403225" lvl="1" indent="-228600" eaLnBrk="1" hangingPunct="1">
              <a:spcBef>
                <a:spcPct val="0"/>
              </a:spcBef>
              <a:buFont typeface="Arial" panose="020B0604020202020204" pitchFamily="34" charset="0"/>
              <a:buChar char="•"/>
            </a:pPr>
            <a:r>
              <a:rPr lang="en-US" altLang="en-US" sz="1800">
                <a:solidFill>
                  <a:schemeClr val="bg1"/>
                </a:solidFill>
              </a:rPr>
              <a:t>The combined at-birth incidence of the 5 most commonly offered microdeletion syndromes is approximately 1 in 1,000</a:t>
            </a:r>
          </a:p>
          <a:p>
            <a:pPr marL="0" indent="0" eaLnBrk="1" hangingPunct="1">
              <a:lnSpc>
                <a:spcPct val="150000"/>
              </a:lnSpc>
              <a:spcBef>
                <a:spcPct val="0"/>
              </a:spcBef>
            </a:pPr>
            <a:endParaRPr lang="en-CA" altLang="en-US" sz="2200">
              <a:solidFill>
                <a:schemeClr val="bg1"/>
              </a:solidFill>
            </a:endParaRPr>
          </a:p>
        </p:txBody>
      </p:sp>
      <p:sp>
        <p:nvSpPr>
          <p:cNvPr id="6" name="TextBox 5">
            <a:extLst>
              <a:ext uri="{FF2B5EF4-FFF2-40B4-BE49-F238E27FC236}">
                <a16:creationId xmlns:a16="http://schemas.microsoft.com/office/drawing/2014/main" id="{0965E0E3-5A0E-CF9A-2C7A-4811A1010D9E}"/>
              </a:ext>
            </a:extLst>
          </p:cNvPr>
          <p:cNvSpPr txBox="1">
            <a:spLocks noChangeArrowheads="1"/>
          </p:cNvSpPr>
          <p:nvPr/>
        </p:nvSpPr>
        <p:spPr bwMode="auto">
          <a:xfrm>
            <a:off x="6321425" y="1590085"/>
            <a:ext cx="28765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300"/>
              </a:spcAft>
              <a:buFontTx/>
              <a:buNone/>
            </a:pPr>
            <a:r>
              <a:rPr lang="en-US" altLang="en-US" sz="1400" dirty="0">
                <a:solidFill>
                  <a:schemeClr val="bg1"/>
                </a:solidFill>
              </a:rPr>
              <a:t>e.g. 22q11.2 deletion syndrome, most common microdeletion, incidence of about 1 in 6,000 or higher, </a:t>
            </a:r>
            <a:r>
              <a:rPr lang="en-US" altLang="en-US" sz="1400" i="1" dirty="0">
                <a:solidFill>
                  <a:schemeClr val="bg1"/>
                </a:solidFill>
              </a:rPr>
              <a:t>de novo </a:t>
            </a:r>
            <a:r>
              <a:rPr lang="en-US" altLang="en-US" sz="1400" dirty="0">
                <a:solidFill>
                  <a:schemeClr val="bg1"/>
                </a:solidFill>
              </a:rPr>
              <a:t>in 90% of individuals</a:t>
            </a:r>
          </a:p>
        </p:txBody>
      </p:sp>
      <p:pic>
        <p:nvPicPr>
          <p:cNvPr id="2050" name="Picture 2" descr="22q primary page image">
            <a:hlinkClick r:id="rId4"/>
            <a:extLst>
              <a:ext uri="{FF2B5EF4-FFF2-40B4-BE49-F238E27FC236}">
                <a16:creationId xmlns:a16="http://schemas.microsoft.com/office/drawing/2014/main" id="{E85EDD05-8CC0-ABF6-91D4-2EB8AE1E7E4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001"/>
          <a:stretch/>
        </p:blipFill>
        <p:spPr bwMode="auto">
          <a:xfrm>
            <a:off x="4427984" y="1059582"/>
            <a:ext cx="1871299" cy="14994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aphicFrame>
        <p:nvGraphicFramePr>
          <p:cNvPr id="2" name="Object 1">
            <a:extLst>
              <a:ext uri="{FF2B5EF4-FFF2-40B4-BE49-F238E27FC236}">
                <a16:creationId xmlns:a16="http://schemas.microsoft.com/office/drawing/2014/main" id="{8C896706-02B6-6CC2-0B9B-37C558382DFD}"/>
              </a:ext>
            </a:extLst>
          </p:cNvPr>
          <p:cNvGraphicFramePr>
            <a:graphicFrameLocks noChangeAspect="1"/>
          </p:cNvGraphicFramePr>
          <p:nvPr>
            <p:extLst>
              <p:ext uri="{D42A27DB-BD31-4B8C-83A1-F6EECF244321}">
                <p14:modId xmlns:p14="http://schemas.microsoft.com/office/powerpoint/2010/main" val="4262548671"/>
              </p:ext>
            </p:extLst>
          </p:nvPr>
        </p:nvGraphicFramePr>
        <p:xfrm>
          <a:off x="6558229" y="1059582"/>
          <a:ext cx="1845370" cy="378103"/>
        </p:xfrm>
        <a:graphic>
          <a:graphicData uri="http://schemas.openxmlformats.org/presentationml/2006/ole">
            <mc:AlternateContent xmlns:mc="http://schemas.openxmlformats.org/markup-compatibility/2006">
              <mc:Choice xmlns:v="urn:schemas-microsoft-com:vml" Requires="v">
                <p:oleObj name="Bitmap Image" r:id="rId6" imgW="3114720" imgH="638280" progId="PBrush">
                  <p:embed/>
                </p:oleObj>
              </mc:Choice>
              <mc:Fallback>
                <p:oleObj name="Bitmap Image" r:id="rId6" imgW="3114720" imgH="638280" progId="PBrush">
                  <p:embed/>
                  <p:pic>
                    <p:nvPicPr>
                      <p:cNvPr id="0" name=""/>
                      <p:cNvPicPr/>
                      <p:nvPr/>
                    </p:nvPicPr>
                    <p:blipFill>
                      <a:blip r:embed="rId7"/>
                      <a:stretch>
                        <a:fillRect/>
                      </a:stretch>
                    </p:blipFill>
                    <p:spPr>
                      <a:xfrm>
                        <a:off x="6558229" y="1059582"/>
                        <a:ext cx="1845370" cy="378103"/>
                      </a:xfrm>
                      <a:prstGeom prst="rect">
                        <a:avLst/>
                      </a:prstGeom>
                    </p:spPr>
                  </p:pic>
                </p:oleObj>
              </mc:Fallback>
            </mc:AlternateContent>
          </a:graphicData>
        </a:graphic>
      </p:graphicFrame>
    </p:spTree>
    <p:extLst>
      <p:ext uri="{BB962C8B-B14F-4D97-AF65-F5344CB8AC3E}">
        <p14:creationId xmlns:p14="http://schemas.microsoft.com/office/powerpoint/2010/main" val="33991654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5F4DC7-D390-0C23-694F-5E92A4FB5FE8}"/>
              </a:ext>
            </a:extLst>
          </p:cNvPr>
          <p:cNvSpPr/>
          <p:nvPr/>
        </p:nvSpPr>
        <p:spPr>
          <a:xfrm>
            <a:off x="212725" y="57150"/>
            <a:ext cx="8778875" cy="5029200"/>
          </a:xfrm>
          <a:prstGeom prst="rect">
            <a:avLst/>
          </a:prstGeom>
          <a:blipFill dpi="0" rotWithShape="1">
            <a:blip r:embed="rId3">
              <a:alphaModFix amt="80000"/>
              <a:duotone>
                <a:prstClr val="black"/>
                <a:schemeClr val="accent6">
                  <a:tint val="45000"/>
                  <a:satMod val="400000"/>
                </a:schemeClr>
              </a:duotone>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a:extLst>
              <a:ext uri="{FF2B5EF4-FFF2-40B4-BE49-F238E27FC236}">
                <a16:creationId xmlns:a16="http://schemas.microsoft.com/office/drawing/2014/main" id="{DCEADD24-3B3D-CB2B-ECF6-019554F5F27E}"/>
              </a:ext>
            </a:extLst>
          </p:cNvPr>
          <p:cNvSpPr>
            <a:spLocks noGrp="1"/>
          </p:cNvSpPr>
          <p:nvPr>
            <p:ph idx="1"/>
          </p:nvPr>
        </p:nvSpPr>
        <p:spPr>
          <a:xfrm>
            <a:off x="419100" y="209550"/>
            <a:ext cx="8305800" cy="4572000"/>
          </a:xfrm>
        </p:spPr>
        <p:txBody>
          <a:bodyPr rtlCol="0">
            <a:normAutofit/>
          </a:bodyPr>
          <a:lstStyle/>
          <a:p>
            <a:pPr marL="0" indent="0" eaLnBrk="1" fontAlgn="auto" hangingPunct="1">
              <a:spcAft>
                <a:spcPts val="0"/>
              </a:spcAft>
              <a:buFont typeface="Arial" charset="0"/>
              <a:buNone/>
              <a:defRPr/>
            </a:pPr>
            <a:r>
              <a:rPr lang="en-CA" sz="2400" dirty="0">
                <a:solidFill>
                  <a:schemeClr val="bg1"/>
                </a:solidFill>
              </a:rPr>
              <a:t>There are too few studies to support the use of NIPT for expanded screening.</a:t>
            </a:r>
          </a:p>
          <a:p>
            <a:pPr marL="0" indent="0" eaLnBrk="1" fontAlgn="auto" hangingPunct="1">
              <a:spcBef>
                <a:spcPts val="1800"/>
              </a:spcBef>
              <a:spcAft>
                <a:spcPts val="0"/>
              </a:spcAft>
              <a:buFont typeface="Arial" charset="0"/>
              <a:buNone/>
              <a:defRPr/>
            </a:pPr>
            <a:r>
              <a:rPr lang="en-US" altLang="en-US" sz="2400" dirty="0">
                <a:solidFill>
                  <a:schemeClr val="bg1"/>
                </a:solidFill>
              </a:rPr>
              <a:t>There are no guidelines – not considered standard of care to routinely offer.</a:t>
            </a:r>
          </a:p>
          <a:p>
            <a:pPr marL="0" indent="0" eaLnBrk="1" fontAlgn="auto" hangingPunct="1">
              <a:spcBef>
                <a:spcPts val="1800"/>
              </a:spcBef>
              <a:spcAft>
                <a:spcPts val="0"/>
              </a:spcAft>
              <a:buFont typeface="Arial" charset="0"/>
              <a:buNone/>
              <a:defRPr/>
            </a:pPr>
            <a:r>
              <a:rPr lang="en-CA" altLang="en-US" sz="2400" dirty="0">
                <a:solidFill>
                  <a:schemeClr val="bg1"/>
                </a:solidFill>
              </a:rPr>
              <a:t>Because these are low-prevalence disorders, false positive results are inevitable and the positive predictive value will be low. </a:t>
            </a:r>
            <a:endParaRPr lang="en-CA" altLang="en-US" sz="2400" dirty="0">
              <a:solidFill>
                <a:schemeClr val="bg1"/>
              </a:solidFill>
              <a:sym typeface="Wingdings" panose="05000000000000000000" pitchFamily="2" charset="2"/>
            </a:endParaRPr>
          </a:p>
          <a:p>
            <a:pPr marL="0" indent="457200" eaLnBrk="1" fontAlgn="auto" hangingPunct="1">
              <a:spcBef>
                <a:spcPts val="600"/>
              </a:spcBef>
              <a:spcAft>
                <a:spcPts val="0"/>
              </a:spcAft>
              <a:buFont typeface="Arial" charset="0"/>
              <a:buNone/>
              <a:defRPr/>
            </a:pPr>
            <a:r>
              <a:rPr lang="en-CA" altLang="en-US" sz="1800" dirty="0">
                <a:solidFill>
                  <a:schemeClr val="bg1"/>
                </a:solidFill>
                <a:sym typeface="Wingdings" panose="05000000000000000000" pitchFamily="2" charset="2"/>
              </a:rPr>
              <a:t> </a:t>
            </a:r>
            <a:r>
              <a:rPr lang="en-CA" altLang="en-US" sz="1800" dirty="0">
                <a:solidFill>
                  <a:schemeClr val="bg1"/>
                </a:solidFill>
              </a:rPr>
              <a:t>Leading to an increase in invasive testing</a:t>
            </a:r>
          </a:p>
          <a:p>
            <a:pPr marL="0" indent="0" eaLnBrk="1" fontAlgn="auto" hangingPunct="1">
              <a:spcBef>
                <a:spcPts val="1800"/>
              </a:spcBef>
              <a:spcAft>
                <a:spcPts val="0"/>
              </a:spcAft>
              <a:buFont typeface="Arial" charset="0"/>
              <a:buNone/>
              <a:defRPr/>
            </a:pPr>
            <a:r>
              <a:rPr lang="en-US" altLang="en-US" sz="2400" dirty="0">
                <a:solidFill>
                  <a:schemeClr val="bg1"/>
                </a:solidFill>
              </a:rPr>
              <a:t>Challenges to informed consent:</a:t>
            </a:r>
          </a:p>
          <a:p>
            <a:pPr marL="0" indent="0" eaLnBrk="1" fontAlgn="auto" hangingPunct="1">
              <a:spcBef>
                <a:spcPts val="0"/>
              </a:spcBef>
              <a:spcAft>
                <a:spcPts val="0"/>
              </a:spcAft>
              <a:buFont typeface="Arial" charset="0"/>
              <a:buNone/>
              <a:defRPr/>
            </a:pPr>
            <a:r>
              <a:rPr lang="en-US" altLang="en-US" sz="1800" dirty="0">
                <a:solidFill>
                  <a:schemeClr val="bg1"/>
                </a:solidFill>
              </a:rPr>
              <a:t>Lack of familiarity with rare conditions and limitations of the test</a:t>
            </a:r>
          </a:p>
          <a:p>
            <a:pPr marL="0" indent="0" eaLnBrk="1" fontAlgn="auto" hangingPunct="1">
              <a:spcBef>
                <a:spcPts val="1800"/>
              </a:spcBef>
              <a:spcAft>
                <a:spcPts val="0"/>
              </a:spcAft>
              <a:buFont typeface="Arial" charset="0"/>
              <a:buNone/>
              <a:defRPr/>
            </a:pPr>
            <a:r>
              <a:rPr lang="en-US" altLang="en-US" sz="2400" dirty="0">
                <a:solidFill>
                  <a:schemeClr val="bg1"/>
                </a:solidFill>
              </a:rPr>
              <a:t>No province is currently funding.</a:t>
            </a:r>
          </a:p>
          <a:p>
            <a:pPr eaLnBrk="1" fontAlgn="auto" hangingPunct="1">
              <a:lnSpc>
                <a:spcPct val="150000"/>
              </a:lnSpc>
              <a:spcBef>
                <a:spcPts val="0"/>
              </a:spcBef>
              <a:spcAft>
                <a:spcPts val="0"/>
              </a:spcAft>
              <a:defRPr/>
            </a:pPr>
            <a:endParaRPr lang="en-US" sz="3600" dirty="0">
              <a:solidFill>
                <a:schemeClr val="bg1"/>
              </a:solidFill>
            </a:endParaRPr>
          </a:p>
        </p:txBody>
      </p:sp>
      <p:cxnSp>
        <p:nvCxnSpPr>
          <p:cNvPr id="5" name="Straight Connector 4">
            <a:extLst>
              <a:ext uri="{FF2B5EF4-FFF2-40B4-BE49-F238E27FC236}">
                <a16:creationId xmlns:a16="http://schemas.microsoft.com/office/drawing/2014/main" id="{A0C5A77B-EBD4-40FD-4BDF-16E6C983B450}"/>
              </a:ext>
            </a:extLst>
          </p:cNvPr>
          <p:cNvCxnSpPr/>
          <p:nvPr/>
        </p:nvCxnSpPr>
        <p:spPr>
          <a:xfrm>
            <a:off x="3733800" y="1581150"/>
            <a:ext cx="3962400"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A93A6A-283A-8DC4-051A-D3036575C265}"/>
              </a:ext>
            </a:extLst>
          </p:cNvPr>
          <p:cNvSpPr/>
          <p:nvPr/>
        </p:nvSpPr>
        <p:spPr>
          <a:xfrm>
            <a:off x="0" y="0"/>
            <a:ext cx="9144000" cy="5143500"/>
          </a:xfrm>
          <a:prstGeom prst="rect">
            <a:avLst/>
          </a:prstGeom>
          <a:blipFill dpi="0" rotWithShape="1">
            <a:blip r:embed="rId3">
              <a:alphaModFix amt="3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8230308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A93A6A-283A-8DC4-051A-D3036575C265}"/>
              </a:ext>
            </a:extLst>
          </p:cNvPr>
          <p:cNvSpPr/>
          <p:nvPr/>
        </p:nvSpPr>
        <p:spPr>
          <a:xfrm>
            <a:off x="0" y="0"/>
            <a:ext cx="9144000" cy="5143500"/>
          </a:xfrm>
          <a:prstGeom prst="rect">
            <a:avLst/>
          </a:prstGeom>
          <a:blipFill dpi="0" rotWithShape="1">
            <a:blip r:embed="rId3">
              <a:alphaModFix amt="3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a:extLst>
              <a:ext uri="{FF2B5EF4-FFF2-40B4-BE49-F238E27FC236}">
                <a16:creationId xmlns:a16="http://schemas.microsoft.com/office/drawing/2014/main" id="{D37A5D69-A41E-6BB3-5C6A-F043712B9FF3}"/>
              </a:ext>
            </a:extLst>
          </p:cNvPr>
          <p:cNvSpPr>
            <a:spLocks noGrp="1"/>
          </p:cNvSpPr>
          <p:nvPr>
            <p:ph idx="1"/>
          </p:nvPr>
        </p:nvSpPr>
        <p:spPr>
          <a:xfrm>
            <a:off x="72008" y="946522"/>
            <a:ext cx="9036496" cy="4001492"/>
          </a:xfrm>
          <a:solidFill>
            <a:srgbClr val="EBF6F9">
              <a:alpha val="40000"/>
            </a:srgbClr>
          </a:solidFill>
        </p:spPr>
        <p:txBody>
          <a:bodyPr/>
          <a:lstStyle/>
          <a:p>
            <a:r>
              <a:rPr lang="en-CA" sz="2500" dirty="0">
                <a:latin typeface="+mj-lt"/>
              </a:rPr>
              <a:t>Sequence of prenatal screening </a:t>
            </a:r>
          </a:p>
          <a:p>
            <a:r>
              <a:rPr lang="en-CA" sz="2500" dirty="0">
                <a:latin typeface="+mj-lt"/>
              </a:rPr>
              <a:t>OHIP-funding for those meeting high risk criteria, </a:t>
            </a:r>
            <a:r>
              <a:rPr lang="en-CA" sz="2500" i="1" dirty="0">
                <a:latin typeface="+mj-lt"/>
              </a:rPr>
              <a:t>which includes twin pregnancies</a:t>
            </a:r>
          </a:p>
          <a:p>
            <a:r>
              <a:rPr lang="en-CA" sz="2500" dirty="0">
                <a:latin typeface="+mj-lt"/>
              </a:rPr>
              <a:t>It is a screen, not a diagnostic test</a:t>
            </a:r>
          </a:p>
          <a:p>
            <a:r>
              <a:rPr lang="en-CA" sz="2500" dirty="0">
                <a:latin typeface="+mj-lt"/>
              </a:rPr>
              <a:t>Higher accuracy versus traditional screening and additional conditions are screened, BUT not every possible condition</a:t>
            </a:r>
          </a:p>
          <a:p>
            <a:r>
              <a:rPr lang="en-CA" sz="2500">
                <a:latin typeface="+mj-lt"/>
              </a:rPr>
              <a:t>Ultrasound </a:t>
            </a:r>
            <a:r>
              <a:rPr lang="en-CA" sz="2500" dirty="0">
                <a:latin typeface="+mj-lt"/>
              </a:rPr>
              <a:t>is still recommended at 11-14wks and 18-22wks</a:t>
            </a:r>
          </a:p>
          <a:p>
            <a:r>
              <a:rPr lang="en-CA" sz="2500" dirty="0">
                <a:latin typeface="+mj-lt"/>
              </a:rPr>
              <a:t>Screening for microdeletions/microduplications is not recommended</a:t>
            </a:r>
          </a:p>
        </p:txBody>
      </p:sp>
      <p:sp>
        <p:nvSpPr>
          <p:cNvPr id="2" name="Rectangle 1">
            <a:extLst>
              <a:ext uri="{FF2B5EF4-FFF2-40B4-BE49-F238E27FC236}">
                <a16:creationId xmlns:a16="http://schemas.microsoft.com/office/drawing/2014/main" id="{A32556C5-A155-3846-3A2B-B23EC12E1EF3}"/>
              </a:ext>
            </a:extLst>
          </p:cNvPr>
          <p:cNvSpPr/>
          <p:nvPr/>
        </p:nvSpPr>
        <p:spPr>
          <a:xfrm>
            <a:off x="0" y="123478"/>
            <a:ext cx="9144000" cy="565184"/>
          </a:xfrm>
          <a:prstGeom prst="rect">
            <a:avLst/>
          </a:prstGeom>
          <a:solidFill>
            <a:srgbClr val="EBF6F9">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rgbClr val="2F2B2B"/>
                </a:solidFill>
                <a:latin typeface="+mj-lt"/>
              </a:rPr>
              <a:t>When ordering N</a:t>
            </a:r>
            <a:r>
              <a:rPr lang="en-CA" sz="2800" i="0" dirty="0">
                <a:solidFill>
                  <a:srgbClr val="2F2B2B"/>
                </a:solidFill>
                <a:effectLst/>
                <a:latin typeface="+mj-lt"/>
              </a:rPr>
              <a:t>on-Invasive Prenatal Testing (NIPT) consider:</a:t>
            </a:r>
          </a:p>
        </p:txBody>
      </p:sp>
    </p:spTree>
    <p:extLst>
      <p:ext uri="{BB962C8B-B14F-4D97-AF65-F5344CB8AC3E}">
        <p14:creationId xmlns:p14="http://schemas.microsoft.com/office/powerpoint/2010/main" val="16931502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4EEBA3-D0DF-7E7C-53ED-3D7A5194516B}"/>
              </a:ext>
            </a:extLst>
          </p:cNvPr>
          <p:cNvSpPr/>
          <p:nvPr/>
        </p:nvSpPr>
        <p:spPr>
          <a:xfrm>
            <a:off x="0" y="0"/>
            <a:ext cx="9144000" cy="5143500"/>
          </a:xfrm>
          <a:prstGeom prst="rect">
            <a:avLst/>
          </a:prstGeom>
          <a:blipFill dpi="0" rotWithShape="1">
            <a:blip r:embed="rId2">
              <a:alphaModFix amt="3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a:extLst>
              <a:ext uri="{FF2B5EF4-FFF2-40B4-BE49-F238E27FC236}">
                <a16:creationId xmlns:a16="http://schemas.microsoft.com/office/drawing/2014/main" id="{36C64B36-E08A-A902-A15C-1FF9982452E7}"/>
              </a:ext>
            </a:extLst>
          </p:cNvPr>
          <p:cNvSpPr>
            <a:spLocks noGrp="1"/>
          </p:cNvSpPr>
          <p:nvPr>
            <p:ph idx="1"/>
          </p:nvPr>
        </p:nvSpPr>
        <p:spPr>
          <a:xfrm>
            <a:off x="457200" y="135248"/>
            <a:ext cx="8229600" cy="4812766"/>
          </a:xfrm>
        </p:spPr>
        <p:txBody>
          <a:bodyPr/>
          <a:lstStyle/>
          <a:p>
            <a:r>
              <a:rPr lang="en-CA" dirty="0">
                <a:latin typeface="+mj-lt"/>
              </a:rPr>
              <a:t>Prenatal Screening Ontario has all this information online and a genetic counsellor on-call to answer your and your patient’s questions</a:t>
            </a:r>
          </a:p>
          <a:p>
            <a:endParaRPr lang="en-CA" dirty="0">
              <a:latin typeface="+mj-lt"/>
            </a:endParaRPr>
          </a:p>
          <a:p>
            <a:r>
              <a:rPr lang="en-CA" dirty="0">
                <a:latin typeface="+mj-lt"/>
              </a:rPr>
              <a:t>Additional NIPT considerations</a:t>
            </a:r>
            <a:r>
              <a:rPr lang="en-CA" sz="2800" dirty="0">
                <a:latin typeface="+mj-lt"/>
              </a:rPr>
              <a:t>(e.g. sex chromosomes, limitations of testing such as the possibility of no result) </a:t>
            </a:r>
            <a:r>
              <a:rPr lang="en-CA" dirty="0">
                <a:latin typeface="+mj-lt"/>
              </a:rPr>
              <a:t>are addressed in new GECKO resources</a:t>
            </a:r>
          </a:p>
        </p:txBody>
      </p:sp>
      <p:pic>
        <p:nvPicPr>
          <p:cNvPr id="5" name="Picture 4" descr="Text&#10;&#10;Description automatically generated with low confidence">
            <a:extLst>
              <a:ext uri="{FF2B5EF4-FFF2-40B4-BE49-F238E27FC236}">
                <a16:creationId xmlns:a16="http://schemas.microsoft.com/office/drawing/2014/main" id="{16ED2B8E-B679-3CEB-17AF-C564965119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9044" y="4198494"/>
            <a:ext cx="1413396" cy="809758"/>
          </a:xfrm>
          <a:prstGeom prst="rect">
            <a:avLst/>
          </a:prstGeom>
          <a:ln>
            <a:noFill/>
          </a:ln>
          <a:effectLst>
            <a:outerShdw blurRad="292100" dist="139700" dir="2700000" algn="tl" rotWithShape="0">
              <a:srgbClr val="333333">
                <a:alpha val="65000"/>
              </a:srgbClr>
            </a:outerShdw>
          </a:effectLst>
        </p:spPr>
      </p:pic>
      <p:pic>
        <p:nvPicPr>
          <p:cNvPr id="7" name="Picture 6" descr="Graphical user interface&#10;&#10;Description automatically generated with medium confidence">
            <a:extLst>
              <a:ext uri="{FF2B5EF4-FFF2-40B4-BE49-F238E27FC236}">
                <a16:creationId xmlns:a16="http://schemas.microsoft.com/office/drawing/2014/main" id="{A50A9BED-6CFE-F886-C7B3-000E344D7D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1309" y="4191998"/>
            <a:ext cx="1348963" cy="612000"/>
          </a:xfrm>
          <a:prstGeom prst="rect">
            <a:avLst/>
          </a:prstGeom>
          <a:ln>
            <a:noFill/>
          </a:ln>
          <a:effectLst>
            <a:outerShdw blurRad="292100" dist="139700" dir="2700000" algn="tl" rotWithShape="0">
              <a:srgbClr val="333333">
                <a:alpha val="65000"/>
              </a:srgbClr>
            </a:outerShdw>
          </a:effectLst>
        </p:spPr>
      </p:pic>
      <p:pic>
        <p:nvPicPr>
          <p:cNvPr id="9" name="Picture 8" descr="A picture containing text, clipart&#10;&#10;Description automatically generated">
            <a:extLst>
              <a:ext uri="{FF2B5EF4-FFF2-40B4-BE49-F238E27FC236}">
                <a16:creationId xmlns:a16="http://schemas.microsoft.com/office/drawing/2014/main" id="{6513AAE5-EE33-9518-BE57-018BD9374C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1642" y="4207140"/>
            <a:ext cx="1456493" cy="612000"/>
          </a:xfrm>
          <a:prstGeom prst="rect">
            <a:avLst/>
          </a:prstGeom>
          <a:ln>
            <a:noFill/>
          </a:ln>
          <a:effectLst>
            <a:outerShdw blurRad="292100" dist="139700" dir="2700000" algn="tl" rotWithShape="0">
              <a:srgbClr val="333333">
                <a:alpha val="65000"/>
              </a:srgbClr>
            </a:outerShdw>
          </a:effectLst>
        </p:spPr>
      </p:pic>
      <p:graphicFrame>
        <p:nvGraphicFramePr>
          <p:cNvPr id="10" name="Object 9">
            <a:extLst>
              <a:ext uri="{FF2B5EF4-FFF2-40B4-BE49-F238E27FC236}">
                <a16:creationId xmlns:a16="http://schemas.microsoft.com/office/drawing/2014/main" id="{8C12CB9F-69AB-0E48-455D-276DE2602F5A}"/>
              </a:ext>
            </a:extLst>
          </p:cNvPr>
          <p:cNvGraphicFramePr>
            <a:graphicFrameLocks noChangeAspect="1"/>
          </p:cNvGraphicFramePr>
          <p:nvPr>
            <p:extLst>
              <p:ext uri="{D42A27DB-BD31-4B8C-83A1-F6EECF244321}">
                <p14:modId xmlns:p14="http://schemas.microsoft.com/office/powerpoint/2010/main" val="1793411831"/>
              </p:ext>
            </p:extLst>
          </p:nvPr>
        </p:nvGraphicFramePr>
        <p:xfrm>
          <a:off x="3645058" y="1824058"/>
          <a:ext cx="1848793" cy="694272"/>
        </p:xfrm>
        <a:graphic>
          <a:graphicData uri="http://schemas.openxmlformats.org/presentationml/2006/ole">
            <mc:AlternateContent xmlns:mc="http://schemas.openxmlformats.org/markup-compatibility/2006">
              <mc:Choice xmlns:v="urn:schemas-microsoft-com:vml" Requires="v">
                <p:oleObj name="Bitmap Image" r:id="rId6" imgW="2257560" imgH="847800" progId="PBrush">
                  <p:embed/>
                </p:oleObj>
              </mc:Choice>
              <mc:Fallback>
                <p:oleObj name="Bitmap Image" r:id="rId6" imgW="2257560" imgH="847800" progId="PBrush">
                  <p:embed/>
                  <p:pic>
                    <p:nvPicPr>
                      <p:cNvPr id="0" name=""/>
                      <p:cNvPicPr/>
                      <p:nvPr/>
                    </p:nvPicPr>
                    <p:blipFill>
                      <a:blip r:embed="rId7"/>
                      <a:stretch>
                        <a:fillRect/>
                      </a:stretch>
                    </p:blipFill>
                    <p:spPr>
                      <a:xfrm>
                        <a:off x="3645058" y="1824058"/>
                        <a:ext cx="1848793" cy="694272"/>
                      </a:xfrm>
                      <a:prstGeom prst="rect">
                        <a:avLst/>
                      </a:prstGeom>
                    </p:spPr>
                  </p:pic>
                </p:oleObj>
              </mc:Fallback>
            </mc:AlternateContent>
          </a:graphicData>
        </a:graphic>
      </p:graphicFrame>
      <p:pic>
        <p:nvPicPr>
          <p:cNvPr id="12" name="Graphic 11" descr="Speaker phone outline">
            <a:extLst>
              <a:ext uri="{FF2B5EF4-FFF2-40B4-BE49-F238E27FC236}">
                <a16:creationId xmlns:a16="http://schemas.microsoft.com/office/drawing/2014/main" id="{EC696B7D-62A6-AF7B-2C2A-919AE3E0B2C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47080" y="1657350"/>
            <a:ext cx="914400" cy="914400"/>
          </a:xfrm>
          <a:prstGeom prst="rect">
            <a:avLst/>
          </a:prstGeom>
        </p:spPr>
      </p:pic>
    </p:spTree>
    <p:extLst>
      <p:ext uri="{BB962C8B-B14F-4D97-AF65-F5344CB8AC3E}">
        <p14:creationId xmlns:p14="http://schemas.microsoft.com/office/powerpoint/2010/main" val="27931473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CFF329-B9C8-4A9A-9734-37E8986B42D3}"/>
              </a:ext>
            </a:extLst>
          </p:cNvPr>
          <p:cNvSpPr/>
          <p:nvPr/>
        </p:nvSpPr>
        <p:spPr>
          <a:xfrm>
            <a:off x="0" y="0"/>
            <a:ext cx="9144000" cy="5143500"/>
          </a:xfrm>
          <a:prstGeom prst="rect">
            <a:avLst/>
          </a:prstGeom>
          <a:blipFill dpi="0" rotWithShape="1">
            <a:blip r:embed="rId3">
              <a:alphaModFix amt="2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extBox 11">
            <a:extLst>
              <a:ext uri="{FF2B5EF4-FFF2-40B4-BE49-F238E27FC236}">
                <a16:creationId xmlns:a16="http://schemas.microsoft.com/office/drawing/2014/main" id="{83D3E611-8B40-B810-3C2D-D5C4A3972577}"/>
              </a:ext>
            </a:extLst>
          </p:cNvPr>
          <p:cNvSpPr txBox="1"/>
          <p:nvPr/>
        </p:nvSpPr>
        <p:spPr>
          <a:xfrm>
            <a:off x="251520" y="130661"/>
            <a:ext cx="6912768" cy="707886"/>
          </a:xfrm>
          <a:prstGeom prst="rect">
            <a:avLst/>
          </a:prstGeom>
          <a:noFill/>
        </p:spPr>
        <p:txBody>
          <a:bodyPr wrap="square" rtlCol="0">
            <a:spAutoFit/>
          </a:bodyPr>
          <a:lstStyle/>
          <a:p>
            <a:r>
              <a:rPr lang="en-CA" sz="4000" dirty="0">
                <a:latin typeface="+mj-lt"/>
              </a:rPr>
              <a:t>Resources</a:t>
            </a:r>
          </a:p>
        </p:txBody>
      </p:sp>
      <p:sp>
        <p:nvSpPr>
          <p:cNvPr id="13" name="TextBox 12">
            <a:extLst>
              <a:ext uri="{FF2B5EF4-FFF2-40B4-BE49-F238E27FC236}">
                <a16:creationId xmlns:a16="http://schemas.microsoft.com/office/drawing/2014/main" id="{88CE1305-E567-AF07-DAAD-8A2D5E1E6156}"/>
              </a:ext>
            </a:extLst>
          </p:cNvPr>
          <p:cNvSpPr txBox="1"/>
          <p:nvPr/>
        </p:nvSpPr>
        <p:spPr>
          <a:xfrm>
            <a:off x="-95460" y="1166715"/>
            <a:ext cx="2088232" cy="707886"/>
          </a:xfrm>
          <a:prstGeom prst="rect">
            <a:avLst/>
          </a:prstGeom>
          <a:noFill/>
        </p:spPr>
        <p:txBody>
          <a:bodyPr wrap="square" rtlCol="0">
            <a:spAutoFit/>
          </a:bodyPr>
          <a:lstStyle/>
          <a:p>
            <a:pPr algn="ctr"/>
            <a:r>
              <a:rPr lang="en-CA" sz="2000" dirty="0">
                <a:latin typeface="+mj-lt"/>
              </a:rPr>
              <a:t>Prenatal Screening</a:t>
            </a:r>
          </a:p>
        </p:txBody>
      </p:sp>
      <p:sp>
        <p:nvSpPr>
          <p:cNvPr id="14" name="TextBox 13">
            <a:extLst>
              <a:ext uri="{FF2B5EF4-FFF2-40B4-BE49-F238E27FC236}">
                <a16:creationId xmlns:a16="http://schemas.microsoft.com/office/drawing/2014/main" id="{249D9624-CE51-27C5-5B1E-5E1148A69395}"/>
              </a:ext>
            </a:extLst>
          </p:cNvPr>
          <p:cNvSpPr txBox="1"/>
          <p:nvPr/>
        </p:nvSpPr>
        <p:spPr>
          <a:xfrm>
            <a:off x="-87076" y="2139681"/>
            <a:ext cx="2088232" cy="400110"/>
          </a:xfrm>
          <a:prstGeom prst="rect">
            <a:avLst/>
          </a:prstGeom>
          <a:noFill/>
        </p:spPr>
        <p:txBody>
          <a:bodyPr wrap="square" rtlCol="0">
            <a:spAutoFit/>
          </a:bodyPr>
          <a:lstStyle/>
          <a:p>
            <a:pPr algn="ctr"/>
            <a:r>
              <a:rPr lang="en-CA" sz="2000" dirty="0">
                <a:latin typeface="+mj-lt"/>
              </a:rPr>
              <a:t>Hereditary Cancer </a:t>
            </a:r>
          </a:p>
        </p:txBody>
      </p:sp>
      <p:sp>
        <p:nvSpPr>
          <p:cNvPr id="15" name="TextBox 14">
            <a:extLst>
              <a:ext uri="{FF2B5EF4-FFF2-40B4-BE49-F238E27FC236}">
                <a16:creationId xmlns:a16="http://schemas.microsoft.com/office/drawing/2014/main" id="{924367E8-F593-75D5-D6C5-E15C3E6C1A16}"/>
              </a:ext>
            </a:extLst>
          </p:cNvPr>
          <p:cNvSpPr txBox="1"/>
          <p:nvPr/>
        </p:nvSpPr>
        <p:spPr>
          <a:xfrm>
            <a:off x="-72516" y="2886703"/>
            <a:ext cx="2088232" cy="1015663"/>
          </a:xfrm>
          <a:prstGeom prst="rect">
            <a:avLst/>
          </a:prstGeom>
          <a:noFill/>
        </p:spPr>
        <p:txBody>
          <a:bodyPr wrap="square" rtlCol="0">
            <a:spAutoFit/>
          </a:bodyPr>
          <a:lstStyle/>
          <a:p>
            <a:pPr algn="ctr"/>
            <a:r>
              <a:rPr lang="en-CA" sz="2000" dirty="0">
                <a:latin typeface="+mj-lt"/>
              </a:rPr>
              <a:t>Direct-to-consumer genomic testing</a:t>
            </a:r>
          </a:p>
        </p:txBody>
      </p:sp>
      <p:sp>
        <p:nvSpPr>
          <p:cNvPr id="16" name="TextBox 15">
            <a:extLst>
              <a:ext uri="{FF2B5EF4-FFF2-40B4-BE49-F238E27FC236}">
                <a16:creationId xmlns:a16="http://schemas.microsoft.com/office/drawing/2014/main" id="{3BD7F169-2A26-F075-F6BF-5DFFC39575B1}"/>
              </a:ext>
            </a:extLst>
          </p:cNvPr>
          <p:cNvSpPr txBox="1"/>
          <p:nvPr/>
        </p:nvSpPr>
        <p:spPr>
          <a:xfrm>
            <a:off x="-169458" y="4136802"/>
            <a:ext cx="2088232" cy="707886"/>
          </a:xfrm>
          <a:prstGeom prst="rect">
            <a:avLst/>
          </a:prstGeom>
          <a:noFill/>
        </p:spPr>
        <p:txBody>
          <a:bodyPr wrap="square" rtlCol="0">
            <a:spAutoFit/>
          </a:bodyPr>
          <a:lstStyle/>
          <a:p>
            <a:pPr algn="ctr"/>
            <a:r>
              <a:rPr lang="en-CA" sz="2000" dirty="0">
                <a:latin typeface="+mj-lt"/>
              </a:rPr>
              <a:t>Your everyday genomics needs</a:t>
            </a:r>
          </a:p>
        </p:txBody>
      </p:sp>
      <p:graphicFrame>
        <p:nvGraphicFramePr>
          <p:cNvPr id="17" name="Object 16">
            <a:extLst>
              <a:ext uri="{FF2B5EF4-FFF2-40B4-BE49-F238E27FC236}">
                <a16:creationId xmlns:a16="http://schemas.microsoft.com/office/drawing/2014/main" id="{5312E320-F392-3A68-93C2-E0DCA6A5AAD4}"/>
              </a:ext>
            </a:extLst>
          </p:cNvPr>
          <p:cNvGraphicFramePr>
            <a:graphicFrameLocks noChangeAspect="1"/>
          </p:cNvGraphicFramePr>
          <p:nvPr/>
        </p:nvGraphicFramePr>
        <p:xfrm>
          <a:off x="2419873" y="1162095"/>
          <a:ext cx="1848793" cy="694272"/>
        </p:xfrm>
        <a:graphic>
          <a:graphicData uri="http://schemas.openxmlformats.org/presentationml/2006/ole">
            <mc:AlternateContent xmlns:mc="http://schemas.openxmlformats.org/markup-compatibility/2006">
              <mc:Choice xmlns:v="urn:schemas-microsoft-com:vml" Requires="v">
                <p:oleObj name="Bitmap Image" r:id="rId4" imgW="2257560" imgH="847800" progId="PBrush">
                  <p:embed/>
                </p:oleObj>
              </mc:Choice>
              <mc:Fallback>
                <p:oleObj name="Bitmap Image" r:id="rId4" imgW="2257560" imgH="847800" progId="PBrush">
                  <p:embed/>
                  <p:pic>
                    <p:nvPicPr>
                      <p:cNvPr id="17" name="Object 16">
                        <a:extLst>
                          <a:ext uri="{FF2B5EF4-FFF2-40B4-BE49-F238E27FC236}">
                            <a16:creationId xmlns:a16="http://schemas.microsoft.com/office/drawing/2014/main" id="{5312E320-F392-3A68-93C2-E0DCA6A5AAD4}"/>
                          </a:ext>
                        </a:extLst>
                      </p:cNvPr>
                      <p:cNvPicPr/>
                      <p:nvPr/>
                    </p:nvPicPr>
                    <p:blipFill>
                      <a:blip r:embed="rId5"/>
                      <a:stretch>
                        <a:fillRect/>
                      </a:stretch>
                    </p:blipFill>
                    <p:spPr>
                      <a:xfrm>
                        <a:off x="2419873" y="1162095"/>
                        <a:ext cx="1848793" cy="694272"/>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BF06FDF4-8526-4D2A-52D2-8D5132561BEB}"/>
              </a:ext>
            </a:extLst>
          </p:cNvPr>
          <p:cNvPicPr>
            <a:picLocks noChangeAspect="1"/>
          </p:cNvPicPr>
          <p:nvPr/>
        </p:nvPicPr>
        <p:blipFill rotWithShape="1">
          <a:blip r:embed="rId6">
            <a:extLst>
              <a:ext uri="{28A0092B-C50C-407E-A947-70E740481C1C}">
                <a14:useLocalDpi xmlns:a14="http://schemas.microsoft.com/office/drawing/2010/main" val="0"/>
              </a:ext>
            </a:extLst>
          </a:blip>
          <a:srcRect l="1617" r="71701" b="23274"/>
          <a:stretch/>
        </p:blipFill>
        <p:spPr>
          <a:xfrm>
            <a:off x="2240550" y="2153294"/>
            <a:ext cx="2376265" cy="694273"/>
          </a:xfrm>
          <a:prstGeom prst="rect">
            <a:avLst/>
          </a:prstGeom>
        </p:spPr>
      </p:pic>
      <p:graphicFrame>
        <p:nvGraphicFramePr>
          <p:cNvPr id="19" name="Object 18">
            <a:hlinkClick r:id="rId7"/>
            <a:extLst>
              <a:ext uri="{FF2B5EF4-FFF2-40B4-BE49-F238E27FC236}">
                <a16:creationId xmlns:a16="http://schemas.microsoft.com/office/drawing/2014/main" id="{F621F09A-8ED0-E0B9-D9FD-31B7D4457CF5}"/>
              </a:ext>
            </a:extLst>
          </p:cNvPr>
          <p:cNvGraphicFramePr>
            <a:graphicFrameLocks noChangeAspect="1"/>
          </p:cNvGraphicFramePr>
          <p:nvPr/>
        </p:nvGraphicFramePr>
        <p:xfrm>
          <a:off x="2156138" y="3227003"/>
          <a:ext cx="2376265" cy="381247"/>
        </p:xfrm>
        <a:graphic>
          <a:graphicData uri="http://schemas.openxmlformats.org/presentationml/2006/ole">
            <mc:AlternateContent xmlns:mc="http://schemas.openxmlformats.org/markup-compatibility/2006">
              <mc:Choice xmlns:v="urn:schemas-microsoft-com:vml" Requires="v">
                <p:oleObj name="Bitmap Image" r:id="rId8" imgW="4334040" imgH="695160" progId="PBrush">
                  <p:embed/>
                </p:oleObj>
              </mc:Choice>
              <mc:Fallback>
                <p:oleObj name="Bitmap Image" r:id="rId8" imgW="4334040" imgH="695160" progId="PBrush">
                  <p:embed/>
                  <p:pic>
                    <p:nvPicPr>
                      <p:cNvPr id="19" name="Object 18">
                        <a:hlinkClick r:id="" action="ppaction://noaction"/>
                        <a:extLst>
                          <a:ext uri="{FF2B5EF4-FFF2-40B4-BE49-F238E27FC236}">
                            <a16:creationId xmlns:a16="http://schemas.microsoft.com/office/drawing/2014/main" id="{F621F09A-8ED0-E0B9-D9FD-31B7D4457CF5}"/>
                          </a:ext>
                        </a:extLst>
                      </p:cNvPr>
                      <p:cNvPicPr/>
                      <p:nvPr/>
                    </p:nvPicPr>
                    <p:blipFill>
                      <a:blip r:embed="rId9"/>
                      <a:stretch>
                        <a:fillRect/>
                      </a:stretch>
                    </p:blipFill>
                    <p:spPr>
                      <a:xfrm>
                        <a:off x="2156138" y="3227003"/>
                        <a:ext cx="2376265" cy="381247"/>
                      </a:xfrm>
                      <a:prstGeom prst="rect">
                        <a:avLst/>
                      </a:prstGeom>
                    </p:spPr>
                  </p:pic>
                </p:oleObj>
              </mc:Fallback>
            </mc:AlternateContent>
          </a:graphicData>
        </a:graphic>
      </p:graphicFrame>
      <p:pic>
        <p:nvPicPr>
          <p:cNvPr id="20" name="Picture 19" descr="Text&#10;&#10;Description automatically generated with low confidence">
            <a:extLst>
              <a:ext uri="{FF2B5EF4-FFF2-40B4-BE49-F238E27FC236}">
                <a16:creationId xmlns:a16="http://schemas.microsoft.com/office/drawing/2014/main" id="{008F3878-67A7-CFA5-32BE-042727D5D0B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47104" y="4108193"/>
            <a:ext cx="1413396" cy="809758"/>
          </a:xfrm>
          <a:prstGeom prst="rect">
            <a:avLst/>
          </a:prstGeom>
          <a:ln>
            <a:noFill/>
          </a:ln>
          <a:effectLst>
            <a:outerShdw blurRad="292100" dist="139700" dir="2700000" algn="tl" rotWithShape="0">
              <a:srgbClr val="333333">
                <a:alpha val="65000"/>
              </a:srgbClr>
            </a:outerShdw>
          </a:effectLst>
        </p:spPr>
      </p:pic>
      <p:pic>
        <p:nvPicPr>
          <p:cNvPr id="21" name="Picture 20" descr="Graphical user interface&#10;&#10;Description automatically generated with medium confidence">
            <a:extLst>
              <a:ext uri="{FF2B5EF4-FFF2-40B4-BE49-F238E27FC236}">
                <a16:creationId xmlns:a16="http://schemas.microsoft.com/office/drawing/2014/main" id="{0DEC96E9-60EE-BC34-6611-3EF901A52AA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11069" y="4183303"/>
            <a:ext cx="1348963" cy="612000"/>
          </a:xfrm>
          <a:prstGeom prst="rect">
            <a:avLst/>
          </a:prstGeom>
          <a:ln>
            <a:noFill/>
          </a:ln>
          <a:effectLst>
            <a:outerShdw blurRad="292100" dist="139700" dir="2700000" algn="tl" rotWithShape="0">
              <a:srgbClr val="333333">
                <a:alpha val="65000"/>
              </a:srgbClr>
            </a:outerShdw>
          </a:effectLst>
        </p:spPr>
      </p:pic>
      <p:pic>
        <p:nvPicPr>
          <p:cNvPr id="22" name="Picture 21" descr="A picture containing text, clipart&#10;&#10;Description automatically generated">
            <a:extLst>
              <a:ext uri="{FF2B5EF4-FFF2-40B4-BE49-F238E27FC236}">
                <a16:creationId xmlns:a16="http://schemas.microsoft.com/office/drawing/2014/main" id="{C16604BC-A70D-FD7D-8246-229CC327977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72190" y="4204293"/>
            <a:ext cx="1456493" cy="612000"/>
          </a:xfrm>
          <a:prstGeom prst="rect">
            <a:avLst/>
          </a:prstGeom>
          <a:ln>
            <a:noFill/>
          </a:ln>
          <a:effectLst>
            <a:outerShdw blurRad="292100" dist="139700" dir="2700000" algn="tl" rotWithShape="0">
              <a:srgbClr val="333333">
                <a:alpha val="65000"/>
              </a:srgbClr>
            </a:outerShdw>
          </a:effectLst>
        </p:spPr>
      </p:pic>
      <p:sp>
        <p:nvSpPr>
          <p:cNvPr id="23" name="TextBox 22">
            <a:extLst>
              <a:ext uri="{FF2B5EF4-FFF2-40B4-BE49-F238E27FC236}">
                <a16:creationId xmlns:a16="http://schemas.microsoft.com/office/drawing/2014/main" id="{69E1E6C2-33C8-1C3E-9DF4-5C3C7772182D}"/>
              </a:ext>
            </a:extLst>
          </p:cNvPr>
          <p:cNvSpPr txBox="1"/>
          <p:nvPr/>
        </p:nvSpPr>
        <p:spPr>
          <a:xfrm>
            <a:off x="4944904" y="3127550"/>
            <a:ext cx="2088232" cy="400110"/>
          </a:xfrm>
          <a:prstGeom prst="rect">
            <a:avLst/>
          </a:prstGeom>
          <a:noFill/>
        </p:spPr>
        <p:txBody>
          <a:bodyPr wrap="square" rtlCol="0">
            <a:spAutoFit/>
          </a:bodyPr>
          <a:lstStyle/>
          <a:p>
            <a:pPr algn="ctr"/>
            <a:r>
              <a:rPr lang="en-CA" sz="2000" dirty="0">
                <a:latin typeface="Ink Free" panose="03080402000500000000" pitchFamily="66" charset="0"/>
              </a:rPr>
              <a:t>www.genome.gov</a:t>
            </a:r>
          </a:p>
        </p:txBody>
      </p:sp>
      <p:sp>
        <p:nvSpPr>
          <p:cNvPr id="24" name="TextBox 23">
            <a:extLst>
              <a:ext uri="{FF2B5EF4-FFF2-40B4-BE49-F238E27FC236}">
                <a16:creationId xmlns:a16="http://schemas.microsoft.com/office/drawing/2014/main" id="{90BF635E-46CC-9273-0996-2AF89D7B70DC}"/>
              </a:ext>
            </a:extLst>
          </p:cNvPr>
          <p:cNvSpPr txBox="1"/>
          <p:nvPr/>
        </p:nvSpPr>
        <p:spPr>
          <a:xfrm>
            <a:off x="6114811" y="3983248"/>
            <a:ext cx="3029189" cy="400110"/>
          </a:xfrm>
          <a:prstGeom prst="rect">
            <a:avLst/>
          </a:prstGeom>
          <a:noFill/>
        </p:spPr>
        <p:txBody>
          <a:bodyPr wrap="square" rtlCol="0">
            <a:spAutoFit/>
          </a:bodyPr>
          <a:lstStyle/>
          <a:p>
            <a:pPr algn="ctr"/>
            <a:r>
              <a:rPr lang="en-CA" sz="2000" dirty="0">
                <a:latin typeface="Ink Free" panose="03080402000500000000" pitchFamily="66" charset="0"/>
              </a:rPr>
              <a:t>www.geneticseducation.ca</a:t>
            </a:r>
          </a:p>
        </p:txBody>
      </p:sp>
      <p:sp>
        <p:nvSpPr>
          <p:cNvPr id="25" name="TextBox 24">
            <a:extLst>
              <a:ext uri="{FF2B5EF4-FFF2-40B4-BE49-F238E27FC236}">
                <a16:creationId xmlns:a16="http://schemas.microsoft.com/office/drawing/2014/main" id="{CDDFACCC-C1EC-BB8B-2097-8793F3F7AE6F}"/>
              </a:ext>
            </a:extLst>
          </p:cNvPr>
          <p:cNvSpPr txBox="1"/>
          <p:nvPr/>
        </p:nvSpPr>
        <p:spPr>
          <a:xfrm>
            <a:off x="4774969" y="1420416"/>
            <a:ext cx="4042869" cy="400110"/>
          </a:xfrm>
          <a:prstGeom prst="rect">
            <a:avLst/>
          </a:prstGeom>
          <a:noFill/>
        </p:spPr>
        <p:txBody>
          <a:bodyPr wrap="square" rtlCol="0">
            <a:spAutoFit/>
          </a:bodyPr>
          <a:lstStyle/>
          <a:p>
            <a:pPr algn="ctr"/>
            <a:r>
              <a:rPr lang="en-CA" sz="2000" dirty="0">
                <a:latin typeface="Ink Free" panose="03080402000500000000" pitchFamily="66" charset="0"/>
              </a:rPr>
              <a:t>www.prenatalscreeningontario.ca</a:t>
            </a:r>
          </a:p>
        </p:txBody>
      </p:sp>
      <p:sp>
        <p:nvSpPr>
          <p:cNvPr id="27" name="TextBox 26">
            <a:extLst>
              <a:ext uri="{FF2B5EF4-FFF2-40B4-BE49-F238E27FC236}">
                <a16:creationId xmlns:a16="http://schemas.microsoft.com/office/drawing/2014/main" id="{7E2548DD-BB12-ECF0-6B6B-EC815A8100B2}"/>
              </a:ext>
            </a:extLst>
          </p:cNvPr>
          <p:cNvSpPr txBox="1"/>
          <p:nvPr/>
        </p:nvSpPr>
        <p:spPr>
          <a:xfrm>
            <a:off x="4396358" y="2184558"/>
            <a:ext cx="4042869" cy="400110"/>
          </a:xfrm>
          <a:prstGeom prst="rect">
            <a:avLst/>
          </a:prstGeom>
          <a:noFill/>
        </p:spPr>
        <p:txBody>
          <a:bodyPr wrap="square" rtlCol="0">
            <a:spAutoFit/>
          </a:bodyPr>
          <a:lstStyle/>
          <a:p>
            <a:pPr algn="ctr"/>
            <a:r>
              <a:rPr lang="en-CA" sz="2000" dirty="0">
                <a:latin typeface="Ink Free" panose="03080402000500000000" pitchFamily="66" charset="0"/>
              </a:rPr>
              <a:t>www.cancercareontario.ca</a:t>
            </a:r>
          </a:p>
        </p:txBody>
      </p:sp>
    </p:spTree>
    <p:extLst>
      <p:ext uri="{BB962C8B-B14F-4D97-AF65-F5344CB8AC3E}">
        <p14:creationId xmlns:p14="http://schemas.microsoft.com/office/powerpoint/2010/main" val="3469331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546795-3FA5-C8C7-7D62-DA3053906798}"/>
              </a:ext>
            </a:extLst>
          </p:cNvPr>
          <p:cNvSpPr>
            <a:spLocks noGrp="1"/>
          </p:cNvSpPr>
          <p:nvPr>
            <p:ph idx="1"/>
          </p:nvPr>
        </p:nvSpPr>
        <p:spPr>
          <a:xfrm>
            <a:off x="381291" y="214448"/>
            <a:ext cx="4020528" cy="566128"/>
          </a:xfrm>
        </p:spPr>
        <p:txBody>
          <a:bodyPr/>
          <a:lstStyle/>
          <a:p>
            <a:pPr marL="0" indent="0">
              <a:buNone/>
            </a:pPr>
            <a:r>
              <a:rPr lang="en-US" sz="3600" dirty="0">
                <a:latin typeface="Ink Free" panose="03080402000500000000" pitchFamily="66" charset="0"/>
                <a:ea typeface="+mn-ea"/>
                <a:cs typeface="Arial" charset="0"/>
              </a:rPr>
              <a:t>Clinical</a:t>
            </a:r>
            <a:r>
              <a:rPr lang="en-US" sz="2000" dirty="0">
                <a:effectLst/>
                <a:latin typeface="Calibri" panose="020F0502020204030204" pitchFamily="34" charset="0"/>
                <a:ea typeface="Times New Roman" panose="02020603050405020304" pitchFamily="18" charset="0"/>
              </a:rPr>
              <a:t> </a:t>
            </a:r>
            <a:r>
              <a:rPr lang="en-US" sz="3600" dirty="0">
                <a:latin typeface="Ink Free" panose="03080402000500000000" pitchFamily="66" charset="0"/>
                <a:ea typeface="+mn-ea"/>
                <a:cs typeface="Arial" charset="0"/>
              </a:rPr>
              <a:t>scenarios</a:t>
            </a:r>
            <a:endParaRPr lang="en-CA" sz="3600" dirty="0">
              <a:latin typeface="Ink Free" panose="03080402000500000000" pitchFamily="66" charset="0"/>
              <a:ea typeface="+mn-ea"/>
              <a:cs typeface="Arial" charset="0"/>
            </a:endParaRPr>
          </a:p>
        </p:txBody>
      </p:sp>
      <p:pic>
        <p:nvPicPr>
          <p:cNvPr id="13" name="Graphic 12" descr="Oyster With Pearl with solid fill">
            <a:extLst>
              <a:ext uri="{FF2B5EF4-FFF2-40B4-BE49-F238E27FC236}">
                <a16:creationId xmlns:a16="http://schemas.microsoft.com/office/drawing/2014/main" id="{49A88DF8-7B49-E1BE-4DF7-0A095E0BA97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9152" y="1544652"/>
            <a:ext cx="736507" cy="736507"/>
          </a:xfrm>
          <a:prstGeom prst="rect">
            <a:avLst/>
          </a:prstGeom>
        </p:spPr>
      </p:pic>
      <p:grpSp>
        <p:nvGrpSpPr>
          <p:cNvPr id="32" name="Group 31">
            <a:extLst>
              <a:ext uri="{FF2B5EF4-FFF2-40B4-BE49-F238E27FC236}">
                <a16:creationId xmlns:a16="http://schemas.microsoft.com/office/drawing/2014/main" id="{3F44A6ED-5A89-3E3B-6ACD-1486C1A549E4}"/>
              </a:ext>
            </a:extLst>
          </p:cNvPr>
          <p:cNvGrpSpPr/>
          <p:nvPr/>
        </p:nvGrpSpPr>
        <p:grpSpPr>
          <a:xfrm>
            <a:off x="704427" y="1395196"/>
            <a:ext cx="1371600" cy="1371600"/>
            <a:chOff x="1926796" y="2937430"/>
            <a:chExt cx="1371600" cy="1371600"/>
          </a:xfrm>
        </p:grpSpPr>
        <p:pic>
          <p:nvPicPr>
            <p:cNvPr id="7" name="Graphic 6" descr="Pregnant lady with solid fill">
              <a:extLst>
                <a:ext uri="{FF2B5EF4-FFF2-40B4-BE49-F238E27FC236}">
                  <a16:creationId xmlns:a16="http://schemas.microsoft.com/office/drawing/2014/main" id="{375D163F-72BC-027F-49D1-EC50F320D5B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26796" y="2937430"/>
              <a:ext cx="1371600" cy="1371600"/>
            </a:xfrm>
            <a:prstGeom prst="rect">
              <a:avLst/>
            </a:prstGeom>
          </p:spPr>
        </p:pic>
        <p:pic>
          <p:nvPicPr>
            <p:cNvPr id="15" name="Graphic 14" descr="DNA outline">
              <a:extLst>
                <a:ext uri="{FF2B5EF4-FFF2-40B4-BE49-F238E27FC236}">
                  <a16:creationId xmlns:a16="http://schemas.microsoft.com/office/drawing/2014/main" id="{6FC8700A-CB8D-C3AF-C7AD-FFA5786A16B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128312">
              <a:off x="2488603" y="3366556"/>
              <a:ext cx="369332" cy="369332"/>
            </a:xfrm>
            <a:prstGeom prst="rect">
              <a:avLst/>
            </a:prstGeom>
          </p:spPr>
        </p:pic>
      </p:grpSp>
      <p:pic>
        <p:nvPicPr>
          <p:cNvPr id="27" name="Picture 26" descr="Casual woman hands at the back">
            <a:extLst>
              <a:ext uri="{FF2B5EF4-FFF2-40B4-BE49-F238E27FC236}">
                <a16:creationId xmlns:a16="http://schemas.microsoft.com/office/drawing/2014/main" id="{721FD268-C4D0-D297-FC28-E572DB0B4B9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4856" y="2152130"/>
            <a:ext cx="715727" cy="2306318"/>
          </a:xfrm>
          <a:prstGeom prst="rect">
            <a:avLst/>
          </a:prstGeom>
        </p:spPr>
      </p:pic>
      <p:sp>
        <p:nvSpPr>
          <p:cNvPr id="33" name="TextBox 32">
            <a:extLst>
              <a:ext uri="{FF2B5EF4-FFF2-40B4-BE49-F238E27FC236}">
                <a16:creationId xmlns:a16="http://schemas.microsoft.com/office/drawing/2014/main" id="{5EC418A8-DAF5-1645-9E02-6E80627FA869}"/>
              </a:ext>
            </a:extLst>
          </p:cNvPr>
          <p:cNvSpPr txBox="1"/>
          <p:nvPr/>
        </p:nvSpPr>
        <p:spPr>
          <a:xfrm>
            <a:off x="1566732" y="2233196"/>
            <a:ext cx="2318446" cy="677108"/>
          </a:xfrm>
          <a:prstGeom prst="rect">
            <a:avLst/>
          </a:prstGeom>
          <a:noFill/>
        </p:spPr>
        <p:txBody>
          <a:bodyPr wrap="square" rtlCol="0">
            <a:spAutoFit/>
          </a:bodyPr>
          <a:lstStyle/>
          <a:p>
            <a:r>
              <a:rPr lang="en-CA" sz="2000" dirty="0">
                <a:latin typeface="+mj-lt"/>
              </a:rPr>
              <a:t>Prenatal genomics</a:t>
            </a:r>
          </a:p>
          <a:p>
            <a:r>
              <a:rPr lang="en-CA" dirty="0">
                <a:latin typeface="+mj-lt"/>
              </a:rPr>
              <a:t>Highlighting NIPT</a:t>
            </a:r>
          </a:p>
        </p:txBody>
      </p:sp>
      <mc:AlternateContent xmlns:mc="http://schemas.openxmlformats.org/markup-compatibility/2006" xmlns:p14="http://schemas.microsoft.com/office/powerpoint/2010/main">
        <mc:Choice Requires="p14">
          <p:contentPart p14:bwMode="auto" r:id="rId10">
            <p14:nvContentPartPr>
              <p14:cNvPr id="4" name="Ink 3">
                <a:extLst>
                  <a:ext uri="{FF2B5EF4-FFF2-40B4-BE49-F238E27FC236}">
                    <a16:creationId xmlns:a16="http://schemas.microsoft.com/office/drawing/2014/main" id="{2A70E42F-31DD-E534-F8C3-6AAA1A650E6C}"/>
                  </a:ext>
                </a:extLst>
              </p14:cNvPr>
              <p14:cNvContentPartPr/>
              <p14:nvPr/>
            </p14:nvContentPartPr>
            <p14:xfrm>
              <a:off x="1637960" y="2643758"/>
              <a:ext cx="1957680" cy="161280"/>
            </p14:xfrm>
          </p:contentPart>
        </mc:Choice>
        <mc:Fallback xmlns="">
          <p:pic>
            <p:nvPicPr>
              <p:cNvPr id="4" name="Ink 3">
                <a:extLst>
                  <a:ext uri="{FF2B5EF4-FFF2-40B4-BE49-F238E27FC236}">
                    <a16:creationId xmlns:a16="http://schemas.microsoft.com/office/drawing/2014/main" id="{2A70E42F-31DD-E534-F8C3-6AAA1A650E6C}"/>
                  </a:ext>
                </a:extLst>
              </p:cNvPr>
              <p:cNvPicPr/>
              <p:nvPr/>
            </p:nvPicPr>
            <p:blipFill>
              <a:blip r:embed="rId19"/>
              <a:stretch>
                <a:fillRect/>
              </a:stretch>
            </p:blipFill>
            <p:spPr>
              <a:xfrm>
                <a:off x="1602320" y="2571758"/>
                <a:ext cx="202932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 name="Ink 8">
                <a:extLst>
                  <a:ext uri="{FF2B5EF4-FFF2-40B4-BE49-F238E27FC236}">
                    <a16:creationId xmlns:a16="http://schemas.microsoft.com/office/drawing/2014/main" id="{08B3ED17-A933-2FD8-783D-0544F7580ED7}"/>
                  </a:ext>
                </a:extLst>
              </p14:cNvPr>
              <p14:cNvContentPartPr/>
              <p14:nvPr/>
            </p14:nvContentPartPr>
            <p14:xfrm>
              <a:off x="-1778080" y="2146100"/>
              <a:ext cx="360" cy="360"/>
            </p14:xfrm>
          </p:contentPart>
        </mc:Choice>
        <mc:Fallback xmlns="">
          <p:pic>
            <p:nvPicPr>
              <p:cNvPr id="9" name="Ink 8">
                <a:extLst>
                  <a:ext uri="{FF2B5EF4-FFF2-40B4-BE49-F238E27FC236}">
                    <a16:creationId xmlns:a16="http://schemas.microsoft.com/office/drawing/2014/main" id="{08B3ED17-A933-2FD8-783D-0544F7580ED7}"/>
                  </a:ext>
                </a:extLst>
              </p:cNvPr>
              <p:cNvPicPr/>
              <p:nvPr/>
            </p:nvPicPr>
            <p:blipFill>
              <a:blip r:embed="rId23"/>
              <a:stretch>
                <a:fillRect/>
              </a:stretch>
            </p:blipFill>
            <p:spPr>
              <a:xfrm>
                <a:off x="-1814080" y="2074100"/>
                <a:ext cx="72000" cy="144000"/>
              </a:xfrm>
              <a:prstGeom prst="rect">
                <a:avLst/>
              </a:prstGeom>
            </p:spPr>
          </p:pic>
        </mc:Fallback>
      </mc:AlternateContent>
    </p:spTree>
    <p:extLst>
      <p:ext uri="{BB962C8B-B14F-4D97-AF65-F5344CB8AC3E}">
        <p14:creationId xmlns:p14="http://schemas.microsoft.com/office/powerpoint/2010/main" val="374458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F8DB12-6FBA-76EE-596A-7B4F75700F4A}"/>
              </a:ext>
            </a:extLst>
          </p:cNvPr>
          <p:cNvSpPr txBox="1"/>
          <p:nvPr/>
        </p:nvSpPr>
        <p:spPr>
          <a:xfrm>
            <a:off x="179512" y="268440"/>
            <a:ext cx="12521376" cy="4839786"/>
          </a:xfrm>
          <a:prstGeom prst="rect">
            <a:avLst/>
          </a:prstGeom>
          <a:noFill/>
        </p:spPr>
        <p:txBody>
          <a:bodyPr wrap="none" rtlCol="0">
            <a:spAutoFit/>
          </a:bodyPr>
          <a:lstStyle/>
          <a:p>
            <a:pPr algn="l"/>
            <a:r>
              <a:rPr lang="en-CA" sz="1050" b="1" i="0" dirty="0">
                <a:solidFill>
                  <a:srgbClr val="6D81DD"/>
                </a:solidFill>
                <a:effectLst/>
                <a:latin typeface="Calibri" panose="020F0502020204030204" pitchFamily="34" charset="0"/>
              </a:rPr>
              <a:t>Prenatal genetic screening</a:t>
            </a:r>
          </a:p>
          <a:p>
            <a:pPr algn="l"/>
            <a:r>
              <a:rPr lang="en-CA" sz="1050" b="0" i="0" dirty="0">
                <a:solidFill>
                  <a:srgbClr val="000000"/>
                </a:solidFill>
                <a:effectLst/>
                <a:latin typeface="Verdana" panose="020B0604030504040204" pitchFamily="34" charset="0"/>
              </a:rPr>
              <a:t>Prenatal screening programs vary across Canada, including methods and non-invasive prenatal testing funding criteria. Click on a link below to see what is available for your region. </a:t>
            </a:r>
          </a:p>
          <a:p>
            <a:pPr algn="l">
              <a:spcAft>
                <a:spcPts val="0"/>
              </a:spcAft>
            </a:pPr>
            <a:r>
              <a:rPr lang="en-CA" sz="1050" b="0" i="0" dirty="0">
                <a:solidFill>
                  <a:srgbClr val="000000"/>
                </a:solidFill>
                <a:effectLst/>
                <a:latin typeface="Verdana" panose="020B0604030504040204" pitchFamily="34" charset="0"/>
              </a:rPr>
              <a:t> </a:t>
            </a:r>
          </a:p>
          <a:p>
            <a:pPr algn="l">
              <a:spcAft>
                <a:spcPts val="0"/>
              </a:spcAft>
            </a:pPr>
            <a:r>
              <a:rPr lang="en-CA" sz="1050" b="0" i="0" u="none" strike="noStrike" dirty="0">
                <a:solidFill>
                  <a:srgbClr val="6D81DD"/>
                </a:solidFill>
                <a:effectLst/>
                <a:latin typeface="Verdana" panose="020B0604030504040204" pitchFamily="34" charset="0"/>
                <a:hlinkClick r:id="rId3"/>
              </a:rPr>
              <a:t>Alberta</a:t>
            </a:r>
            <a:endParaRPr lang="en-CA" sz="1050" b="0" i="0" dirty="0">
              <a:solidFill>
                <a:srgbClr val="000000"/>
              </a:solidFill>
              <a:effectLst/>
              <a:latin typeface="Verdana" panose="020B0604030504040204" pitchFamily="34" charset="0"/>
            </a:endParaRPr>
          </a:p>
          <a:p>
            <a:pPr marL="453390" marR="0" indent="-226695" algn="l">
              <a:spcBef>
                <a:spcPts val="0"/>
              </a:spcBef>
              <a:spcAft>
                <a:spcPts val="100"/>
              </a:spcAft>
            </a:pPr>
            <a:r>
              <a:rPr lang="en-CA" sz="1050" b="0" i="0" dirty="0">
                <a:solidFill>
                  <a:srgbClr val="000000"/>
                </a:solidFill>
                <a:effectLst/>
                <a:latin typeface="Symbol" panose="05050102010706020507" pitchFamily="18" charset="2"/>
              </a:rPr>
              <a:t>·</a:t>
            </a:r>
            <a:r>
              <a:rPr lang="en-CA" sz="1050" b="0" i="0" dirty="0">
                <a:solidFill>
                  <a:srgbClr val="000000"/>
                </a:solidFill>
                <a:effectLst/>
                <a:latin typeface="Times New Roman" panose="02020603050405020304" pitchFamily="18" charset="0"/>
              </a:rPr>
              <a:t>         </a:t>
            </a:r>
            <a:r>
              <a:rPr lang="en-CA" sz="1050" b="0" i="0" u="none" strike="noStrike" dirty="0">
                <a:solidFill>
                  <a:srgbClr val="6D81DD"/>
                </a:solidFill>
                <a:effectLst/>
                <a:latin typeface="Verdana" panose="020B0604030504040204" pitchFamily="34" charset="0"/>
                <a:hlinkClick r:id="rId4"/>
              </a:rPr>
              <a:t>Early Risk Assessment program</a:t>
            </a:r>
            <a:r>
              <a:rPr lang="en-CA" sz="1050" b="0" i="0" dirty="0">
                <a:solidFill>
                  <a:srgbClr val="000000"/>
                </a:solidFill>
                <a:effectLst/>
                <a:latin typeface="Verdana" panose="020B0604030504040204" pitchFamily="34" charset="0"/>
              </a:rPr>
              <a:t> (for those in Calgary area and southern Alberta) [Accessed Sept 2022]</a:t>
            </a:r>
          </a:p>
          <a:p>
            <a:pPr marL="453390" marR="0" indent="-226695" algn="l">
              <a:spcBef>
                <a:spcPts val="0"/>
              </a:spcBef>
              <a:spcAft>
                <a:spcPts val="100"/>
              </a:spcAft>
            </a:pPr>
            <a:r>
              <a:rPr lang="en-CA" sz="1050" b="0" i="0" dirty="0">
                <a:solidFill>
                  <a:srgbClr val="000000"/>
                </a:solidFill>
                <a:effectLst/>
                <a:latin typeface="Symbol" panose="05050102010706020507" pitchFamily="18" charset="2"/>
              </a:rPr>
              <a:t>·</a:t>
            </a:r>
            <a:r>
              <a:rPr lang="en-CA" sz="1050" b="0" i="0" dirty="0">
                <a:solidFill>
                  <a:srgbClr val="000000"/>
                </a:solidFill>
                <a:effectLst/>
                <a:latin typeface="Times New Roman" panose="02020603050405020304" pitchFamily="18" charset="0"/>
              </a:rPr>
              <a:t>         </a:t>
            </a:r>
            <a:r>
              <a:rPr lang="en-CA" sz="1050" b="0" i="0" u="none" strike="noStrike" dirty="0">
                <a:solidFill>
                  <a:srgbClr val="6D81DD"/>
                </a:solidFill>
                <a:effectLst/>
                <a:latin typeface="Verdana" panose="020B0604030504040204" pitchFamily="34" charset="0"/>
                <a:hlinkClick r:id="rId5"/>
              </a:rPr>
              <a:t>Non-invasive prenatal testing (NIPT) funding information </a:t>
            </a:r>
            <a:r>
              <a:rPr lang="en-CA" sz="1050" b="0" i="0" dirty="0">
                <a:solidFill>
                  <a:srgbClr val="000000"/>
                </a:solidFill>
                <a:effectLst/>
                <a:latin typeface="Verdana" panose="020B0604030504040204" pitchFamily="34" charset="0"/>
              </a:rPr>
              <a:t> [Accessed Sept 2022]</a:t>
            </a:r>
          </a:p>
          <a:p>
            <a:pPr marL="453390" marR="0" indent="-226695" algn="l">
              <a:spcBef>
                <a:spcPts val="0"/>
              </a:spcBef>
              <a:spcAft>
                <a:spcPts val="100"/>
              </a:spcAft>
            </a:pPr>
            <a:r>
              <a:rPr lang="en-CA" sz="1050" b="0" i="0" dirty="0">
                <a:solidFill>
                  <a:srgbClr val="000000"/>
                </a:solidFill>
                <a:effectLst/>
                <a:latin typeface="Symbol" panose="05050102010706020507" pitchFamily="18" charset="2"/>
              </a:rPr>
              <a:t>·</a:t>
            </a:r>
            <a:r>
              <a:rPr lang="en-CA" sz="1050" b="0" i="0" dirty="0">
                <a:solidFill>
                  <a:srgbClr val="000000"/>
                </a:solidFill>
                <a:effectLst/>
                <a:latin typeface="Times New Roman" panose="02020603050405020304" pitchFamily="18" charset="0"/>
              </a:rPr>
              <a:t>         </a:t>
            </a:r>
            <a:r>
              <a:rPr lang="en-CA" sz="1050" b="0" i="0" dirty="0">
                <a:solidFill>
                  <a:srgbClr val="000000"/>
                </a:solidFill>
                <a:effectLst/>
                <a:latin typeface="Verdana" panose="020B0604030504040204" pitchFamily="34" charset="0"/>
              </a:rPr>
              <a:t>With services for Northwest Territories and Nunavut (</a:t>
            </a:r>
            <a:r>
              <a:rPr lang="en-CA" sz="1050" b="0" i="0" dirty="0" err="1">
                <a:solidFill>
                  <a:srgbClr val="000000"/>
                </a:solidFill>
                <a:effectLst/>
                <a:latin typeface="Verdana" panose="020B0604030504040204" pitchFamily="34" charset="0"/>
              </a:rPr>
              <a:t>Kitimeot</a:t>
            </a:r>
            <a:r>
              <a:rPr lang="en-CA" sz="1050" b="0" i="0" dirty="0">
                <a:solidFill>
                  <a:srgbClr val="000000"/>
                </a:solidFill>
                <a:effectLst/>
                <a:latin typeface="Verdana" panose="020B0604030504040204" pitchFamily="34" charset="0"/>
              </a:rPr>
              <a:t>)</a:t>
            </a:r>
          </a:p>
          <a:p>
            <a:pPr marL="0" marR="0" algn="l">
              <a:spcBef>
                <a:spcPts val="600"/>
              </a:spcBef>
              <a:spcAft>
                <a:spcPts val="0"/>
              </a:spcAft>
            </a:pPr>
            <a:r>
              <a:rPr lang="en-CA" sz="1050" b="0" i="0" dirty="0">
                <a:solidFill>
                  <a:srgbClr val="000000"/>
                </a:solidFill>
                <a:effectLst/>
                <a:latin typeface="Verdana" panose="020B0604030504040204" pitchFamily="34" charset="0"/>
              </a:rPr>
              <a:t>British Columbia </a:t>
            </a:r>
            <a:r>
              <a:rPr lang="en-CA" sz="1050" b="0" i="0" u="none" strike="noStrike" dirty="0">
                <a:solidFill>
                  <a:srgbClr val="6D81DD"/>
                </a:solidFill>
                <a:effectLst/>
                <a:latin typeface="Verdana" panose="020B0604030504040204" pitchFamily="34" charset="0"/>
                <a:hlinkClick r:id="rId6"/>
              </a:rPr>
              <a:t>Perinatal Services Prenatal Genetic Screening Program</a:t>
            </a:r>
            <a:r>
              <a:rPr lang="en-CA" sz="1050" b="0" i="0" dirty="0">
                <a:solidFill>
                  <a:srgbClr val="000000"/>
                </a:solidFill>
                <a:effectLst/>
                <a:latin typeface="Verdana" panose="020B0604030504040204" pitchFamily="34" charset="0"/>
              </a:rPr>
              <a:t> [Accessed Sept 2022]</a:t>
            </a:r>
          </a:p>
          <a:p>
            <a:pPr marL="453390" marR="0" indent="-226695" algn="l">
              <a:spcBef>
                <a:spcPts val="0"/>
              </a:spcBef>
              <a:spcAft>
                <a:spcPts val="0"/>
              </a:spcAft>
            </a:pPr>
            <a:r>
              <a:rPr lang="en-CA" sz="1050" b="0" i="0" dirty="0">
                <a:solidFill>
                  <a:srgbClr val="000000"/>
                </a:solidFill>
                <a:effectLst/>
                <a:latin typeface="Symbol" panose="05050102010706020507" pitchFamily="18" charset="2"/>
              </a:rPr>
              <a:t>·</a:t>
            </a:r>
            <a:r>
              <a:rPr lang="en-CA" sz="1050" b="0" i="0" dirty="0">
                <a:solidFill>
                  <a:srgbClr val="000000"/>
                </a:solidFill>
                <a:effectLst/>
                <a:latin typeface="Times New Roman" panose="02020603050405020304" pitchFamily="18" charset="0"/>
              </a:rPr>
              <a:t>         </a:t>
            </a:r>
            <a:r>
              <a:rPr lang="en-CA" sz="1050" b="0" i="0" u="none" strike="noStrike" dirty="0">
                <a:solidFill>
                  <a:srgbClr val="6D81DD"/>
                </a:solidFill>
                <a:effectLst/>
                <a:latin typeface="Verdana" panose="020B0604030504040204" pitchFamily="34" charset="0"/>
                <a:hlinkClick r:id="rId7"/>
              </a:rPr>
              <a:t>Non-invasive prenatal testing (NIPT) funding information</a:t>
            </a:r>
            <a:r>
              <a:rPr lang="en-CA" sz="1050" b="0" i="0" dirty="0">
                <a:solidFill>
                  <a:srgbClr val="000000"/>
                </a:solidFill>
                <a:effectLst/>
                <a:latin typeface="Verdana" panose="020B0604030504040204" pitchFamily="34" charset="0"/>
              </a:rPr>
              <a:t> [Accessed Sept 2022]</a:t>
            </a:r>
          </a:p>
          <a:p>
            <a:pPr marL="453390" marR="0" indent="-226695" algn="l">
              <a:spcBef>
                <a:spcPts val="0"/>
              </a:spcBef>
              <a:spcAft>
                <a:spcPts val="600"/>
              </a:spcAft>
            </a:pPr>
            <a:r>
              <a:rPr lang="en-CA" sz="1050" b="0" i="0" dirty="0">
                <a:solidFill>
                  <a:srgbClr val="000000"/>
                </a:solidFill>
                <a:effectLst/>
                <a:latin typeface="Symbol" panose="05050102010706020507" pitchFamily="18" charset="2"/>
              </a:rPr>
              <a:t>·</a:t>
            </a:r>
            <a:r>
              <a:rPr lang="en-CA" sz="1050" b="0" i="0" dirty="0">
                <a:solidFill>
                  <a:srgbClr val="000000"/>
                </a:solidFill>
                <a:effectLst/>
                <a:latin typeface="Times New Roman" panose="02020603050405020304" pitchFamily="18" charset="0"/>
              </a:rPr>
              <a:t>         </a:t>
            </a:r>
            <a:r>
              <a:rPr lang="en-CA" sz="1050" b="0" i="0" dirty="0">
                <a:solidFill>
                  <a:srgbClr val="000000"/>
                </a:solidFill>
                <a:effectLst/>
                <a:latin typeface="Verdana" panose="020B0604030504040204" pitchFamily="34" charset="0"/>
              </a:rPr>
              <a:t>With services for Yukon</a:t>
            </a:r>
          </a:p>
          <a:p>
            <a:pPr algn="l">
              <a:spcAft>
                <a:spcPts val="0"/>
              </a:spcAft>
            </a:pPr>
            <a:r>
              <a:rPr lang="en-CA" sz="1050" b="0" i="0" dirty="0">
                <a:solidFill>
                  <a:srgbClr val="000000"/>
                </a:solidFill>
                <a:effectLst/>
                <a:latin typeface="Verdana" panose="020B0604030504040204" pitchFamily="34" charset="0"/>
              </a:rPr>
              <a:t>Manitoba </a:t>
            </a:r>
            <a:r>
              <a:rPr lang="en-CA" sz="1050" b="0" i="0" u="none" strike="noStrike" dirty="0">
                <a:solidFill>
                  <a:srgbClr val="6D81DD"/>
                </a:solidFill>
                <a:effectLst/>
                <a:latin typeface="Verdana" panose="020B0604030504040204" pitchFamily="34" charset="0"/>
                <a:hlinkClick r:id="rId8"/>
              </a:rPr>
              <a:t>Prenatal genetic screening and diagnostic services</a:t>
            </a:r>
            <a:r>
              <a:rPr lang="en-CA" sz="1050" b="0" i="0" dirty="0">
                <a:solidFill>
                  <a:srgbClr val="000000"/>
                </a:solidFill>
                <a:effectLst/>
                <a:latin typeface="Verdana" panose="020B0604030504040204" pitchFamily="34" charset="0"/>
              </a:rPr>
              <a:t> [Accessed Sept 2022]</a:t>
            </a:r>
          </a:p>
          <a:p>
            <a:pPr marL="453390" marR="0" indent="-226695" algn="l">
              <a:spcBef>
                <a:spcPts val="0"/>
              </a:spcBef>
              <a:spcAft>
                <a:spcPts val="100"/>
              </a:spcAft>
            </a:pPr>
            <a:r>
              <a:rPr lang="en-CA" sz="1050" b="0" i="0" dirty="0">
                <a:solidFill>
                  <a:srgbClr val="000000"/>
                </a:solidFill>
                <a:effectLst/>
                <a:latin typeface="Symbol" panose="05050102010706020507" pitchFamily="18" charset="2"/>
              </a:rPr>
              <a:t>·</a:t>
            </a:r>
            <a:r>
              <a:rPr lang="en-CA" sz="1050" b="0" i="0" dirty="0">
                <a:solidFill>
                  <a:srgbClr val="000000"/>
                </a:solidFill>
                <a:effectLst/>
                <a:latin typeface="Times New Roman" panose="02020603050405020304" pitchFamily="18" charset="0"/>
              </a:rPr>
              <a:t>         </a:t>
            </a:r>
            <a:r>
              <a:rPr lang="en-CA" sz="1050" b="0" i="0" u="none" strike="noStrike" dirty="0">
                <a:solidFill>
                  <a:srgbClr val="6D81DD"/>
                </a:solidFill>
                <a:effectLst/>
                <a:latin typeface="Verdana" panose="020B0604030504040204" pitchFamily="34" charset="0"/>
                <a:hlinkClick r:id="rId9"/>
              </a:rPr>
              <a:t>Non-invasive prenatal testing (NIPT) funding information</a:t>
            </a:r>
            <a:r>
              <a:rPr lang="en-CA" sz="1050" b="0" i="0" dirty="0">
                <a:solidFill>
                  <a:srgbClr val="000000"/>
                </a:solidFill>
                <a:effectLst/>
                <a:latin typeface="Verdana" panose="020B0604030504040204" pitchFamily="34" charset="0"/>
              </a:rPr>
              <a:t> [Accessed Sept 2022]</a:t>
            </a:r>
          </a:p>
          <a:p>
            <a:pPr marL="453390" marR="0" indent="-226695" algn="l">
              <a:spcBef>
                <a:spcPts val="0"/>
              </a:spcBef>
              <a:spcAft>
                <a:spcPts val="100"/>
              </a:spcAft>
            </a:pPr>
            <a:r>
              <a:rPr lang="en-CA" sz="1050" b="0" i="0" dirty="0">
                <a:solidFill>
                  <a:srgbClr val="000000"/>
                </a:solidFill>
                <a:effectLst/>
                <a:latin typeface="Symbol" panose="05050102010706020507" pitchFamily="18" charset="2"/>
              </a:rPr>
              <a:t>·</a:t>
            </a:r>
            <a:r>
              <a:rPr lang="en-CA" sz="1050" b="0" i="0" dirty="0">
                <a:solidFill>
                  <a:srgbClr val="000000"/>
                </a:solidFill>
                <a:effectLst/>
                <a:latin typeface="Times New Roman" panose="02020603050405020304" pitchFamily="18" charset="0"/>
              </a:rPr>
              <a:t>         </a:t>
            </a:r>
            <a:r>
              <a:rPr lang="en-CA" sz="1050" b="0" i="0" dirty="0">
                <a:solidFill>
                  <a:srgbClr val="000000"/>
                </a:solidFill>
                <a:effectLst/>
                <a:latin typeface="Verdana" panose="020B0604030504040204" pitchFamily="34" charset="0"/>
              </a:rPr>
              <a:t>With services for Nunavut (</a:t>
            </a:r>
            <a:r>
              <a:rPr lang="en-CA" sz="1050" b="0" i="0" dirty="0" err="1">
                <a:solidFill>
                  <a:srgbClr val="000000"/>
                </a:solidFill>
                <a:effectLst/>
                <a:latin typeface="Verdana" panose="020B0604030504040204" pitchFamily="34" charset="0"/>
              </a:rPr>
              <a:t>Kivilliq</a:t>
            </a:r>
            <a:r>
              <a:rPr lang="en-CA" sz="1050" b="0" i="0" dirty="0">
                <a:solidFill>
                  <a:srgbClr val="000000"/>
                </a:solidFill>
                <a:effectLst/>
                <a:latin typeface="Verdana" panose="020B0604030504040204" pitchFamily="34" charset="0"/>
              </a:rPr>
              <a:t>)</a:t>
            </a:r>
          </a:p>
          <a:p>
            <a:pPr algn="l">
              <a:spcAft>
                <a:spcPts val="0"/>
              </a:spcAft>
            </a:pPr>
            <a:r>
              <a:rPr lang="en-CA" sz="1050" b="0" i="0" dirty="0">
                <a:solidFill>
                  <a:srgbClr val="000000"/>
                </a:solidFill>
                <a:effectLst/>
                <a:latin typeface="Verdana" panose="020B0604030504040204" pitchFamily="34" charset="0"/>
              </a:rPr>
              <a:t>Maritimes </a:t>
            </a:r>
            <a:r>
              <a:rPr lang="en-CA" sz="1050" b="0" i="0" u="none" strike="noStrike" dirty="0">
                <a:solidFill>
                  <a:srgbClr val="6D81DD"/>
                </a:solidFill>
                <a:effectLst/>
                <a:latin typeface="Verdana" panose="020B0604030504040204" pitchFamily="34" charset="0"/>
                <a:hlinkClick r:id="rId10"/>
              </a:rPr>
              <a:t>Prenatal Genetic Screening and Diagnosis services</a:t>
            </a:r>
            <a:r>
              <a:rPr lang="en-CA" sz="1050" b="0" i="0" dirty="0">
                <a:solidFill>
                  <a:srgbClr val="000000"/>
                </a:solidFill>
                <a:effectLst/>
                <a:latin typeface="Verdana" panose="020B0604030504040204" pitchFamily="34" charset="0"/>
              </a:rPr>
              <a:t> [Accessed Sept 2022]</a:t>
            </a:r>
          </a:p>
          <a:p>
            <a:pPr marL="453390" marR="0" indent="-226695" algn="l">
              <a:spcBef>
                <a:spcPts val="0"/>
              </a:spcBef>
              <a:spcAft>
                <a:spcPts val="100"/>
              </a:spcAft>
            </a:pPr>
            <a:r>
              <a:rPr lang="en-CA" sz="1050" b="0" i="0" dirty="0">
                <a:solidFill>
                  <a:srgbClr val="000000"/>
                </a:solidFill>
                <a:effectLst/>
                <a:latin typeface="Symbol" panose="05050102010706020507" pitchFamily="18" charset="2"/>
              </a:rPr>
              <a:t>·</a:t>
            </a:r>
            <a:r>
              <a:rPr lang="en-CA" sz="1050" b="0" i="0" dirty="0">
                <a:solidFill>
                  <a:srgbClr val="000000"/>
                </a:solidFill>
                <a:effectLst/>
                <a:latin typeface="Times New Roman" panose="02020603050405020304" pitchFamily="18" charset="0"/>
              </a:rPr>
              <a:t>         </a:t>
            </a:r>
            <a:r>
              <a:rPr lang="en-CA" sz="1050" b="0" i="0" u="none" strike="noStrike" dirty="0">
                <a:solidFill>
                  <a:srgbClr val="6D81DD"/>
                </a:solidFill>
                <a:effectLst/>
                <a:latin typeface="Verdana" panose="020B0604030504040204" pitchFamily="34" charset="0"/>
                <a:hlinkClick r:id="rId11"/>
              </a:rPr>
              <a:t>Non-invasive prenatal testing (NIPT) funding information</a:t>
            </a:r>
            <a:r>
              <a:rPr lang="en-CA" sz="1050" b="0" i="0" dirty="0">
                <a:solidFill>
                  <a:srgbClr val="000000"/>
                </a:solidFill>
                <a:effectLst/>
                <a:latin typeface="Verdana" panose="020B0604030504040204" pitchFamily="34" charset="0"/>
              </a:rPr>
              <a:t> [Accessed Sept 2022]</a:t>
            </a:r>
          </a:p>
          <a:p>
            <a:pPr marL="453390" marR="0" indent="-226695" algn="l">
              <a:spcBef>
                <a:spcPts val="0"/>
              </a:spcBef>
              <a:spcAft>
                <a:spcPts val="100"/>
              </a:spcAft>
            </a:pPr>
            <a:r>
              <a:rPr lang="en-CA" sz="1050" b="0" i="0" dirty="0">
                <a:solidFill>
                  <a:srgbClr val="000000"/>
                </a:solidFill>
                <a:effectLst/>
                <a:latin typeface="Symbol" panose="05050102010706020507" pitchFamily="18" charset="2"/>
              </a:rPr>
              <a:t>·</a:t>
            </a:r>
            <a:r>
              <a:rPr lang="en-CA" sz="1050" b="0" i="0" dirty="0">
                <a:solidFill>
                  <a:srgbClr val="000000"/>
                </a:solidFill>
                <a:effectLst/>
                <a:latin typeface="Times New Roman" panose="02020603050405020304" pitchFamily="18" charset="0"/>
              </a:rPr>
              <a:t>         </a:t>
            </a:r>
            <a:r>
              <a:rPr lang="en-CA" sz="1050" b="0" i="0" dirty="0">
                <a:solidFill>
                  <a:srgbClr val="000000"/>
                </a:solidFill>
                <a:effectLst/>
                <a:latin typeface="Verdana" panose="020B0604030504040204" pitchFamily="34" charset="0"/>
              </a:rPr>
              <a:t>Those in New Brunswick can discuss with maternal-fetal medicine specialist</a:t>
            </a:r>
          </a:p>
          <a:p>
            <a:pPr algn="l">
              <a:spcAft>
                <a:spcPts val="0"/>
              </a:spcAft>
            </a:pPr>
            <a:r>
              <a:rPr lang="en-CA" sz="1050" b="0" i="0" dirty="0">
                <a:solidFill>
                  <a:srgbClr val="000000"/>
                </a:solidFill>
                <a:effectLst/>
                <a:latin typeface="Verdana" panose="020B0604030504040204" pitchFamily="34" charset="0"/>
              </a:rPr>
              <a:t>Newfoundland and Labrador</a:t>
            </a:r>
          </a:p>
          <a:p>
            <a:pPr marL="453390" marR="0" indent="-226695" algn="l">
              <a:spcBef>
                <a:spcPts val="0"/>
              </a:spcBef>
              <a:spcAft>
                <a:spcPts val="600"/>
              </a:spcAft>
            </a:pPr>
            <a:r>
              <a:rPr lang="en-CA" sz="1050" b="0" i="0" dirty="0">
                <a:solidFill>
                  <a:srgbClr val="000000"/>
                </a:solidFill>
                <a:effectLst/>
                <a:latin typeface="Symbol" panose="05050102010706020507" pitchFamily="18" charset="2"/>
              </a:rPr>
              <a:t>·</a:t>
            </a:r>
            <a:r>
              <a:rPr lang="en-CA" sz="1050" b="0" i="0" dirty="0">
                <a:solidFill>
                  <a:srgbClr val="000000"/>
                </a:solidFill>
                <a:effectLst/>
                <a:latin typeface="Times New Roman" panose="02020603050405020304" pitchFamily="18" charset="0"/>
              </a:rPr>
              <a:t>         </a:t>
            </a:r>
            <a:r>
              <a:rPr lang="en-CA" sz="1050" b="0" i="0" dirty="0">
                <a:solidFill>
                  <a:srgbClr val="000000"/>
                </a:solidFill>
                <a:effectLst/>
                <a:latin typeface="Verdana" panose="020B0604030504040204" pitchFamily="34" charset="0"/>
              </a:rPr>
              <a:t>Contact your local genetics centre</a:t>
            </a:r>
          </a:p>
          <a:p>
            <a:pPr algn="l">
              <a:spcAft>
                <a:spcPts val="0"/>
              </a:spcAft>
            </a:pPr>
            <a:r>
              <a:rPr lang="en-CA" sz="1050" b="0" i="0" dirty="0">
                <a:solidFill>
                  <a:srgbClr val="000000"/>
                </a:solidFill>
                <a:effectLst/>
                <a:latin typeface="Verdana" panose="020B0604030504040204" pitchFamily="34" charset="0"/>
              </a:rPr>
              <a:t>Ontario </a:t>
            </a:r>
            <a:r>
              <a:rPr lang="en-CA" sz="1050" b="0" i="0" u="none" strike="noStrike" dirty="0">
                <a:solidFill>
                  <a:srgbClr val="6D81DD"/>
                </a:solidFill>
                <a:effectLst/>
                <a:latin typeface="Verdana" panose="020B0604030504040204" pitchFamily="34" charset="0"/>
                <a:hlinkClick r:id="rId12"/>
              </a:rPr>
              <a:t>Prenatal Screening Ontario</a:t>
            </a:r>
            <a:r>
              <a:rPr lang="en-CA" sz="1050" b="0" i="0" dirty="0">
                <a:solidFill>
                  <a:srgbClr val="000000"/>
                </a:solidFill>
                <a:effectLst/>
                <a:latin typeface="Verdana" panose="020B0604030504040204" pitchFamily="34" charset="0"/>
              </a:rPr>
              <a:t> [Accessed Sept 2022]</a:t>
            </a:r>
          </a:p>
          <a:p>
            <a:pPr marL="453390" marR="0" indent="-226695" algn="l">
              <a:spcBef>
                <a:spcPts val="0"/>
              </a:spcBef>
              <a:spcAft>
                <a:spcPts val="100"/>
              </a:spcAft>
            </a:pPr>
            <a:r>
              <a:rPr lang="en-CA" sz="1050" b="0" i="0" dirty="0">
                <a:solidFill>
                  <a:srgbClr val="000000"/>
                </a:solidFill>
                <a:effectLst/>
                <a:latin typeface="Symbol" panose="05050102010706020507" pitchFamily="18" charset="2"/>
              </a:rPr>
              <a:t>·</a:t>
            </a:r>
            <a:r>
              <a:rPr lang="en-CA" sz="1050" b="0" i="0" dirty="0">
                <a:solidFill>
                  <a:srgbClr val="000000"/>
                </a:solidFill>
                <a:effectLst/>
                <a:latin typeface="Times New Roman" panose="02020603050405020304" pitchFamily="18" charset="0"/>
              </a:rPr>
              <a:t>         </a:t>
            </a:r>
            <a:r>
              <a:rPr lang="en-CA" sz="1050" b="0" i="0" u="none" strike="noStrike" dirty="0">
                <a:solidFill>
                  <a:srgbClr val="6D81DD"/>
                </a:solidFill>
                <a:effectLst/>
                <a:latin typeface="Verdana" panose="020B0604030504040204" pitchFamily="34" charset="0"/>
                <a:hlinkClick r:id="rId13"/>
              </a:rPr>
              <a:t>Non-invasive prenatal testing (NIPT) funding information</a:t>
            </a:r>
            <a:r>
              <a:rPr lang="en-CA" sz="1050" b="0" i="0" dirty="0">
                <a:solidFill>
                  <a:srgbClr val="000000"/>
                </a:solidFill>
                <a:effectLst/>
                <a:latin typeface="Verdana" panose="020B0604030504040204" pitchFamily="34" charset="0"/>
              </a:rPr>
              <a:t> [Accessed Sept 2022]</a:t>
            </a:r>
          </a:p>
          <a:p>
            <a:pPr marL="453390" marR="0" indent="-226695" algn="l">
              <a:spcBef>
                <a:spcPts val="0"/>
              </a:spcBef>
              <a:spcAft>
                <a:spcPts val="100"/>
              </a:spcAft>
            </a:pPr>
            <a:r>
              <a:rPr lang="en-CA" sz="1050" b="0" i="0" dirty="0">
                <a:solidFill>
                  <a:srgbClr val="000000"/>
                </a:solidFill>
                <a:effectLst/>
                <a:latin typeface="Symbol" panose="05050102010706020507" pitchFamily="18" charset="2"/>
              </a:rPr>
              <a:t>·</a:t>
            </a:r>
            <a:r>
              <a:rPr lang="en-CA" sz="1050" b="0" i="0" dirty="0">
                <a:solidFill>
                  <a:srgbClr val="000000"/>
                </a:solidFill>
                <a:effectLst/>
                <a:latin typeface="Times New Roman" panose="02020603050405020304" pitchFamily="18" charset="0"/>
              </a:rPr>
              <a:t>         </a:t>
            </a:r>
            <a:r>
              <a:rPr lang="en-CA" sz="1050" b="0" i="0" dirty="0">
                <a:solidFill>
                  <a:srgbClr val="000000"/>
                </a:solidFill>
                <a:effectLst/>
                <a:latin typeface="Verdana" panose="020B0604030504040204" pitchFamily="34" charset="0"/>
              </a:rPr>
              <a:t>Wither services for Nunavut (Baffin)</a:t>
            </a:r>
          </a:p>
          <a:p>
            <a:pPr algn="l">
              <a:spcAft>
                <a:spcPts val="0"/>
              </a:spcAft>
            </a:pPr>
            <a:r>
              <a:rPr lang="en-CA" sz="1050" b="0" i="0" dirty="0">
                <a:solidFill>
                  <a:srgbClr val="000000"/>
                </a:solidFill>
                <a:effectLst/>
                <a:latin typeface="Verdana" panose="020B0604030504040204" pitchFamily="34" charset="0"/>
              </a:rPr>
              <a:t>Quebec </a:t>
            </a:r>
            <a:r>
              <a:rPr lang="en-CA" sz="1050" b="0" i="0" u="none" strike="noStrike" dirty="0">
                <a:solidFill>
                  <a:srgbClr val="6D81DD"/>
                </a:solidFill>
                <a:effectLst/>
                <a:latin typeface="Verdana" panose="020B0604030504040204" pitchFamily="34" charset="0"/>
                <a:hlinkClick r:id="rId14"/>
              </a:rPr>
              <a:t>Prenatal Screening Program</a:t>
            </a:r>
            <a:r>
              <a:rPr lang="en-CA" sz="1050" b="0" i="0" dirty="0">
                <a:solidFill>
                  <a:srgbClr val="000000"/>
                </a:solidFill>
                <a:effectLst/>
                <a:latin typeface="Verdana" panose="020B0604030504040204" pitchFamily="34" charset="0"/>
              </a:rPr>
              <a:t> [Accessed Sept 2022]</a:t>
            </a:r>
          </a:p>
          <a:p>
            <a:pPr marL="453390" marR="0" indent="-226695" algn="l">
              <a:spcBef>
                <a:spcPts val="0"/>
              </a:spcBef>
              <a:spcAft>
                <a:spcPts val="100"/>
              </a:spcAft>
            </a:pPr>
            <a:r>
              <a:rPr lang="en-CA" sz="1050" b="0" i="0" dirty="0">
                <a:solidFill>
                  <a:srgbClr val="000000"/>
                </a:solidFill>
                <a:effectLst/>
                <a:latin typeface="Symbol" panose="05050102010706020507" pitchFamily="18" charset="2"/>
              </a:rPr>
              <a:t>·</a:t>
            </a:r>
            <a:r>
              <a:rPr lang="en-CA" sz="1050" b="0" i="0" dirty="0">
                <a:solidFill>
                  <a:srgbClr val="000000"/>
                </a:solidFill>
                <a:effectLst/>
                <a:latin typeface="Times New Roman" panose="02020603050405020304" pitchFamily="18" charset="0"/>
              </a:rPr>
              <a:t>         </a:t>
            </a:r>
            <a:r>
              <a:rPr lang="en-CA" sz="1050" b="0" i="0" dirty="0">
                <a:solidFill>
                  <a:srgbClr val="000000"/>
                </a:solidFill>
                <a:effectLst/>
                <a:latin typeface="Verdana" panose="020B0604030504040204" pitchFamily="34" charset="0"/>
              </a:rPr>
              <a:t>Non-invasive prenatal testing funded as a Stage 2 test, </a:t>
            </a:r>
            <a:r>
              <a:rPr lang="en-CA" sz="1050" b="0" i="0" u="none" strike="noStrike" dirty="0">
                <a:solidFill>
                  <a:srgbClr val="6D81DD"/>
                </a:solidFill>
                <a:effectLst/>
                <a:latin typeface="Verdana" panose="020B0604030504040204" pitchFamily="34" charset="0"/>
                <a:hlinkClick r:id="rId15"/>
              </a:rPr>
              <a:t>see here for more</a:t>
            </a:r>
            <a:r>
              <a:rPr lang="en-CA" sz="1050" b="0" i="0" dirty="0">
                <a:solidFill>
                  <a:srgbClr val="000000"/>
                </a:solidFill>
                <a:effectLst/>
                <a:latin typeface="Verdana" panose="020B0604030504040204" pitchFamily="34" charset="0"/>
              </a:rPr>
              <a:t> [Accessed Sept 2022]</a:t>
            </a:r>
          </a:p>
          <a:p>
            <a:pPr algn="l">
              <a:spcAft>
                <a:spcPts val="0"/>
              </a:spcAft>
            </a:pPr>
            <a:r>
              <a:rPr lang="en-CA" sz="1050" b="0" i="0" dirty="0">
                <a:solidFill>
                  <a:srgbClr val="000000"/>
                </a:solidFill>
                <a:effectLst/>
                <a:latin typeface="Verdana" panose="020B0604030504040204" pitchFamily="34" charset="0"/>
              </a:rPr>
              <a:t>Saskatchewan </a:t>
            </a:r>
            <a:r>
              <a:rPr lang="en-CA" sz="1050" b="0" i="0" u="none" strike="noStrike" dirty="0">
                <a:solidFill>
                  <a:srgbClr val="6D81DD"/>
                </a:solidFill>
                <a:effectLst/>
                <a:latin typeface="Verdana" panose="020B0604030504040204" pitchFamily="34" charset="0"/>
                <a:hlinkClick r:id="rId16"/>
              </a:rPr>
              <a:t>Provincial program information</a:t>
            </a:r>
            <a:r>
              <a:rPr lang="en-CA" sz="1050" b="0" i="0" dirty="0">
                <a:solidFill>
                  <a:srgbClr val="000000"/>
                </a:solidFill>
                <a:effectLst/>
                <a:latin typeface="Verdana" panose="020B0604030504040204" pitchFamily="34" charset="0"/>
              </a:rPr>
              <a:t>[Accessed Sept 2022]</a:t>
            </a:r>
          </a:p>
          <a:p>
            <a:pPr marL="453390" marR="0" indent="-226695" algn="l">
              <a:spcBef>
                <a:spcPts val="0"/>
              </a:spcBef>
              <a:spcAft>
                <a:spcPts val="100"/>
              </a:spcAft>
            </a:pPr>
            <a:r>
              <a:rPr lang="en-CA" sz="1050" b="0" i="0" dirty="0">
                <a:solidFill>
                  <a:srgbClr val="000000"/>
                </a:solidFill>
                <a:effectLst/>
                <a:latin typeface="Symbol" panose="05050102010706020507" pitchFamily="18" charset="2"/>
              </a:rPr>
              <a:t>·</a:t>
            </a:r>
            <a:r>
              <a:rPr lang="en-CA" sz="1050" b="0" i="0" dirty="0">
                <a:solidFill>
                  <a:srgbClr val="000000"/>
                </a:solidFill>
                <a:effectLst/>
                <a:latin typeface="Times New Roman" panose="02020603050405020304" pitchFamily="18" charset="0"/>
              </a:rPr>
              <a:t>         </a:t>
            </a:r>
            <a:r>
              <a:rPr lang="en-CA" sz="1050" b="0" i="0" u="none" strike="noStrike" dirty="0">
                <a:solidFill>
                  <a:srgbClr val="6D81DD"/>
                </a:solidFill>
                <a:effectLst/>
                <a:latin typeface="Verdana" panose="020B0604030504040204" pitchFamily="34" charset="0"/>
                <a:hlinkClick r:id="rId17"/>
              </a:rPr>
              <a:t>Booklet for providers</a:t>
            </a:r>
            <a:r>
              <a:rPr lang="en-CA" sz="1050" b="0" i="0" dirty="0">
                <a:solidFill>
                  <a:srgbClr val="000000"/>
                </a:solidFill>
                <a:effectLst/>
                <a:latin typeface="Verdana" panose="020B0604030504040204" pitchFamily="34" charset="0"/>
              </a:rPr>
              <a:t> [Accessed Sept 2022]</a:t>
            </a:r>
          </a:p>
          <a:p>
            <a:pPr marL="453390" marR="0" indent="-226695" algn="l">
              <a:spcBef>
                <a:spcPts val="0"/>
              </a:spcBef>
              <a:spcAft>
                <a:spcPts val="100"/>
              </a:spcAft>
            </a:pPr>
            <a:r>
              <a:rPr lang="en-CA" sz="1050" b="0" i="0" dirty="0">
                <a:solidFill>
                  <a:srgbClr val="000000"/>
                </a:solidFill>
                <a:effectLst/>
                <a:latin typeface="Symbol" panose="05050102010706020507" pitchFamily="18" charset="2"/>
              </a:rPr>
              <a:t>·</a:t>
            </a:r>
            <a:r>
              <a:rPr lang="en-CA" sz="1050" b="0" i="0" dirty="0">
                <a:solidFill>
                  <a:srgbClr val="000000"/>
                </a:solidFill>
                <a:effectLst/>
                <a:latin typeface="Times New Roman" panose="02020603050405020304" pitchFamily="18" charset="0"/>
              </a:rPr>
              <a:t>         </a:t>
            </a:r>
            <a:r>
              <a:rPr lang="en-CA" sz="1050" b="0" i="0" dirty="0">
                <a:solidFill>
                  <a:srgbClr val="000000"/>
                </a:solidFill>
                <a:effectLst/>
                <a:latin typeface="Verdana" panose="020B0604030504040204" pitchFamily="34" charset="0"/>
              </a:rPr>
              <a:t>NIPT not currently publicly funded but is available as private pay</a:t>
            </a:r>
          </a:p>
          <a:p>
            <a:endParaRPr lang="en-CA" sz="1050" dirty="0"/>
          </a:p>
        </p:txBody>
      </p:sp>
    </p:spTree>
    <p:extLst>
      <p:ext uri="{BB962C8B-B14F-4D97-AF65-F5344CB8AC3E}">
        <p14:creationId xmlns:p14="http://schemas.microsoft.com/office/powerpoint/2010/main" val="23048758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7503" y="987574"/>
            <a:ext cx="5143031" cy="738664"/>
          </a:xfrm>
          <a:prstGeom prst="rect">
            <a:avLst/>
          </a:prstGeom>
          <a:noFill/>
        </p:spPr>
        <p:txBody>
          <a:bodyPr wrap="square" rtlCol="0">
            <a:spAutoFit/>
          </a:bodyPr>
          <a:lstStyle/>
          <a:p>
            <a:r>
              <a:rPr lang="en-CA" sz="2400" dirty="0">
                <a:latin typeface="+mj-lt"/>
              </a:rPr>
              <a:t>Shawna Morrison  MS CGC</a:t>
            </a:r>
          </a:p>
          <a:p>
            <a:r>
              <a:rPr lang="en-CA" dirty="0">
                <a:latin typeface="+mj-lt"/>
              </a:rPr>
              <a:t>morrison@cheo.on.ca</a:t>
            </a:r>
          </a:p>
        </p:txBody>
      </p:sp>
      <p:sp>
        <p:nvSpPr>
          <p:cNvPr id="9" name="TextBox 8"/>
          <p:cNvSpPr txBox="1"/>
          <p:nvPr/>
        </p:nvSpPr>
        <p:spPr>
          <a:xfrm>
            <a:off x="107504" y="267494"/>
            <a:ext cx="5143031" cy="523220"/>
          </a:xfrm>
          <a:prstGeom prst="rect">
            <a:avLst/>
          </a:prstGeom>
          <a:noFill/>
        </p:spPr>
        <p:txBody>
          <a:bodyPr wrap="square" rtlCol="0">
            <a:spAutoFit/>
          </a:bodyPr>
          <a:lstStyle/>
          <a:p>
            <a:r>
              <a:rPr lang="en-CA" sz="2800" b="1" dirty="0">
                <a:latin typeface="+mj-lt"/>
              </a:rPr>
              <a:t>GeneticsEducation.ca</a:t>
            </a:r>
          </a:p>
        </p:txBody>
      </p:sp>
      <p:grpSp>
        <p:nvGrpSpPr>
          <p:cNvPr id="18" name="Group 17">
            <a:extLst>
              <a:ext uri="{FF2B5EF4-FFF2-40B4-BE49-F238E27FC236}">
                <a16:creationId xmlns:a16="http://schemas.microsoft.com/office/drawing/2014/main" id="{33498D82-4461-E9C9-6EA5-F9B5DB1A5C43}"/>
              </a:ext>
            </a:extLst>
          </p:cNvPr>
          <p:cNvGrpSpPr/>
          <p:nvPr/>
        </p:nvGrpSpPr>
        <p:grpSpPr>
          <a:xfrm>
            <a:off x="4110608" y="-183189"/>
            <a:ext cx="4896544" cy="5143500"/>
            <a:chOff x="4110608" y="-183189"/>
            <a:chExt cx="4896544" cy="5143500"/>
          </a:xfrm>
        </p:grpSpPr>
        <p:pic>
          <p:nvPicPr>
            <p:cNvPr id="1026" name="Picture 2" descr="Yahoo Mail Debuts New Mobile Web Service for iOS and Android Smartphones -  MacRumors">
              <a:extLst>
                <a:ext uri="{FF2B5EF4-FFF2-40B4-BE49-F238E27FC236}">
                  <a16:creationId xmlns:a16="http://schemas.microsoft.com/office/drawing/2014/main" id="{DE45CDDB-B962-E28E-EAD4-027BF5F65C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101" r="18500"/>
            <a:stretch/>
          </p:blipFill>
          <p:spPr bwMode="auto">
            <a:xfrm>
              <a:off x="4110608" y="-183189"/>
              <a:ext cx="4896544" cy="5143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DE87F89-3058-6A1B-408B-124B47DEBF2D}"/>
                </a:ext>
              </a:extLst>
            </p:cNvPr>
            <p:cNvSpPr/>
            <p:nvPr/>
          </p:nvSpPr>
          <p:spPr>
            <a:xfrm>
              <a:off x="4788024" y="2787774"/>
              <a:ext cx="158417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27041B01-62AD-FA72-D72B-FF946A9973CD}"/>
                </a:ext>
              </a:extLst>
            </p:cNvPr>
            <p:cNvSpPr/>
            <p:nvPr/>
          </p:nvSpPr>
          <p:spPr>
            <a:xfrm>
              <a:off x="5250534" y="1726238"/>
              <a:ext cx="158417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7607D87F-F0CE-2904-2D77-36998675DC99}"/>
                </a:ext>
              </a:extLst>
            </p:cNvPr>
            <p:cNvSpPr/>
            <p:nvPr/>
          </p:nvSpPr>
          <p:spPr>
            <a:xfrm>
              <a:off x="5022926" y="2299738"/>
              <a:ext cx="158417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F5A4F201-1B12-21DD-AE13-07A786BDC726}"/>
                </a:ext>
              </a:extLst>
            </p:cNvPr>
            <p:cNvSpPr/>
            <p:nvPr/>
          </p:nvSpPr>
          <p:spPr>
            <a:xfrm>
              <a:off x="4722938" y="3291830"/>
              <a:ext cx="3377454" cy="5259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id="{C1E5B47E-7D49-9B0A-A8F3-641A294E15F8}"/>
                </a:ext>
              </a:extLst>
            </p:cNvPr>
            <p:cNvSpPr txBox="1"/>
            <p:nvPr/>
          </p:nvSpPr>
          <p:spPr>
            <a:xfrm>
              <a:off x="4722938" y="3188379"/>
              <a:ext cx="2489818" cy="646331"/>
            </a:xfrm>
            <a:prstGeom prst="rect">
              <a:avLst/>
            </a:prstGeom>
            <a:noFill/>
          </p:spPr>
          <p:txBody>
            <a:bodyPr wrap="square" rtlCol="0">
              <a:spAutoFit/>
            </a:bodyPr>
            <a:lstStyle/>
            <a:p>
              <a:r>
                <a:rPr lang="en-CA" dirty="0"/>
                <a:t>How do I order AJ screening?</a:t>
              </a:r>
            </a:p>
          </p:txBody>
        </p:sp>
        <p:sp>
          <p:nvSpPr>
            <p:cNvPr id="14" name="TextBox 13">
              <a:extLst>
                <a:ext uri="{FF2B5EF4-FFF2-40B4-BE49-F238E27FC236}">
                  <a16:creationId xmlns:a16="http://schemas.microsoft.com/office/drawing/2014/main" id="{49E1129A-E7AE-1DB4-8B44-5D76A4A0A364}"/>
                </a:ext>
              </a:extLst>
            </p:cNvPr>
            <p:cNvSpPr txBox="1"/>
            <p:nvPr/>
          </p:nvSpPr>
          <p:spPr>
            <a:xfrm>
              <a:off x="5082407" y="2139702"/>
              <a:ext cx="2489818" cy="369332"/>
            </a:xfrm>
            <a:prstGeom prst="rect">
              <a:avLst/>
            </a:prstGeom>
            <a:noFill/>
          </p:spPr>
          <p:txBody>
            <a:bodyPr wrap="square" rtlCol="0">
              <a:spAutoFit/>
            </a:bodyPr>
            <a:lstStyle/>
            <a:p>
              <a:r>
                <a:rPr lang="en-CA" dirty="0"/>
                <a:t>morrison@cheo.on.ca</a:t>
              </a:r>
            </a:p>
          </p:txBody>
        </p:sp>
        <p:sp>
          <p:nvSpPr>
            <p:cNvPr id="15" name="TextBox 14">
              <a:extLst>
                <a:ext uri="{FF2B5EF4-FFF2-40B4-BE49-F238E27FC236}">
                  <a16:creationId xmlns:a16="http://schemas.microsoft.com/office/drawing/2014/main" id="{36C89851-E534-7E64-E2DC-7CD721EC32CA}"/>
                </a:ext>
              </a:extLst>
            </p:cNvPr>
            <p:cNvSpPr txBox="1"/>
            <p:nvPr/>
          </p:nvSpPr>
          <p:spPr>
            <a:xfrm>
              <a:off x="5250534" y="1645195"/>
              <a:ext cx="2489818" cy="369332"/>
            </a:xfrm>
            <a:prstGeom prst="rect">
              <a:avLst/>
            </a:prstGeom>
            <a:noFill/>
          </p:spPr>
          <p:txBody>
            <a:bodyPr wrap="square" rtlCol="0">
              <a:spAutoFit/>
            </a:bodyPr>
            <a:lstStyle/>
            <a:p>
              <a:r>
                <a:rPr lang="en-CA" dirty="0"/>
                <a:t>You</a:t>
              </a:r>
            </a:p>
          </p:txBody>
        </p:sp>
        <p:sp>
          <p:nvSpPr>
            <p:cNvPr id="16" name="Rectangle 15">
              <a:extLst>
                <a:ext uri="{FF2B5EF4-FFF2-40B4-BE49-F238E27FC236}">
                  <a16:creationId xmlns:a16="http://schemas.microsoft.com/office/drawing/2014/main" id="{2585AEC2-484D-4394-9569-07E0C1B608B1}"/>
                </a:ext>
              </a:extLst>
            </p:cNvPr>
            <p:cNvSpPr/>
            <p:nvPr/>
          </p:nvSpPr>
          <p:spPr>
            <a:xfrm>
              <a:off x="5580112" y="529104"/>
              <a:ext cx="1872208" cy="2616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a:extLst>
                <a:ext uri="{FF2B5EF4-FFF2-40B4-BE49-F238E27FC236}">
                  <a16:creationId xmlns:a16="http://schemas.microsoft.com/office/drawing/2014/main" id="{3EC7AD98-A950-886A-0FBC-C98E9D558B51}"/>
                </a:ext>
              </a:extLst>
            </p:cNvPr>
            <p:cNvSpPr txBox="1"/>
            <p:nvPr/>
          </p:nvSpPr>
          <p:spPr>
            <a:xfrm>
              <a:off x="5082407" y="452546"/>
              <a:ext cx="2808312" cy="369332"/>
            </a:xfrm>
            <a:prstGeom prst="rect">
              <a:avLst/>
            </a:prstGeom>
            <a:noFill/>
          </p:spPr>
          <p:txBody>
            <a:bodyPr wrap="square" rtlCol="0">
              <a:spAutoFit/>
            </a:bodyPr>
            <a:lstStyle/>
            <a:p>
              <a:r>
                <a:rPr lang="en-CA" dirty="0"/>
                <a:t>www.geneticseducation.ca</a:t>
              </a:r>
            </a:p>
          </p:txBody>
        </p:sp>
      </p:grpSp>
      <p:sp>
        <p:nvSpPr>
          <p:cNvPr id="19" name="TextBox 18">
            <a:extLst>
              <a:ext uri="{FF2B5EF4-FFF2-40B4-BE49-F238E27FC236}">
                <a16:creationId xmlns:a16="http://schemas.microsoft.com/office/drawing/2014/main" id="{DEE8D125-9AB4-7AB8-DA61-E0CE27A69A7E}"/>
              </a:ext>
            </a:extLst>
          </p:cNvPr>
          <p:cNvSpPr txBox="1"/>
          <p:nvPr/>
        </p:nvSpPr>
        <p:spPr>
          <a:xfrm>
            <a:off x="107502" y="2905520"/>
            <a:ext cx="5143031" cy="830997"/>
          </a:xfrm>
          <a:prstGeom prst="rect">
            <a:avLst/>
          </a:prstGeom>
          <a:noFill/>
        </p:spPr>
        <p:txBody>
          <a:bodyPr wrap="square" rtlCol="0">
            <a:spAutoFit/>
          </a:bodyPr>
          <a:lstStyle/>
          <a:p>
            <a:pPr marL="342900" indent="-342900">
              <a:buFont typeface="Arial" panose="020B0604020202020204" pitchFamily="34" charset="0"/>
              <a:buChar char="•"/>
            </a:pPr>
            <a:r>
              <a:rPr lang="en-CA" sz="2400" dirty="0">
                <a:latin typeface="+mj-lt"/>
              </a:rPr>
              <a:t>Your local genetics clinic</a:t>
            </a:r>
          </a:p>
          <a:p>
            <a:pPr marL="342900" indent="-342900">
              <a:buFont typeface="Arial" panose="020B0604020202020204" pitchFamily="34" charset="0"/>
              <a:buChar char="•"/>
            </a:pPr>
            <a:r>
              <a:rPr lang="en-CA" sz="2400" dirty="0" err="1">
                <a:latin typeface="+mj-lt"/>
              </a:rPr>
              <a:t>eConsult</a:t>
            </a:r>
            <a:endParaRPr lang="en-CA" dirty="0">
              <a:latin typeface="+mj-lt"/>
            </a:endParaRPr>
          </a:p>
        </p:txBody>
      </p:sp>
    </p:spTree>
    <p:extLst>
      <p:ext uri="{BB962C8B-B14F-4D97-AF65-F5344CB8AC3E}">
        <p14:creationId xmlns:p14="http://schemas.microsoft.com/office/powerpoint/2010/main" val="418756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F524C-5EC3-9659-EAE7-F16313C3D066}"/>
              </a:ext>
            </a:extLst>
          </p:cNvPr>
          <p:cNvSpPr>
            <a:spLocks noGrp="1"/>
          </p:cNvSpPr>
          <p:nvPr>
            <p:ph type="title"/>
          </p:nvPr>
        </p:nvSpPr>
        <p:spPr/>
        <p:txBody>
          <a:bodyPr/>
          <a:lstStyle/>
          <a:p>
            <a:r>
              <a:rPr lang="en-CA" dirty="0">
                <a:latin typeface="Ink Free" panose="03080402000500000000" pitchFamily="66" charset="0"/>
              </a:rPr>
              <a:t>Clinical scenarios 1-3: prenatal</a:t>
            </a:r>
          </a:p>
        </p:txBody>
      </p:sp>
      <p:sp>
        <p:nvSpPr>
          <p:cNvPr id="5" name="Rectangle 4">
            <a:extLst>
              <a:ext uri="{FF2B5EF4-FFF2-40B4-BE49-F238E27FC236}">
                <a16:creationId xmlns:a16="http://schemas.microsoft.com/office/drawing/2014/main" id="{F0AEEBD9-335D-5329-832D-3E9113C97C75}"/>
              </a:ext>
            </a:extLst>
          </p:cNvPr>
          <p:cNvSpPr/>
          <p:nvPr/>
        </p:nvSpPr>
        <p:spPr>
          <a:xfrm>
            <a:off x="870374" y="1367036"/>
            <a:ext cx="3600400" cy="2448272"/>
          </a:xfrm>
          <a:prstGeom prst="rect">
            <a:avLst/>
          </a:prstGeom>
          <a:solidFill>
            <a:schemeClr val="bg1">
              <a:lumMod val="50000"/>
              <a:alpha val="61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CA" sz="3600" dirty="0">
                <a:latin typeface="Abadi Extra Light" panose="020B0204020104020204" pitchFamily="34" charset="0"/>
              </a:rPr>
              <a:t>Do you provide prenatal care?</a:t>
            </a:r>
          </a:p>
        </p:txBody>
      </p:sp>
      <p:sp>
        <p:nvSpPr>
          <p:cNvPr id="6" name="Rectangle 5">
            <a:extLst>
              <a:ext uri="{FF2B5EF4-FFF2-40B4-BE49-F238E27FC236}">
                <a16:creationId xmlns:a16="http://schemas.microsoft.com/office/drawing/2014/main" id="{4AB4A2F7-584E-5405-F1FD-31D2DA47A8D2}"/>
              </a:ext>
            </a:extLst>
          </p:cNvPr>
          <p:cNvSpPr/>
          <p:nvPr/>
        </p:nvSpPr>
        <p:spPr>
          <a:xfrm>
            <a:off x="4716018" y="1367036"/>
            <a:ext cx="3600000" cy="2448272"/>
          </a:xfrm>
          <a:prstGeom prst="rect">
            <a:avLst/>
          </a:prstGeom>
          <a:solidFill>
            <a:schemeClr val="bg1">
              <a:lumMod val="50000"/>
              <a:alpha val="61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CA" sz="3200" dirty="0">
                <a:latin typeface="Abadi Extra Light" panose="020B0204020104020204" pitchFamily="34" charset="0"/>
              </a:rPr>
              <a:t>Do you find you provide more prenatal care than you used to?</a:t>
            </a:r>
          </a:p>
        </p:txBody>
      </p:sp>
      <p:pic>
        <p:nvPicPr>
          <p:cNvPr id="3" name="Picture 2" descr="Doctor finger on chin">
            <a:extLst>
              <a:ext uri="{FF2B5EF4-FFF2-40B4-BE49-F238E27FC236}">
                <a16:creationId xmlns:a16="http://schemas.microsoft.com/office/drawing/2014/main" id="{08770409-4225-0C7A-B5DC-EA5C742B76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85216" y="3003798"/>
            <a:ext cx="439914" cy="1991115"/>
          </a:xfrm>
          <a:prstGeom prst="rect">
            <a:avLst/>
          </a:prstGeom>
        </p:spPr>
      </p:pic>
    </p:spTree>
    <p:extLst>
      <p:ext uri="{BB962C8B-B14F-4D97-AF65-F5344CB8AC3E}">
        <p14:creationId xmlns:p14="http://schemas.microsoft.com/office/powerpoint/2010/main" val="678463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457984-98DA-BED0-5DDE-44B4E6754276}"/>
              </a:ext>
            </a:extLst>
          </p:cNvPr>
          <p:cNvSpPr/>
          <p:nvPr/>
        </p:nvSpPr>
        <p:spPr>
          <a:xfrm>
            <a:off x="0" y="0"/>
            <a:ext cx="9144000" cy="5143500"/>
          </a:xfrm>
          <a:prstGeom prst="rect">
            <a:avLst/>
          </a:prstGeom>
          <a:blipFill dpi="0" rotWithShape="1">
            <a:blip r:embed="rId3">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5" name="Content Placeholder 5">
            <a:extLst>
              <a:ext uri="{FF2B5EF4-FFF2-40B4-BE49-F238E27FC236}">
                <a16:creationId xmlns:a16="http://schemas.microsoft.com/office/drawing/2014/main" id="{91373359-78E4-85F6-66D7-378706ECB304}"/>
              </a:ext>
            </a:extLst>
          </p:cNvPr>
          <p:cNvSpPr>
            <a:spLocks noGrp="1"/>
          </p:cNvSpPr>
          <p:nvPr>
            <p:ph idx="1"/>
          </p:nvPr>
        </p:nvSpPr>
        <p:spPr>
          <a:xfrm>
            <a:off x="457200" y="209550"/>
            <a:ext cx="8229600" cy="4800600"/>
          </a:xfrm>
        </p:spPr>
        <p:txBody>
          <a:bodyPr rtlCol="0">
            <a:normAutofit/>
          </a:bodyPr>
          <a:lstStyle/>
          <a:p>
            <a:pPr marL="0" indent="0" eaLnBrk="1" fontAlgn="auto" hangingPunct="1">
              <a:lnSpc>
                <a:spcPct val="150000"/>
              </a:lnSpc>
              <a:spcBef>
                <a:spcPts val="600"/>
              </a:spcBef>
              <a:spcAft>
                <a:spcPts val="0"/>
              </a:spcAft>
              <a:buFont typeface="Arial" charset="0"/>
              <a:buNone/>
              <a:defRPr/>
            </a:pPr>
            <a:r>
              <a:rPr lang="en-US" altLang="en-US" sz="2400" b="1" dirty="0">
                <a:latin typeface="Ink Free" panose="03080402000500000000" pitchFamily="66" charset="0"/>
              </a:rPr>
              <a:t>Clinical scenario </a:t>
            </a:r>
            <a:r>
              <a:rPr lang="en-US" altLang="en-US" sz="2400" b="1" cap="small" dirty="0">
                <a:latin typeface="Ink Free" panose="03080402000500000000" pitchFamily="66" charset="0"/>
              </a:rPr>
              <a:t>1</a:t>
            </a:r>
            <a:r>
              <a:rPr lang="en-US" altLang="en-US" sz="2400" cap="small" dirty="0">
                <a:latin typeface="Ink Free" panose="03080402000500000000" pitchFamily="66" charset="0"/>
              </a:rPr>
              <a:t>: </a:t>
            </a:r>
            <a:r>
              <a:rPr lang="en-US" altLang="en-US" sz="2400" dirty="0">
                <a:latin typeface="Ink Free" panose="03080402000500000000" pitchFamily="66" charset="0"/>
              </a:rPr>
              <a:t>healthy 33-year-old pregnant person</a:t>
            </a:r>
          </a:p>
          <a:p>
            <a:pPr marL="0" indent="0" eaLnBrk="1" fontAlgn="auto" hangingPunct="1">
              <a:lnSpc>
                <a:spcPct val="150000"/>
              </a:lnSpc>
              <a:spcBef>
                <a:spcPts val="600"/>
              </a:spcBef>
              <a:spcAft>
                <a:spcPts val="0"/>
              </a:spcAft>
              <a:buFont typeface="Arial" charset="0"/>
              <a:buNone/>
              <a:defRPr/>
            </a:pPr>
            <a:r>
              <a:rPr lang="en-US" altLang="en-US" sz="2400" dirty="0"/>
              <a:t>6 weeks gestational age by LMP</a:t>
            </a:r>
          </a:p>
          <a:p>
            <a:pPr marL="0" indent="0" eaLnBrk="1" fontAlgn="auto" hangingPunct="1">
              <a:lnSpc>
                <a:spcPct val="150000"/>
              </a:lnSpc>
              <a:spcBef>
                <a:spcPts val="600"/>
              </a:spcBef>
              <a:spcAft>
                <a:spcPts val="0"/>
              </a:spcAft>
              <a:buFont typeface="Arial" charset="0"/>
              <a:buNone/>
              <a:defRPr/>
            </a:pPr>
            <a:r>
              <a:rPr lang="en-US" altLang="en-US" sz="2400" dirty="0"/>
              <a:t>Excited but anxious</a:t>
            </a:r>
          </a:p>
          <a:p>
            <a:pPr marL="0" indent="0" eaLnBrk="1" fontAlgn="auto" hangingPunct="1">
              <a:lnSpc>
                <a:spcPct val="150000"/>
              </a:lnSpc>
              <a:spcBef>
                <a:spcPts val="600"/>
              </a:spcBef>
              <a:spcAft>
                <a:spcPts val="0"/>
              </a:spcAft>
              <a:buFont typeface="Arial" charset="0"/>
              <a:buNone/>
              <a:defRPr/>
            </a:pPr>
            <a:r>
              <a:rPr lang="en-US" altLang="en-US" sz="2400" dirty="0"/>
              <a:t>Wants </a:t>
            </a:r>
            <a:r>
              <a:rPr lang="en-US" altLang="en-US" sz="2400" i="1" dirty="0"/>
              <a:t>all the information </a:t>
            </a:r>
            <a:r>
              <a:rPr lang="en-US" altLang="en-US" sz="2400" dirty="0"/>
              <a:t>about ‘Down syndrome testing’</a:t>
            </a:r>
          </a:p>
        </p:txBody>
      </p:sp>
      <p:pic>
        <p:nvPicPr>
          <p:cNvPr id="3" name="Picture 2" descr="Casual woman hands at the back">
            <a:extLst>
              <a:ext uri="{FF2B5EF4-FFF2-40B4-BE49-F238E27FC236}">
                <a16:creationId xmlns:a16="http://schemas.microsoft.com/office/drawing/2014/main" id="{3D0550B2-F5A6-18C7-3A76-9927BB37CB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86" y="1224136"/>
            <a:ext cx="418209" cy="13476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50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fade">
                                      <p:cBhvr>
                                        <p:cTn id="7" dur="500"/>
                                        <p:tgtEl>
                                          <p:spTgt spid="3075">
                                            <p:txEl>
                                              <p:pRg st="1" end="1"/>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3075">
                                            <p:txEl>
                                              <p:pRg st="2" end="2"/>
                                            </p:txEl>
                                          </p:spTgt>
                                        </p:tgtEl>
                                        <p:attrNameLst>
                                          <p:attrName>style.visibility</p:attrName>
                                        </p:attrNameLst>
                                      </p:cBhvr>
                                      <p:to>
                                        <p:strVal val="visible"/>
                                      </p:to>
                                    </p:set>
                                    <p:animEffect transition="in" filter="fade">
                                      <p:cBhvr>
                                        <p:cTn id="10" dur="500"/>
                                        <p:tgtEl>
                                          <p:spTgt spid="3075">
                                            <p:txEl>
                                              <p:pRg st="2" end="2"/>
                                            </p:txEl>
                                          </p:spTgt>
                                        </p:tgtEl>
                                      </p:cBhvr>
                                    </p:animEffect>
                                  </p:childTnLst>
                                </p:cTn>
                              </p:par>
                              <p:par>
                                <p:cTn id="11" presetID="10" presetClass="entr" presetSubtype="0" fill="hold" nodeType="withEffect">
                                  <p:stCondLst>
                                    <p:cond delay="500"/>
                                  </p:stCondLst>
                                  <p:childTnLst>
                                    <p:set>
                                      <p:cBhvr>
                                        <p:cTn id="12" dur="1" fill="hold">
                                          <p:stCondLst>
                                            <p:cond delay="0"/>
                                          </p:stCondLst>
                                        </p:cTn>
                                        <p:tgtEl>
                                          <p:spTgt spid="3075">
                                            <p:txEl>
                                              <p:pRg st="3" end="3"/>
                                            </p:txEl>
                                          </p:spTgt>
                                        </p:tgtEl>
                                        <p:attrNameLst>
                                          <p:attrName>style.visibility</p:attrName>
                                        </p:attrNameLst>
                                      </p:cBhvr>
                                      <p:to>
                                        <p:strVal val="visible"/>
                                      </p:to>
                                    </p:set>
                                    <p:animEffect transition="in" filter="fade">
                                      <p:cBhvr>
                                        <p:cTn id="13" dur="500"/>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457984-98DA-BED0-5DDE-44B4E6754276}"/>
              </a:ext>
            </a:extLst>
          </p:cNvPr>
          <p:cNvSpPr/>
          <p:nvPr/>
        </p:nvSpPr>
        <p:spPr>
          <a:xfrm>
            <a:off x="0" y="0"/>
            <a:ext cx="9144000" cy="5143500"/>
          </a:xfrm>
          <a:prstGeom prst="rect">
            <a:avLst/>
          </a:prstGeom>
          <a:blipFill dpi="0" rotWithShape="1">
            <a:blip r:embed="rId3">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5" name="Content Placeholder 5">
            <a:extLst>
              <a:ext uri="{FF2B5EF4-FFF2-40B4-BE49-F238E27FC236}">
                <a16:creationId xmlns:a16="http://schemas.microsoft.com/office/drawing/2014/main" id="{91373359-78E4-85F6-66D7-378706ECB304}"/>
              </a:ext>
            </a:extLst>
          </p:cNvPr>
          <p:cNvSpPr>
            <a:spLocks noGrp="1"/>
          </p:cNvSpPr>
          <p:nvPr>
            <p:ph idx="1"/>
          </p:nvPr>
        </p:nvSpPr>
        <p:spPr>
          <a:xfrm>
            <a:off x="457200" y="209550"/>
            <a:ext cx="8229600" cy="4800600"/>
          </a:xfrm>
        </p:spPr>
        <p:txBody>
          <a:bodyPr rtlCol="0">
            <a:normAutofit/>
          </a:bodyPr>
          <a:lstStyle/>
          <a:p>
            <a:pPr marL="0" indent="0" eaLnBrk="1" fontAlgn="auto" hangingPunct="1">
              <a:lnSpc>
                <a:spcPct val="150000"/>
              </a:lnSpc>
              <a:spcBef>
                <a:spcPts val="600"/>
              </a:spcBef>
              <a:spcAft>
                <a:spcPts val="0"/>
              </a:spcAft>
              <a:buFont typeface="Arial" charset="0"/>
              <a:buNone/>
              <a:defRPr/>
            </a:pPr>
            <a:r>
              <a:rPr lang="en-US" altLang="en-US" sz="2400" b="1" dirty="0">
                <a:latin typeface="Ink Free" panose="03080402000500000000" pitchFamily="66" charset="0"/>
              </a:rPr>
              <a:t>Clinical scenario </a:t>
            </a:r>
            <a:r>
              <a:rPr lang="en-US" altLang="en-US" sz="2400" b="1" cap="small" dirty="0">
                <a:latin typeface="Ink Free" panose="03080402000500000000" pitchFamily="66" charset="0"/>
              </a:rPr>
              <a:t>1</a:t>
            </a:r>
            <a:r>
              <a:rPr lang="en-US" altLang="en-US" sz="2400" cap="small" dirty="0">
                <a:latin typeface="Ink Free" panose="03080402000500000000" pitchFamily="66" charset="0"/>
              </a:rPr>
              <a:t>: </a:t>
            </a:r>
            <a:r>
              <a:rPr lang="en-US" altLang="en-US" sz="2400" dirty="0">
                <a:latin typeface="Ink Free" panose="03080402000500000000" pitchFamily="66" charset="0"/>
              </a:rPr>
              <a:t>healthy 33-year-old pregnant person</a:t>
            </a:r>
          </a:p>
          <a:p>
            <a:pPr marL="0" indent="0" eaLnBrk="1" fontAlgn="auto" hangingPunct="1">
              <a:lnSpc>
                <a:spcPct val="150000"/>
              </a:lnSpc>
              <a:spcBef>
                <a:spcPts val="600"/>
              </a:spcBef>
              <a:spcAft>
                <a:spcPts val="0"/>
              </a:spcAft>
              <a:buFont typeface="Arial" charset="0"/>
              <a:buNone/>
              <a:defRPr/>
            </a:pPr>
            <a:r>
              <a:rPr lang="en-US" altLang="en-US" sz="2400" dirty="0"/>
              <a:t>6 weeks gestational age by LMP</a:t>
            </a:r>
          </a:p>
          <a:p>
            <a:pPr marL="0" indent="0" eaLnBrk="1" fontAlgn="auto" hangingPunct="1">
              <a:lnSpc>
                <a:spcPct val="150000"/>
              </a:lnSpc>
              <a:spcBef>
                <a:spcPts val="600"/>
              </a:spcBef>
              <a:spcAft>
                <a:spcPts val="0"/>
              </a:spcAft>
              <a:buFont typeface="Arial" charset="0"/>
              <a:buNone/>
              <a:defRPr/>
            </a:pPr>
            <a:r>
              <a:rPr lang="en-US" altLang="en-US" sz="2400" dirty="0"/>
              <a:t>Excited but anxious</a:t>
            </a:r>
          </a:p>
          <a:p>
            <a:pPr marL="0" indent="0" eaLnBrk="1" fontAlgn="auto" hangingPunct="1">
              <a:lnSpc>
                <a:spcPct val="150000"/>
              </a:lnSpc>
              <a:spcBef>
                <a:spcPts val="600"/>
              </a:spcBef>
              <a:spcAft>
                <a:spcPts val="0"/>
              </a:spcAft>
              <a:buFont typeface="Arial" charset="0"/>
              <a:buNone/>
              <a:defRPr/>
            </a:pPr>
            <a:r>
              <a:rPr lang="en-US" altLang="en-US" sz="2400" dirty="0"/>
              <a:t>Wants </a:t>
            </a:r>
            <a:r>
              <a:rPr lang="en-US" altLang="en-US" sz="2400" i="1" dirty="0"/>
              <a:t>all the information </a:t>
            </a:r>
            <a:r>
              <a:rPr lang="en-US" altLang="en-US" sz="2400" dirty="0"/>
              <a:t>about ‘Down syndrome testing’</a:t>
            </a:r>
          </a:p>
          <a:p>
            <a:pPr marL="0" indent="0" eaLnBrk="1" fontAlgn="auto" hangingPunct="1">
              <a:spcBef>
                <a:spcPts val="3600"/>
              </a:spcBef>
              <a:spcAft>
                <a:spcPts val="0"/>
              </a:spcAft>
              <a:buFont typeface="Arial" charset="0"/>
              <a:buNone/>
              <a:defRPr/>
            </a:pPr>
            <a:r>
              <a:rPr lang="en-US" altLang="en-US" sz="2400" dirty="0"/>
              <a:t>Still undecided about testing (no test vs. self-pay NIPT vs. standard) and wants to discuss with partner </a:t>
            </a:r>
          </a:p>
          <a:p>
            <a:pPr marL="0" indent="0" eaLnBrk="1" fontAlgn="auto" hangingPunct="1">
              <a:spcBef>
                <a:spcPts val="600"/>
              </a:spcBef>
              <a:spcAft>
                <a:spcPts val="0"/>
              </a:spcAft>
              <a:buFont typeface="Arial" charset="0"/>
              <a:buNone/>
              <a:defRPr/>
            </a:pPr>
            <a:r>
              <a:rPr lang="en-US" altLang="en-US" sz="2400" dirty="0"/>
              <a:t>You provide all the paperwork for prenatal screening options in the first trimester</a:t>
            </a:r>
          </a:p>
        </p:txBody>
      </p:sp>
      <p:pic>
        <p:nvPicPr>
          <p:cNvPr id="5" name="Picture 4" descr="Casual woman with hand on face">
            <a:extLst>
              <a:ext uri="{FF2B5EF4-FFF2-40B4-BE49-F238E27FC236}">
                <a16:creationId xmlns:a16="http://schemas.microsoft.com/office/drawing/2014/main" id="{686529B5-749F-DA3A-6389-B16EA0384A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4296" y="2565896"/>
            <a:ext cx="511104" cy="1491630"/>
          </a:xfrm>
          <a:prstGeom prst="rect">
            <a:avLst/>
          </a:prstGeom>
        </p:spPr>
      </p:pic>
      <p:pic>
        <p:nvPicPr>
          <p:cNvPr id="6" name="Graphic 5" descr="Document outline">
            <a:extLst>
              <a:ext uri="{FF2B5EF4-FFF2-40B4-BE49-F238E27FC236}">
                <a16:creationId xmlns:a16="http://schemas.microsoft.com/office/drawing/2014/main" id="{B7B38B8D-C90E-DD2A-261F-BC975EEA040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379131">
            <a:off x="2800589" y="4261353"/>
            <a:ext cx="648000" cy="648000"/>
          </a:xfrm>
          <a:prstGeom prst="rect">
            <a:avLst/>
          </a:prstGeom>
        </p:spPr>
      </p:pic>
      <p:pic>
        <p:nvPicPr>
          <p:cNvPr id="7" name="Graphic 6" descr="Document outline">
            <a:extLst>
              <a:ext uri="{FF2B5EF4-FFF2-40B4-BE49-F238E27FC236}">
                <a16:creationId xmlns:a16="http://schemas.microsoft.com/office/drawing/2014/main" id="{8B7FDA44-3A88-8CD0-D243-A6F90C2B4E9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379131">
            <a:off x="3029190" y="4328028"/>
            <a:ext cx="648000" cy="648000"/>
          </a:xfrm>
          <a:prstGeom prst="rect">
            <a:avLst/>
          </a:prstGeom>
        </p:spPr>
      </p:pic>
      <p:pic>
        <p:nvPicPr>
          <p:cNvPr id="8" name="Graphic 7" descr="Document outline">
            <a:extLst>
              <a:ext uri="{FF2B5EF4-FFF2-40B4-BE49-F238E27FC236}">
                <a16:creationId xmlns:a16="http://schemas.microsoft.com/office/drawing/2014/main" id="{315E8AB0-B048-3CD8-193C-F338F176045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379131">
            <a:off x="3270881" y="4294690"/>
            <a:ext cx="648000" cy="648000"/>
          </a:xfrm>
          <a:prstGeom prst="rect">
            <a:avLst/>
          </a:prstGeom>
        </p:spPr>
      </p:pic>
      <p:pic>
        <p:nvPicPr>
          <p:cNvPr id="9" name="Graphic 8" descr="Document outline">
            <a:extLst>
              <a:ext uri="{FF2B5EF4-FFF2-40B4-BE49-F238E27FC236}">
                <a16:creationId xmlns:a16="http://schemas.microsoft.com/office/drawing/2014/main" id="{927512FA-05A8-D1CC-1BD4-E30E332D0FA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379131">
            <a:off x="3513354" y="4261352"/>
            <a:ext cx="648000" cy="648000"/>
          </a:xfrm>
          <a:prstGeom prst="rect">
            <a:avLst/>
          </a:prstGeom>
        </p:spPr>
      </p:pic>
    </p:spTree>
    <p:extLst>
      <p:ext uri="{BB962C8B-B14F-4D97-AF65-F5344CB8AC3E}">
        <p14:creationId xmlns:p14="http://schemas.microsoft.com/office/powerpoint/2010/main" val="2264571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075">
                                            <p:txEl>
                                              <p:pRg st="4" end="4"/>
                                            </p:txEl>
                                          </p:spTgt>
                                        </p:tgtEl>
                                        <p:attrNameLst>
                                          <p:attrName>style.visibility</p:attrName>
                                        </p:attrNameLst>
                                      </p:cBhvr>
                                      <p:to>
                                        <p:strVal val="visible"/>
                                      </p:to>
                                    </p:set>
                                    <p:animEffect transition="in" filter="fade">
                                      <p:cBhvr>
                                        <p:cTn id="10" dur="500"/>
                                        <p:tgtEl>
                                          <p:spTgt spid="3075">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075">
                                            <p:txEl>
                                              <p:pRg st="5" end="5"/>
                                            </p:txEl>
                                          </p:spTgt>
                                        </p:tgtEl>
                                        <p:attrNameLst>
                                          <p:attrName>style.visibility</p:attrName>
                                        </p:attrNameLst>
                                      </p:cBhvr>
                                      <p:to>
                                        <p:strVal val="visible"/>
                                      </p:to>
                                    </p:set>
                                    <p:animEffect transition="in" filter="fade">
                                      <p:cBhvr>
                                        <p:cTn id="13" dur="500"/>
                                        <p:tgtEl>
                                          <p:spTgt spid="3075">
                                            <p:txEl>
                                              <p:pRg st="5" end="5"/>
                                            </p:txEl>
                                          </p:spTgt>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50"/>
                                        <p:tgtEl>
                                          <p:spTgt spid="7"/>
                                        </p:tgtEl>
                                      </p:cBhvr>
                                    </p:animEffect>
                                  </p:childTnLst>
                                </p:cTn>
                              </p:par>
                            </p:childTnLst>
                          </p:cTn>
                        </p:par>
                        <p:par>
                          <p:cTn id="18" fill="hold">
                            <p:stCondLst>
                              <p:cond delay="750"/>
                            </p:stCondLst>
                            <p:childTnLst>
                              <p:par>
                                <p:cTn id="19" presetID="10"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50"/>
                                        <p:tgtEl>
                                          <p:spTgt spid="6"/>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50"/>
                                        <p:tgtEl>
                                          <p:spTgt spid="9"/>
                                        </p:tgtEl>
                                      </p:cBhvr>
                                    </p:animEffect>
                                  </p:childTnLst>
                                </p:cTn>
                              </p:par>
                            </p:childTnLst>
                          </p:cTn>
                        </p:par>
                        <p:par>
                          <p:cTn id="26" fill="hold">
                            <p:stCondLst>
                              <p:cond delay="1250"/>
                            </p:stCondLst>
                            <p:childTnLst>
                              <p:par>
                                <p:cTn id="27" presetID="10"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182AAE-529F-C0CA-9E63-3F6E12EC8F56}"/>
              </a:ext>
            </a:extLst>
          </p:cNvPr>
          <p:cNvSpPr/>
          <p:nvPr/>
        </p:nvSpPr>
        <p:spPr>
          <a:xfrm>
            <a:off x="0" y="627574"/>
            <a:ext cx="9144000" cy="360000"/>
          </a:xfrm>
          <a:prstGeom prst="rect">
            <a:avLst/>
          </a:prstGeom>
          <a:solidFill>
            <a:srgbClr val="6D81DD">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i="0" dirty="0">
                <a:solidFill>
                  <a:srgbClr val="2F2B2B"/>
                </a:solidFill>
                <a:effectLst/>
                <a:latin typeface="+mj-lt"/>
              </a:rPr>
              <a:t>Non-Invasive Prenatal Testing (NIPT) anytime </a:t>
            </a:r>
            <a:r>
              <a:rPr lang="en-CA" dirty="0">
                <a:solidFill>
                  <a:srgbClr val="2F2B2B"/>
                </a:solidFill>
                <a:latin typeface="+mj-lt"/>
              </a:rPr>
              <a:t>after </a:t>
            </a:r>
            <a:r>
              <a:rPr lang="en-CA" sz="1600" i="0" dirty="0">
                <a:solidFill>
                  <a:srgbClr val="2F2B2B"/>
                </a:solidFill>
                <a:effectLst/>
                <a:latin typeface="Ink Free" panose="03080402000500000000" pitchFamily="66" charset="0"/>
              </a:rPr>
              <a:t>9-10 weeks </a:t>
            </a:r>
            <a:r>
              <a:rPr lang="en-CA" dirty="0">
                <a:solidFill>
                  <a:srgbClr val="2F2B2B"/>
                </a:solidFill>
                <a:latin typeface="+mj-lt"/>
              </a:rPr>
              <a:t>gestation</a:t>
            </a:r>
            <a:endParaRPr lang="en-CA" dirty="0">
              <a:latin typeface="+mj-lt"/>
            </a:endParaRPr>
          </a:p>
        </p:txBody>
      </p:sp>
      <p:sp>
        <p:nvSpPr>
          <p:cNvPr id="8" name="Rectangle 7">
            <a:extLst>
              <a:ext uri="{FF2B5EF4-FFF2-40B4-BE49-F238E27FC236}">
                <a16:creationId xmlns:a16="http://schemas.microsoft.com/office/drawing/2014/main" id="{7148F9FF-58D7-F565-E15A-61739ED92D1E}"/>
              </a:ext>
            </a:extLst>
          </p:cNvPr>
          <p:cNvSpPr/>
          <p:nvPr/>
        </p:nvSpPr>
        <p:spPr>
          <a:xfrm>
            <a:off x="17647" y="1131324"/>
            <a:ext cx="3042185" cy="709348"/>
          </a:xfrm>
          <a:prstGeom prst="rect">
            <a:avLst/>
          </a:prstGeom>
          <a:solidFill>
            <a:srgbClr val="FFFF66">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i="0" dirty="0">
                <a:solidFill>
                  <a:srgbClr val="2F2B2B"/>
                </a:solidFill>
                <a:effectLst/>
                <a:latin typeface="+mj-lt"/>
              </a:rPr>
              <a:t>Enhanced First Trimester Screening (</a:t>
            </a:r>
            <a:r>
              <a:rPr lang="en-CA" sz="1800" i="0" dirty="0" err="1">
                <a:solidFill>
                  <a:srgbClr val="2F2B2B"/>
                </a:solidFill>
                <a:effectLst/>
                <a:latin typeface="+mj-lt"/>
              </a:rPr>
              <a:t>eFTS</a:t>
            </a:r>
            <a:r>
              <a:rPr lang="en-CA" sz="1800" i="0" dirty="0">
                <a:solidFill>
                  <a:srgbClr val="2F2B2B"/>
                </a:solidFill>
                <a:effectLst/>
                <a:latin typeface="+mj-lt"/>
              </a:rPr>
              <a:t>)</a:t>
            </a:r>
            <a:endParaRPr lang="en-CA" dirty="0">
              <a:latin typeface="+mj-lt"/>
            </a:endParaRPr>
          </a:p>
        </p:txBody>
      </p:sp>
      <p:sp>
        <p:nvSpPr>
          <p:cNvPr id="10" name="Rectangle 9">
            <a:extLst>
              <a:ext uri="{FF2B5EF4-FFF2-40B4-BE49-F238E27FC236}">
                <a16:creationId xmlns:a16="http://schemas.microsoft.com/office/drawing/2014/main" id="{FC151986-285E-2498-E153-7A1B11A4C4C2}"/>
              </a:ext>
            </a:extLst>
          </p:cNvPr>
          <p:cNvSpPr/>
          <p:nvPr/>
        </p:nvSpPr>
        <p:spPr>
          <a:xfrm>
            <a:off x="17647" y="2078308"/>
            <a:ext cx="3042185" cy="709200"/>
          </a:xfrm>
          <a:prstGeom prst="rect">
            <a:avLst/>
          </a:prstGeom>
          <a:solidFill>
            <a:srgbClr val="FFFF66">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i="0" dirty="0">
                <a:solidFill>
                  <a:srgbClr val="2F2B2B"/>
                </a:solidFill>
                <a:effectLst/>
                <a:latin typeface="+mj-lt"/>
              </a:rPr>
              <a:t>Ultrasound (with or without </a:t>
            </a:r>
            <a:r>
              <a:rPr lang="en-CA" sz="1800" i="0" dirty="0" err="1">
                <a:solidFill>
                  <a:srgbClr val="2F2B2B"/>
                </a:solidFill>
                <a:effectLst/>
                <a:latin typeface="+mj-lt"/>
              </a:rPr>
              <a:t>eFTS</a:t>
            </a:r>
            <a:r>
              <a:rPr lang="en-CA" sz="1800" i="0" dirty="0">
                <a:solidFill>
                  <a:srgbClr val="2F2B2B"/>
                </a:solidFill>
                <a:effectLst/>
                <a:latin typeface="+mj-lt"/>
              </a:rPr>
              <a:t>), nuchal translucency </a:t>
            </a:r>
            <a:endParaRPr lang="en-CA" dirty="0">
              <a:latin typeface="+mj-lt"/>
            </a:endParaRPr>
          </a:p>
        </p:txBody>
      </p:sp>
      <p:sp>
        <p:nvSpPr>
          <p:cNvPr id="11" name="Rectangle 10">
            <a:extLst>
              <a:ext uri="{FF2B5EF4-FFF2-40B4-BE49-F238E27FC236}">
                <a16:creationId xmlns:a16="http://schemas.microsoft.com/office/drawing/2014/main" id="{42E5270D-A0CE-5303-D925-D4A38F6F46B3}"/>
              </a:ext>
            </a:extLst>
          </p:cNvPr>
          <p:cNvSpPr/>
          <p:nvPr/>
        </p:nvSpPr>
        <p:spPr>
          <a:xfrm>
            <a:off x="3059832" y="2998808"/>
            <a:ext cx="3906000" cy="709200"/>
          </a:xfrm>
          <a:prstGeom prst="rect">
            <a:avLst/>
          </a:prstGeom>
          <a:solidFill>
            <a:srgbClr val="92D05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i="0" dirty="0">
                <a:solidFill>
                  <a:srgbClr val="2F2B2B"/>
                </a:solidFill>
                <a:effectLst/>
                <a:latin typeface="+mj-lt"/>
              </a:rPr>
              <a:t>Second Trimester </a:t>
            </a:r>
            <a:r>
              <a:rPr lang="en-CA" dirty="0">
                <a:solidFill>
                  <a:srgbClr val="2F2B2B"/>
                </a:solidFill>
                <a:latin typeface="+mj-lt"/>
              </a:rPr>
              <a:t>S</a:t>
            </a:r>
            <a:r>
              <a:rPr lang="en-CA" sz="1800" i="0" dirty="0">
                <a:solidFill>
                  <a:srgbClr val="2F2B2B"/>
                </a:solidFill>
                <a:effectLst/>
                <a:latin typeface="+mj-lt"/>
              </a:rPr>
              <a:t>creening </a:t>
            </a:r>
          </a:p>
          <a:p>
            <a:pPr algn="ctr"/>
            <a:r>
              <a:rPr lang="en-CA" sz="1800" i="0" dirty="0">
                <a:solidFill>
                  <a:srgbClr val="2F2B2B"/>
                </a:solidFill>
                <a:effectLst/>
                <a:latin typeface="+mj-lt"/>
              </a:rPr>
              <a:t>(formerly MSS or Quad)</a:t>
            </a:r>
            <a:endParaRPr lang="en-CA" dirty="0">
              <a:latin typeface="+mj-lt"/>
            </a:endParaRPr>
          </a:p>
        </p:txBody>
      </p:sp>
      <p:sp>
        <p:nvSpPr>
          <p:cNvPr id="12" name="Right Brace 11">
            <a:extLst>
              <a:ext uri="{FF2B5EF4-FFF2-40B4-BE49-F238E27FC236}">
                <a16:creationId xmlns:a16="http://schemas.microsoft.com/office/drawing/2014/main" id="{C778A9CE-ACB0-EA16-BCDA-292EBC27BCD4}"/>
              </a:ext>
            </a:extLst>
          </p:cNvPr>
          <p:cNvSpPr/>
          <p:nvPr/>
        </p:nvSpPr>
        <p:spPr>
          <a:xfrm>
            <a:off x="3131840" y="1347495"/>
            <a:ext cx="288032" cy="1584176"/>
          </a:xfrm>
          <a:prstGeom prst="rightBrace">
            <a:avLst/>
          </a:prstGeom>
          <a:noFill/>
          <a:ln>
            <a:solidFill>
              <a:schemeClr val="tx1"/>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CA"/>
          </a:p>
        </p:txBody>
      </p:sp>
      <p:sp>
        <p:nvSpPr>
          <p:cNvPr id="13" name="Rectangle 12">
            <a:extLst>
              <a:ext uri="{FF2B5EF4-FFF2-40B4-BE49-F238E27FC236}">
                <a16:creationId xmlns:a16="http://schemas.microsoft.com/office/drawing/2014/main" id="{A2429E7D-9F8A-29A1-3CA0-E879D81D2487}"/>
              </a:ext>
            </a:extLst>
          </p:cNvPr>
          <p:cNvSpPr/>
          <p:nvPr/>
        </p:nvSpPr>
        <p:spPr>
          <a:xfrm>
            <a:off x="3451050" y="1959583"/>
            <a:ext cx="1584175" cy="360000"/>
          </a:xfrm>
          <a:prstGeom prst="rect">
            <a:avLst/>
          </a:prstGeom>
          <a:solidFill>
            <a:srgbClr val="FF0066">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i="0" dirty="0">
                <a:solidFill>
                  <a:srgbClr val="2F2B2B"/>
                </a:solidFill>
                <a:effectLst/>
                <a:latin typeface="Ink Free" panose="03080402000500000000" pitchFamily="66" charset="0"/>
              </a:rPr>
              <a:t>11-14 weeks</a:t>
            </a:r>
            <a:endParaRPr lang="en-CA" sz="1600" dirty="0"/>
          </a:p>
        </p:txBody>
      </p:sp>
      <p:sp>
        <p:nvSpPr>
          <p:cNvPr id="14" name="Right Brace 13">
            <a:extLst>
              <a:ext uri="{FF2B5EF4-FFF2-40B4-BE49-F238E27FC236}">
                <a16:creationId xmlns:a16="http://schemas.microsoft.com/office/drawing/2014/main" id="{54BBB596-CEC3-5E15-A992-5056B9D8C9B9}"/>
              </a:ext>
            </a:extLst>
          </p:cNvPr>
          <p:cNvSpPr/>
          <p:nvPr/>
        </p:nvSpPr>
        <p:spPr>
          <a:xfrm>
            <a:off x="6948264" y="2859516"/>
            <a:ext cx="288032" cy="1000310"/>
          </a:xfrm>
          <a:prstGeom prst="rightBrace">
            <a:avLst/>
          </a:prstGeom>
          <a:noFill/>
          <a:ln>
            <a:solidFill>
              <a:schemeClr val="tx1"/>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CA"/>
          </a:p>
        </p:txBody>
      </p:sp>
      <p:sp>
        <p:nvSpPr>
          <p:cNvPr id="15" name="Rectangle 14">
            <a:extLst>
              <a:ext uri="{FF2B5EF4-FFF2-40B4-BE49-F238E27FC236}">
                <a16:creationId xmlns:a16="http://schemas.microsoft.com/office/drawing/2014/main" id="{9E5CE015-BC7A-8714-9DC7-7706F91FCE25}"/>
              </a:ext>
            </a:extLst>
          </p:cNvPr>
          <p:cNvSpPr/>
          <p:nvPr/>
        </p:nvSpPr>
        <p:spPr>
          <a:xfrm>
            <a:off x="7236296" y="3139746"/>
            <a:ext cx="1584175" cy="360000"/>
          </a:xfrm>
          <a:prstGeom prst="rect">
            <a:avLst/>
          </a:prstGeom>
          <a:solidFill>
            <a:srgbClr val="FF0066">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solidFill>
                  <a:srgbClr val="2F2B2B"/>
                </a:solidFill>
                <a:latin typeface="Ink Free" panose="03080402000500000000" pitchFamily="66" charset="0"/>
              </a:rPr>
              <a:t>14-21 weeks</a:t>
            </a:r>
          </a:p>
        </p:txBody>
      </p:sp>
      <p:sp>
        <p:nvSpPr>
          <p:cNvPr id="16" name="Rectangle 15">
            <a:extLst>
              <a:ext uri="{FF2B5EF4-FFF2-40B4-BE49-F238E27FC236}">
                <a16:creationId xmlns:a16="http://schemas.microsoft.com/office/drawing/2014/main" id="{70E20710-A910-D5D1-9556-FAFD24E01011}"/>
              </a:ext>
            </a:extLst>
          </p:cNvPr>
          <p:cNvSpPr/>
          <p:nvPr/>
        </p:nvSpPr>
        <p:spPr>
          <a:xfrm>
            <a:off x="5652120" y="4017800"/>
            <a:ext cx="1584176" cy="709200"/>
          </a:xfrm>
          <a:prstGeom prst="rect">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i="0" dirty="0">
                <a:solidFill>
                  <a:srgbClr val="2F2B2B"/>
                </a:solidFill>
                <a:effectLst/>
                <a:latin typeface="+mj-lt"/>
              </a:rPr>
              <a:t>Ultrasound</a:t>
            </a:r>
            <a:endParaRPr lang="en-CA" dirty="0">
              <a:latin typeface="+mj-lt"/>
            </a:endParaRPr>
          </a:p>
        </p:txBody>
      </p:sp>
      <p:sp>
        <p:nvSpPr>
          <p:cNvPr id="17" name="Right Brace 16">
            <a:extLst>
              <a:ext uri="{FF2B5EF4-FFF2-40B4-BE49-F238E27FC236}">
                <a16:creationId xmlns:a16="http://schemas.microsoft.com/office/drawing/2014/main" id="{E14745AF-8921-E205-7FF1-28E54B39C2A4}"/>
              </a:ext>
            </a:extLst>
          </p:cNvPr>
          <p:cNvSpPr/>
          <p:nvPr/>
        </p:nvSpPr>
        <p:spPr>
          <a:xfrm>
            <a:off x="7164288" y="3939636"/>
            <a:ext cx="288032" cy="864096"/>
          </a:xfrm>
          <a:prstGeom prst="rightBrace">
            <a:avLst/>
          </a:prstGeom>
          <a:noFill/>
          <a:ln>
            <a:solidFill>
              <a:schemeClr val="tx1"/>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CA"/>
          </a:p>
        </p:txBody>
      </p:sp>
      <p:sp>
        <p:nvSpPr>
          <p:cNvPr id="18" name="Rectangle 17">
            <a:extLst>
              <a:ext uri="{FF2B5EF4-FFF2-40B4-BE49-F238E27FC236}">
                <a16:creationId xmlns:a16="http://schemas.microsoft.com/office/drawing/2014/main" id="{B83D9321-A73F-40A9-2734-62131864FA96}"/>
              </a:ext>
            </a:extLst>
          </p:cNvPr>
          <p:cNvSpPr/>
          <p:nvPr/>
        </p:nvSpPr>
        <p:spPr>
          <a:xfrm>
            <a:off x="7524328" y="4191684"/>
            <a:ext cx="1584175" cy="360000"/>
          </a:xfrm>
          <a:prstGeom prst="rect">
            <a:avLst/>
          </a:prstGeom>
          <a:solidFill>
            <a:srgbClr val="FF0066">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solidFill>
                  <a:srgbClr val="2F2B2B"/>
                </a:solidFill>
                <a:latin typeface="Ink Free" panose="03080402000500000000" pitchFamily="66" charset="0"/>
              </a:rPr>
              <a:t>18-22 weeks</a:t>
            </a:r>
          </a:p>
        </p:txBody>
      </p:sp>
      <p:sp>
        <p:nvSpPr>
          <p:cNvPr id="19" name="Rectangle 18">
            <a:extLst>
              <a:ext uri="{FF2B5EF4-FFF2-40B4-BE49-F238E27FC236}">
                <a16:creationId xmlns:a16="http://schemas.microsoft.com/office/drawing/2014/main" id="{F917626A-93BE-7434-BCF3-83168ED2E5EF}"/>
              </a:ext>
            </a:extLst>
          </p:cNvPr>
          <p:cNvSpPr/>
          <p:nvPr/>
        </p:nvSpPr>
        <p:spPr>
          <a:xfrm>
            <a:off x="0" y="4804038"/>
            <a:ext cx="9144000" cy="360000"/>
          </a:xfrm>
          <a:prstGeom prst="rect">
            <a:avLst/>
          </a:prstGeom>
          <a:solidFill>
            <a:schemeClr val="bg1">
              <a:lumMod val="5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i="0" dirty="0">
                <a:solidFill>
                  <a:srgbClr val="2F2B2B"/>
                </a:solidFill>
                <a:effectLst/>
                <a:latin typeface="+mj-lt"/>
              </a:rPr>
              <a:t>No test</a:t>
            </a:r>
            <a:endParaRPr lang="en-CA" dirty="0">
              <a:latin typeface="+mj-lt"/>
            </a:endParaRPr>
          </a:p>
        </p:txBody>
      </p:sp>
      <p:pic>
        <p:nvPicPr>
          <p:cNvPr id="21" name="Graphic 20" descr="Test tubes outline">
            <a:extLst>
              <a:ext uri="{FF2B5EF4-FFF2-40B4-BE49-F238E27FC236}">
                <a16:creationId xmlns:a16="http://schemas.microsoft.com/office/drawing/2014/main" id="{BE8F0389-4ED6-0D8B-DC6C-20B877BF9A3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9662" y="1591402"/>
            <a:ext cx="460170" cy="460170"/>
          </a:xfrm>
          <a:prstGeom prst="rect">
            <a:avLst/>
          </a:prstGeom>
        </p:spPr>
      </p:pic>
      <p:graphicFrame>
        <p:nvGraphicFramePr>
          <p:cNvPr id="24" name="Object 23">
            <a:extLst>
              <a:ext uri="{FF2B5EF4-FFF2-40B4-BE49-F238E27FC236}">
                <a16:creationId xmlns:a16="http://schemas.microsoft.com/office/drawing/2014/main" id="{281DE267-CF75-AC1B-2590-7CB921A3E334}"/>
              </a:ext>
            </a:extLst>
          </p:cNvPr>
          <p:cNvGraphicFramePr>
            <a:graphicFrameLocks noChangeAspect="1"/>
          </p:cNvGraphicFramePr>
          <p:nvPr/>
        </p:nvGraphicFramePr>
        <p:xfrm>
          <a:off x="2051720" y="1751679"/>
          <a:ext cx="547942" cy="365295"/>
        </p:xfrm>
        <a:graphic>
          <a:graphicData uri="http://schemas.openxmlformats.org/presentationml/2006/ole">
            <mc:AlternateContent xmlns:mc="http://schemas.openxmlformats.org/markup-compatibility/2006">
              <mc:Choice xmlns:v="urn:schemas-microsoft-com:vml" Requires="v">
                <p:oleObj name="Bitmap Image" r:id="rId5" imgW="1514520" imgH="1009800" progId="PBrush">
                  <p:embed/>
                </p:oleObj>
              </mc:Choice>
              <mc:Fallback>
                <p:oleObj name="Bitmap Image" r:id="rId5" imgW="1514520" imgH="1009800" progId="PBrush">
                  <p:embed/>
                  <p:pic>
                    <p:nvPicPr>
                      <p:cNvPr id="24" name="Object 23">
                        <a:extLst>
                          <a:ext uri="{FF2B5EF4-FFF2-40B4-BE49-F238E27FC236}">
                            <a16:creationId xmlns:a16="http://schemas.microsoft.com/office/drawing/2014/main" id="{281DE267-CF75-AC1B-2590-7CB921A3E334}"/>
                          </a:ext>
                        </a:extLst>
                      </p:cNvPr>
                      <p:cNvPicPr/>
                      <p:nvPr/>
                    </p:nvPicPr>
                    <p:blipFill>
                      <a:blip r:embed="rId6"/>
                      <a:stretch>
                        <a:fillRect/>
                      </a:stretch>
                    </p:blipFill>
                    <p:spPr>
                      <a:xfrm>
                        <a:off x="2051720" y="1751679"/>
                        <a:ext cx="547942" cy="365295"/>
                      </a:xfrm>
                      <a:prstGeom prst="rect">
                        <a:avLst/>
                      </a:prstGeom>
                    </p:spPr>
                  </p:pic>
                </p:oleObj>
              </mc:Fallback>
            </mc:AlternateContent>
          </a:graphicData>
        </a:graphic>
      </p:graphicFrame>
      <p:graphicFrame>
        <p:nvGraphicFramePr>
          <p:cNvPr id="2" name="Object 1">
            <a:extLst>
              <a:ext uri="{FF2B5EF4-FFF2-40B4-BE49-F238E27FC236}">
                <a16:creationId xmlns:a16="http://schemas.microsoft.com/office/drawing/2014/main" id="{BDD73D31-AF76-B009-E3E8-4CB2A1309D7A}"/>
              </a:ext>
            </a:extLst>
          </p:cNvPr>
          <p:cNvGraphicFramePr>
            <a:graphicFrameLocks noChangeAspect="1"/>
          </p:cNvGraphicFramePr>
          <p:nvPr/>
        </p:nvGraphicFramePr>
        <p:xfrm>
          <a:off x="2043838" y="2722522"/>
          <a:ext cx="547942" cy="365295"/>
        </p:xfrm>
        <a:graphic>
          <a:graphicData uri="http://schemas.openxmlformats.org/presentationml/2006/ole">
            <mc:AlternateContent xmlns:mc="http://schemas.openxmlformats.org/markup-compatibility/2006">
              <mc:Choice xmlns:v="urn:schemas-microsoft-com:vml" Requires="v">
                <p:oleObj name="Bitmap Image" r:id="rId7" imgW="1514520" imgH="1009800" progId="PBrush">
                  <p:embed/>
                </p:oleObj>
              </mc:Choice>
              <mc:Fallback>
                <p:oleObj name="Bitmap Image" r:id="rId7" imgW="1514520" imgH="1009800" progId="PBrush">
                  <p:embed/>
                  <p:pic>
                    <p:nvPicPr>
                      <p:cNvPr id="2" name="Object 1">
                        <a:extLst>
                          <a:ext uri="{FF2B5EF4-FFF2-40B4-BE49-F238E27FC236}">
                            <a16:creationId xmlns:a16="http://schemas.microsoft.com/office/drawing/2014/main" id="{BDD73D31-AF76-B009-E3E8-4CB2A1309D7A}"/>
                          </a:ext>
                        </a:extLst>
                      </p:cNvPr>
                      <p:cNvPicPr/>
                      <p:nvPr/>
                    </p:nvPicPr>
                    <p:blipFill>
                      <a:blip r:embed="rId6"/>
                      <a:stretch>
                        <a:fillRect/>
                      </a:stretch>
                    </p:blipFill>
                    <p:spPr>
                      <a:xfrm>
                        <a:off x="2043838" y="2722522"/>
                        <a:ext cx="547942" cy="365295"/>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3907C187-1A15-4E11-B5B4-AE92ABAC62D6}"/>
              </a:ext>
            </a:extLst>
          </p:cNvPr>
          <p:cNvGraphicFramePr>
            <a:graphicFrameLocks noChangeAspect="1"/>
          </p:cNvGraphicFramePr>
          <p:nvPr/>
        </p:nvGraphicFramePr>
        <p:xfrm>
          <a:off x="6616346" y="4510711"/>
          <a:ext cx="547942" cy="365295"/>
        </p:xfrm>
        <a:graphic>
          <a:graphicData uri="http://schemas.openxmlformats.org/presentationml/2006/ole">
            <mc:AlternateContent xmlns:mc="http://schemas.openxmlformats.org/markup-compatibility/2006">
              <mc:Choice xmlns:v="urn:schemas-microsoft-com:vml" Requires="v">
                <p:oleObj name="Bitmap Image" r:id="rId8" imgW="1514520" imgH="1009800" progId="PBrush">
                  <p:embed/>
                </p:oleObj>
              </mc:Choice>
              <mc:Fallback>
                <p:oleObj name="Bitmap Image" r:id="rId8" imgW="1514520" imgH="1009800" progId="PBrush">
                  <p:embed/>
                  <p:pic>
                    <p:nvPicPr>
                      <p:cNvPr id="3" name="Object 2">
                        <a:extLst>
                          <a:ext uri="{FF2B5EF4-FFF2-40B4-BE49-F238E27FC236}">
                            <a16:creationId xmlns:a16="http://schemas.microsoft.com/office/drawing/2014/main" id="{3907C187-1A15-4E11-B5B4-AE92ABAC62D6}"/>
                          </a:ext>
                        </a:extLst>
                      </p:cNvPr>
                      <p:cNvPicPr/>
                      <p:nvPr/>
                    </p:nvPicPr>
                    <p:blipFill>
                      <a:blip r:embed="rId6"/>
                      <a:stretch>
                        <a:fillRect/>
                      </a:stretch>
                    </p:blipFill>
                    <p:spPr>
                      <a:xfrm>
                        <a:off x="6616346" y="4510711"/>
                        <a:ext cx="547942" cy="365295"/>
                      </a:xfrm>
                      <a:prstGeom prst="rect">
                        <a:avLst/>
                      </a:prstGeom>
                    </p:spPr>
                  </p:pic>
                </p:oleObj>
              </mc:Fallback>
            </mc:AlternateContent>
          </a:graphicData>
        </a:graphic>
      </p:graphicFrame>
      <p:pic>
        <p:nvPicPr>
          <p:cNvPr id="4" name="Graphic 3" descr="Test tubes outline">
            <a:extLst>
              <a:ext uri="{FF2B5EF4-FFF2-40B4-BE49-F238E27FC236}">
                <a16:creationId xmlns:a16="http://schemas.microsoft.com/office/drawing/2014/main" id="{A4531E49-9B49-0791-19DC-3B8C3291F30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28912" y="3404201"/>
            <a:ext cx="460170" cy="460170"/>
          </a:xfrm>
          <a:prstGeom prst="rect">
            <a:avLst/>
          </a:prstGeom>
        </p:spPr>
      </p:pic>
      <p:pic>
        <p:nvPicPr>
          <p:cNvPr id="5" name="Graphic 4" descr="Test tubes outline">
            <a:extLst>
              <a:ext uri="{FF2B5EF4-FFF2-40B4-BE49-F238E27FC236}">
                <a16:creationId xmlns:a16="http://schemas.microsoft.com/office/drawing/2014/main" id="{88F89D87-558D-DC3D-EC84-A6CDEE3D0C6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72400" y="527404"/>
            <a:ext cx="460170" cy="460170"/>
          </a:xfrm>
          <a:prstGeom prst="rect">
            <a:avLst/>
          </a:prstGeom>
        </p:spPr>
      </p:pic>
      <p:sp>
        <p:nvSpPr>
          <p:cNvPr id="6" name="Rectangle 5">
            <a:extLst>
              <a:ext uri="{FF2B5EF4-FFF2-40B4-BE49-F238E27FC236}">
                <a16:creationId xmlns:a16="http://schemas.microsoft.com/office/drawing/2014/main" id="{EA52A771-7E7A-F5D0-2ACA-7942EDE09EC0}"/>
              </a:ext>
            </a:extLst>
          </p:cNvPr>
          <p:cNvSpPr/>
          <p:nvPr/>
        </p:nvSpPr>
        <p:spPr>
          <a:xfrm>
            <a:off x="0" y="51470"/>
            <a:ext cx="9144000" cy="468000"/>
          </a:xfrm>
          <a:prstGeom prst="rect">
            <a:avLst/>
          </a:prstGeom>
          <a:solidFill>
            <a:srgbClr val="EBF6F9">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i="0" dirty="0">
                <a:solidFill>
                  <a:srgbClr val="2F2B2B"/>
                </a:solidFill>
                <a:effectLst/>
                <a:latin typeface="+mj-lt"/>
              </a:rPr>
              <a:t>Prenatal genomic screening options in Ontario</a:t>
            </a:r>
            <a:endParaRPr lang="en-CA" sz="2800" dirty="0">
              <a:latin typeface="+mj-lt"/>
            </a:endParaRPr>
          </a:p>
        </p:txBody>
      </p:sp>
    </p:spTree>
    <p:extLst>
      <p:ext uri="{BB962C8B-B14F-4D97-AF65-F5344CB8AC3E}">
        <p14:creationId xmlns:p14="http://schemas.microsoft.com/office/powerpoint/2010/main" val="821455031"/>
      </p:ext>
    </p:extLst>
  </p:cSld>
  <p:clrMapOvr>
    <a:masterClrMapping/>
  </p:clrMapOvr>
</p:sld>
</file>

<file path=ppt/theme/theme1.xml><?xml version="1.0" encoding="utf-8"?>
<a:theme xmlns:a="http://schemas.openxmlformats.org/drawingml/2006/main" name="2015 FMF  - Untangling the helix - Nov 2015 - FINAL-2JC_9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92051</TotalTime>
  <Words>4572</Words>
  <Application>Microsoft Office PowerPoint</Application>
  <PresentationFormat>On-screen Show (16:9)</PresentationFormat>
  <Paragraphs>540</Paragraphs>
  <Slides>51</Slides>
  <Notes>49</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3" baseType="lpstr">
      <vt:lpstr>Abadi Extra Light</vt:lpstr>
      <vt:lpstr>Arial</vt:lpstr>
      <vt:lpstr>Calibri</vt:lpstr>
      <vt:lpstr>Courier New</vt:lpstr>
      <vt:lpstr>Forte</vt:lpstr>
      <vt:lpstr>Ink Free</vt:lpstr>
      <vt:lpstr>Karla</vt:lpstr>
      <vt:lpstr>Symbol</vt:lpstr>
      <vt:lpstr>Times New Roman</vt:lpstr>
      <vt:lpstr>Verdana</vt:lpstr>
      <vt:lpstr>2015 FMF  - Untangling the helix - Nov 2015 - FINAL-2JC_94</vt:lpstr>
      <vt:lpstr>Bitmap Image</vt:lpstr>
      <vt:lpstr>Disclaimer</vt:lpstr>
      <vt:lpstr>PowerPoint Presentation</vt:lpstr>
      <vt:lpstr>Genomics in your practice: Case-based pearls for everyday encounters with prenatal genomics</vt:lpstr>
      <vt:lpstr>Learning objectives </vt:lpstr>
      <vt:lpstr>PowerPoint Presentation</vt:lpstr>
      <vt:lpstr>Clinical scenarios 1-3: prenatal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CHEO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Untangling the helix 2015:  Genomics for primary care providers</dc:title>
  <dc:creator>Shawna</dc:creator>
  <cp:lastModifiedBy>Shawna M</cp:lastModifiedBy>
  <cp:revision>706</cp:revision>
  <cp:lastPrinted>2017-06-07T21:03:15Z</cp:lastPrinted>
  <dcterms:created xsi:type="dcterms:W3CDTF">2015-11-06T17:02:31Z</dcterms:created>
  <dcterms:modified xsi:type="dcterms:W3CDTF">2023-01-24T18:50:10Z</dcterms:modified>
</cp:coreProperties>
</file>