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927" r:id="rId2"/>
    <p:sldId id="1443" r:id="rId3"/>
    <p:sldId id="1534" r:id="rId4"/>
    <p:sldId id="1197" r:id="rId5"/>
    <p:sldId id="1344" r:id="rId6"/>
    <p:sldId id="1405" r:id="rId7"/>
    <p:sldId id="1404" r:id="rId8"/>
    <p:sldId id="1360" r:id="rId9"/>
    <p:sldId id="1439" r:id="rId10"/>
    <p:sldId id="1440" r:id="rId11"/>
    <p:sldId id="1441" r:id="rId12"/>
    <p:sldId id="1442" r:id="rId13"/>
    <p:sldId id="1363" r:id="rId14"/>
    <p:sldId id="1469" r:id="rId15"/>
    <p:sldId id="1408" r:id="rId16"/>
    <p:sldId id="1409" r:id="rId17"/>
    <p:sldId id="1410" r:id="rId18"/>
    <p:sldId id="1470" r:id="rId19"/>
    <p:sldId id="1471" r:id="rId20"/>
    <p:sldId id="1366" r:id="rId21"/>
    <p:sldId id="1524" r:id="rId22"/>
    <p:sldId id="1525" r:id="rId23"/>
    <p:sldId id="1526" r:id="rId24"/>
    <p:sldId id="1472" r:id="rId25"/>
    <p:sldId id="1528" r:id="rId26"/>
    <p:sldId id="1369" r:id="rId27"/>
    <p:sldId id="1473" r:id="rId28"/>
    <p:sldId id="1474" r:id="rId29"/>
    <p:sldId id="1379" r:id="rId30"/>
    <p:sldId id="1416" r:id="rId31"/>
    <p:sldId id="1418" r:id="rId32"/>
    <p:sldId id="1419" r:id="rId33"/>
    <p:sldId id="1530" r:id="rId34"/>
    <p:sldId id="1420" r:id="rId35"/>
    <p:sldId id="1421" r:id="rId36"/>
    <p:sldId id="1529" r:id="rId37"/>
    <p:sldId id="1514" r:id="rId38"/>
    <p:sldId id="1371" r:id="rId39"/>
    <p:sldId id="1478" r:id="rId40"/>
    <p:sldId id="1479" r:id="rId41"/>
    <p:sldId id="1515" r:id="rId42"/>
    <p:sldId id="1482" r:id="rId43"/>
    <p:sldId id="1372" r:id="rId44"/>
    <p:sldId id="1424" r:id="rId45"/>
    <p:sldId id="1425" r:id="rId46"/>
    <p:sldId id="1516" r:id="rId47"/>
    <p:sldId id="1488" r:id="rId48"/>
    <p:sldId id="1485" r:id="rId49"/>
    <p:sldId id="1486" r:id="rId50"/>
    <p:sldId id="1487" r:id="rId51"/>
    <p:sldId id="1484" r:id="rId52"/>
    <p:sldId id="1244" r:id="rId53"/>
    <p:sldId id="1535" r:id="rId54"/>
    <p:sldId id="1272" r:id="rId55"/>
  </p:sldIdLst>
  <p:sldSz cx="9144000" cy="5143500" type="screen16x9"/>
  <p:notesSz cx="6858000" cy="9296400"/>
  <p:defaultTextStyle>
    <a:defPPr>
      <a:defRPr lang="en-CA"/>
    </a:defPPr>
    <a:lvl1pPr algn="l" rtl="0" fontAlgn="base">
      <a:spcBef>
        <a:spcPct val="0"/>
      </a:spcBef>
      <a:spcAft>
        <a:spcPct val="0"/>
      </a:spcAft>
      <a:defRPr kern="1200">
        <a:solidFill>
          <a:schemeClr val="tx1"/>
        </a:solidFill>
        <a:latin typeface="Calibri" pitchFamily="-1" charset="0"/>
        <a:ea typeface="+mn-ea"/>
        <a:cs typeface="Arial" charset="0"/>
      </a:defRPr>
    </a:lvl1pPr>
    <a:lvl2pPr marL="457200" algn="l" rtl="0" fontAlgn="base">
      <a:spcBef>
        <a:spcPct val="0"/>
      </a:spcBef>
      <a:spcAft>
        <a:spcPct val="0"/>
      </a:spcAft>
      <a:defRPr kern="1200">
        <a:solidFill>
          <a:schemeClr val="tx1"/>
        </a:solidFill>
        <a:latin typeface="Calibri" pitchFamily="-1" charset="0"/>
        <a:ea typeface="+mn-ea"/>
        <a:cs typeface="Arial" charset="0"/>
      </a:defRPr>
    </a:lvl2pPr>
    <a:lvl3pPr marL="914400" algn="l" rtl="0" fontAlgn="base">
      <a:spcBef>
        <a:spcPct val="0"/>
      </a:spcBef>
      <a:spcAft>
        <a:spcPct val="0"/>
      </a:spcAft>
      <a:defRPr kern="1200">
        <a:solidFill>
          <a:schemeClr val="tx1"/>
        </a:solidFill>
        <a:latin typeface="Calibri" pitchFamily="-1" charset="0"/>
        <a:ea typeface="+mn-ea"/>
        <a:cs typeface="Arial" charset="0"/>
      </a:defRPr>
    </a:lvl3pPr>
    <a:lvl4pPr marL="1371600" algn="l" rtl="0" fontAlgn="base">
      <a:spcBef>
        <a:spcPct val="0"/>
      </a:spcBef>
      <a:spcAft>
        <a:spcPct val="0"/>
      </a:spcAft>
      <a:defRPr kern="1200">
        <a:solidFill>
          <a:schemeClr val="tx1"/>
        </a:solidFill>
        <a:latin typeface="Calibri" pitchFamily="-1" charset="0"/>
        <a:ea typeface="+mn-ea"/>
        <a:cs typeface="Arial" charset="0"/>
      </a:defRPr>
    </a:lvl4pPr>
    <a:lvl5pPr marL="1828800" algn="l" rtl="0" fontAlgn="base">
      <a:spcBef>
        <a:spcPct val="0"/>
      </a:spcBef>
      <a:spcAft>
        <a:spcPct val="0"/>
      </a:spcAft>
      <a:defRPr kern="1200">
        <a:solidFill>
          <a:schemeClr val="tx1"/>
        </a:solidFill>
        <a:latin typeface="Calibri" pitchFamily="-1" charset="0"/>
        <a:ea typeface="+mn-ea"/>
        <a:cs typeface="Arial" charset="0"/>
      </a:defRPr>
    </a:lvl5pPr>
    <a:lvl6pPr marL="2286000" algn="l" defTabSz="914400" rtl="0" eaLnBrk="1" latinLnBrk="0" hangingPunct="1">
      <a:defRPr kern="1200">
        <a:solidFill>
          <a:schemeClr val="tx1"/>
        </a:solidFill>
        <a:latin typeface="Calibri" pitchFamily="-1" charset="0"/>
        <a:ea typeface="+mn-ea"/>
        <a:cs typeface="Arial" charset="0"/>
      </a:defRPr>
    </a:lvl6pPr>
    <a:lvl7pPr marL="2743200" algn="l" defTabSz="914400" rtl="0" eaLnBrk="1" latinLnBrk="0" hangingPunct="1">
      <a:defRPr kern="1200">
        <a:solidFill>
          <a:schemeClr val="tx1"/>
        </a:solidFill>
        <a:latin typeface="Calibri" pitchFamily="-1" charset="0"/>
        <a:ea typeface="+mn-ea"/>
        <a:cs typeface="Arial" charset="0"/>
      </a:defRPr>
    </a:lvl7pPr>
    <a:lvl8pPr marL="3200400" algn="l" defTabSz="914400" rtl="0" eaLnBrk="1" latinLnBrk="0" hangingPunct="1">
      <a:defRPr kern="1200">
        <a:solidFill>
          <a:schemeClr val="tx1"/>
        </a:solidFill>
        <a:latin typeface="Calibri" pitchFamily="-1" charset="0"/>
        <a:ea typeface="+mn-ea"/>
        <a:cs typeface="Arial" charset="0"/>
      </a:defRPr>
    </a:lvl8pPr>
    <a:lvl9pPr marL="3657600" algn="l" defTabSz="914400" rtl="0" eaLnBrk="1" latinLnBrk="0" hangingPunct="1">
      <a:defRPr kern="1200">
        <a:solidFill>
          <a:schemeClr val="tx1"/>
        </a:solidFill>
        <a:latin typeface="Calibri" pitchFamily="-1"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EAE2"/>
    <a:srgbClr val="6D81DD"/>
    <a:srgbClr val="FF0066"/>
    <a:srgbClr val="FFEFAD"/>
    <a:srgbClr val="EBF6F9"/>
    <a:srgbClr val="FFCC00"/>
    <a:srgbClr val="FFFF66"/>
    <a:srgbClr val="33CC33"/>
    <a:srgbClr val="0025C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36" autoAdjust="0"/>
    <p:restoredTop sz="84520" autoAdjust="0"/>
  </p:normalViewPr>
  <p:slideViewPr>
    <p:cSldViewPr>
      <p:cViewPr varScale="1">
        <p:scale>
          <a:sx n="92" d="100"/>
          <a:sy n="92" d="100"/>
        </p:scale>
        <p:origin x="1074" y="0"/>
      </p:cViewPr>
      <p:guideLst>
        <p:guide orient="horz" pos="1620"/>
        <p:guide pos="2880"/>
      </p:guideLst>
    </p:cSldViewPr>
  </p:slideViewPr>
  <p:notesTextViewPr>
    <p:cViewPr>
      <p:scale>
        <a:sx n="75" d="100"/>
        <a:sy n="75" d="100"/>
      </p:scale>
      <p:origin x="0" y="0"/>
    </p:cViewPr>
  </p:notesTextViewPr>
  <p:sorterViewPr>
    <p:cViewPr>
      <p:scale>
        <a:sx n="60" d="100"/>
        <a:sy n="60" d="100"/>
      </p:scale>
      <p:origin x="0" y="-18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19T15:55:30.91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3,'324'-3,"349"7,-529 8,176 37,-206-28,-20-4,-7 0,2-4,96 1,785-15,-346-1,-564 5,0 3,88 20,70 8,-89-33,-80-2,55 6,-79-1,0 2,42 15,-41-12,0-2,32 6,39-2,-48-6,78 17,83 17,-99-21,-85-12,0 1,40 18,-5-3,-16-8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19T15:55:33.54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39,'965'18,"8"0,886-20,-1363-34,6-1,535 40,-925 3,0 6,183 43,-269-50,-3 0,0 1,0 1,-1 0,31 16,-6 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19T15:55:51.87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19T15:56:50.18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3,'324'-3,"349"7,-529 8,176 37,-206-28,-20-4,-7 0,2-4,96 1,785-15,-346-1,-564 5,0 3,88 20,70 8,-89-33,-80-2,55 6,-79-1,0 2,42 15,-41-12,0-2,32 6,39-2,-48-6,78 17,83 17,-99-21,-85-12,0 1,40 18,-5-3,-16-8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396406E-5A95-4E46-9390-D4456A39378A}" type="datetime1">
              <a:rPr lang="en-CA" altLang="en-US"/>
              <a:pPr/>
              <a:t>2023-01-24</a:t>
            </a:fld>
            <a:endParaRPr lang="en-CA" alt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745AC39-1851-48DC-A31F-52C45565B6A5}" type="slidenum">
              <a:rPr lang="en-CA" altLang="en-US"/>
              <a:pPr/>
              <a:t>‹#›</a:t>
            </a:fld>
            <a:endParaRPr lang="en-CA" altLang="en-US"/>
          </a:p>
        </p:txBody>
      </p:sp>
    </p:spTree>
    <p:extLst>
      <p:ext uri="{BB962C8B-B14F-4D97-AF65-F5344CB8AC3E}">
        <p14:creationId xmlns:p14="http://schemas.microsoft.com/office/powerpoint/2010/main" val="8721033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geneticliteracyproject.org/glps-aggregation-of-articles-and-use-of-images-under-the-fair-use-copyright-exception/"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geneticliteracyproject.org/2019/07/26/knowledge-without-context-why-consumer-genetic-tests-can-spark-needless-fears-behavioral-changes/#.WPdeNczVIaI.twitter"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geneticliteracyproject.org/glps-aggregation-of-articles-and-use-of-images-under-the-fair-use-copyright-exception/"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geneticliteracyproject.org/2019/07/26/knowledge-without-context-why-consumer-genetic-tests-can-spark-needless-fears-behavioral-changes/#.WPdeNczVIaI.twitter"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geneticliteracyproject.org/glps-aggregation-of-articles-and-use-of-images-under-the-fair-use-copyright-exception/"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geneticliteracyproject.org/2019/07/26/knowledge-without-context-why-consumer-genetic-tests-can-spark-needless-fears-behavioral-changes/#.WPdeNczVIaI.twitter"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geneticliteracyproject.org/glps-aggregation-of-articles-and-use-of-images-under-the-fair-use-copyright-exception/"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geneticliteracyproject.org/2019/07/26/knowledge-without-context-why-consumer-genetic-tests-can-spark-needless-fears-behavioral-changes/#.WPdeNczVIaI.twitter"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2</a:t>
            </a:fld>
            <a:endParaRPr lang="en-CA" altLang="en-US"/>
          </a:p>
        </p:txBody>
      </p:sp>
    </p:spTree>
    <p:extLst>
      <p:ext uri="{BB962C8B-B14F-4D97-AF65-F5344CB8AC3E}">
        <p14:creationId xmlns:p14="http://schemas.microsoft.com/office/powerpoint/2010/main" val="1165278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Pharmacogenomics has been shown to be of some clinical utility in some cases, </a:t>
            </a:r>
            <a:endParaRPr lang="en-CA" b="1" dirty="0"/>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12</a:t>
            </a:fld>
            <a:endParaRPr lang="en-CA" altLang="en-US"/>
          </a:p>
        </p:txBody>
      </p:sp>
    </p:spTree>
    <p:extLst>
      <p:ext uri="{BB962C8B-B14F-4D97-AF65-F5344CB8AC3E}">
        <p14:creationId xmlns:p14="http://schemas.microsoft.com/office/powerpoint/2010/main" val="2562004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b="1" dirty="0"/>
          </a:p>
          <a:p>
            <a:pPr>
              <a:lnSpc>
                <a:spcPct val="115000"/>
              </a:lnSpc>
              <a:spcBef>
                <a:spcPts val="600"/>
              </a:spcBef>
              <a:spcAft>
                <a:spcPts val="1000"/>
              </a:spcAft>
            </a:pPr>
            <a:r>
              <a:rPr lang="en-AU" sz="1800" b="1" dirty="0">
                <a:effectLst/>
                <a:latin typeface="Calibri" panose="020F0502020204030204" pitchFamily="34" charset="0"/>
                <a:ea typeface="Times New Roman" panose="02020603050405020304" pitchFamily="18" charset="0"/>
                <a:cs typeface="Times New Roman" panose="02020603050405020304" pitchFamily="18" charset="0"/>
              </a:rPr>
              <a:t>Multifactorial disorders and genome-wide association studies (GWAS):</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GWAS are case-control studies which examine many common variations in our genetic code (single nucleotide polymorphisms [SNPs]).  They compare large groups of individuals (unaffected controls versus individuals with symptoms of a specific disease or those experiencing a particular medication response) in an attempt to distinguish between non-harmful changes in the DNA code and pathogenic, disease causing/predisposing changes.   SNPs (pronounced ‘snips’) are the most common type of genetic variation. Each SNP represents a difference in a single DNA building block, a nucleotide. SNPs occur normally in an individual’s genome about once in every 300 nucleotides, thus there are about 10 million SNPs in the human genome.  </a:t>
            </a:r>
            <a:endParaRPr lang="en-CA"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15000"/>
              </a:lnSpc>
              <a:spcBef>
                <a:spcPts val="600"/>
              </a:spcBef>
              <a:spcAft>
                <a:spcPts val="1000"/>
              </a:spcAft>
            </a:pP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Odds ratios and relative risks are used to categorize an individual as at increased risk (higher than average), average (general population risk), or decreased risk (lower than average).  Results from GWAS may be used to report an individual’s risk for cancer, heart disease or diabetes.  Test laboratories use variable literature sources, data set and technologies for testing and variant classification which adds complexity to interpretation.  </a:t>
            </a:r>
            <a:endParaRPr lang="en-CA"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en-AU" sz="1800" b="1" dirty="0">
                <a:effectLst/>
                <a:latin typeface="Calibri" panose="020F0502020204030204" pitchFamily="34" charset="0"/>
                <a:ea typeface="Times New Roman" panose="02020603050405020304" pitchFamily="18" charset="0"/>
                <a:cs typeface="Times New Roman" panose="02020603050405020304" pitchFamily="18" charset="0"/>
              </a:rPr>
              <a:t>Mendelian disorders and ethnicity-specific testing or next generation sequencing:</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Single gene disorders (e.g. cystic fibrosis, </a:t>
            </a:r>
            <a:r>
              <a:rPr lang="en-AU" sz="1800" i="1" dirty="0">
                <a:effectLst/>
                <a:latin typeface="Calibri" panose="020F0502020204030204" pitchFamily="34" charset="0"/>
                <a:ea typeface="Times New Roman" panose="02020603050405020304" pitchFamily="18" charset="0"/>
                <a:cs typeface="Times New Roman" panose="02020603050405020304" pitchFamily="18" charset="0"/>
              </a:rPr>
              <a:t>HFE</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-associated hemochromatosis,</a:t>
            </a:r>
            <a:r>
              <a:rPr lang="en-AU" sz="1800" i="1" dirty="0">
                <a:effectLst/>
                <a:latin typeface="Calibri" panose="020F0502020204030204" pitchFamily="34" charset="0"/>
                <a:ea typeface="Times New Roman" panose="02020603050405020304" pitchFamily="18" charset="0"/>
                <a:cs typeface="Times New Roman" panose="02020603050405020304" pitchFamily="18" charset="0"/>
              </a:rPr>
              <a:t> BRCA</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-associated hereditary breast and ovarian cancer syndrome) are often screened for by targeting only ethnicity-based gene variations.  For example, screening for mutations in the </a:t>
            </a:r>
            <a:r>
              <a:rPr lang="en-AU" sz="1800" i="1" dirty="0">
                <a:effectLst/>
                <a:latin typeface="Calibri" panose="020F0502020204030204" pitchFamily="34" charset="0"/>
                <a:ea typeface="Times New Roman" panose="02020603050405020304" pitchFamily="18" charset="0"/>
                <a:cs typeface="Times New Roman" panose="02020603050405020304" pitchFamily="18" charset="0"/>
              </a:rPr>
              <a:t>BRCA1</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and </a:t>
            </a:r>
            <a:r>
              <a:rPr lang="en-AU" sz="1800" i="1" dirty="0">
                <a:effectLst/>
                <a:latin typeface="Calibri" panose="020F0502020204030204" pitchFamily="34" charset="0"/>
                <a:ea typeface="Times New Roman" panose="02020603050405020304" pitchFamily="18" charset="0"/>
                <a:cs typeface="Times New Roman" panose="02020603050405020304" pitchFamily="18" charset="0"/>
              </a:rPr>
              <a:t>BRCA2</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genes is limited to the three commonly found in individuals of Ashkenazi Jewish ethnicity, regardless of the consumer’s reported ethnicity.  This means that not all clinically relevant mutations or even genes are necessarily included in analysis; possibly resulting in false reassurance with negative results</a:t>
            </a:r>
            <a:r>
              <a:rPr lang="en-AU" sz="1800" baseline="30000" dirty="0">
                <a:effectLst/>
                <a:latin typeface="Calibri" panose="020F0502020204030204" pitchFamily="34" charset="0"/>
                <a:ea typeface="Times New Roman" panose="02020603050405020304" pitchFamily="18" charset="0"/>
                <a:cs typeface="Times New Roman" panose="02020603050405020304" pitchFamily="18" charset="0"/>
              </a:rPr>
              <a:t>7</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.This is of particular importance where there is a known family history.  </a:t>
            </a:r>
            <a:endParaRPr lang="en-CA"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Additionally next generation sequencing (NGS) may be employed, where the entire coding region of a gene is sequenced (read) looking for significant variation as compared to a reference sequence.   While some variations are well known to be either pathogenic or benign, some require expert analysis by a genomic specialist.  Genetic changes that are only weakly associated with disease may be reported, possibly leading to anxiety or inappropriate additional testing</a:t>
            </a:r>
            <a:r>
              <a:rPr lang="en-AU" sz="1800" baseline="30000" dirty="0">
                <a:effectLst/>
                <a:latin typeface="Calibri" panose="020F0502020204030204" pitchFamily="34" charset="0"/>
                <a:ea typeface="Times New Roman" panose="02020603050405020304" pitchFamily="18" charset="0"/>
                <a:cs typeface="Times New Roman" panose="02020603050405020304" pitchFamily="18" charset="0"/>
              </a:rPr>
              <a:t>7</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Additionally, due to variability in interpretation, there is the possibility of conflicting risk interpretations between companies.</a:t>
            </a:r>
            <a:endParaRPr lang="en-CA" sz="1800"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en-CA" b="1" dirty="0"/>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13</a:t>
            </a:fld>
            <a:endParaRPr lang="en-CA" altLang="en-US"/>
          </a:p>
        </p:txBody>
      </p:sp>
    </p:spTree>
    <p:extLst>
      <p:ext uri="{BB962C8B-B14F-4D97-AF65-F5344CB8AC3E}">
        <p14:creationId xmlns:p14="http://schemas.microsoft.com/office/powerpoint/2010/main" val="2361099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600"/>
              </a:spcBef>
              <a:spcAft>
                <a:spcPts val="1000"/>
              </a:spcAft>
            </a:pPr>
            <a:r>
              <a:rPr lang="en-AU" sz="1800" b="1" dirty="0">
                <a:effectLst/>
                <a:latin typeface="Calibri" panose="020F0502020204030204" pitchFamily="34" charset="0"/>
                <a:ea typeface="Times New Roman" panose="02020603050405020304" pitchFamily="18" charset="0"/>
                <a:cs typeface="Times New Roman" panose="02020603050405020304" pitchFamily="18" charset="0"/>
              </a:rPr>
              <a:t>Multifactorial disorders and genome-wide association studies (GWAS):</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GWAS are case-control studies which examine many common variations in our genetic code (single nucleotide polymorphisms [SNPs]).  They compare large groups of individuals (unaffected controls versus individuals with symptoms of a specific disease or those experiencing a particular medication response) in an attempt to distinguish between non-harmful changes in the DNA code and pathogenic, disease causing/predisposing changes.   SNPs (pronounced ‘snips’) are the most common type of genetic variation. Each SNP represents a difference in a single DNA building block, a nucleotide. SNPs occur normally in an individual’s genome about once in every 300 nucleotides, thus there are about 10 million SNPs in the human genome.  </a:t>
            </a:r>
            <a:endParaRPr lang="en-CA"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15000"/>
              </a:lnSpc>
              <a:spcBef>
                <a:spcPts val="600"/>
              </a:spcBef>
              <a:spcAft>
                <a:spcPts val="1000"/>
              </a:spcAft>
            </a:pP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Odds ratios and relative risks are used to categorize an individual as at increased risk (higher than average), average (general population risk), or decreased risk (lower than average).  Results from GWAS may be used to report an individual’s risk for cancer, heart disease or diabetes.  Test laboratories use variable literature sources, data set and technologies for testing and variant classification which adds complexity to interpretation.  </a:t>
            </a:r>
          </a:p>
          <a:p>
            <a:pPr>
              <a:lnSpc>
                <a:spcPct val="115000"/>
              </a:lnSpc>
              <a:spcBef>
                <a:spcPts val="600"/>
              </a:spcBef>
              <a:spcAft>
                <a:spcPts val="1000"/>
              </a:spcAft>
            </a:pPr>
            <a:endParaRPr lang="en-CA"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en-AU" sz="1800" b="1" dirty="0">
                <a:effectLst/>
                <a:latin typeface="Calibri" panose="020F0502020204030204" pitchFamily="34" charset="0"/>
                <a:ea typeface="Times New Roman" panose="02020603050405020304" pitchFamily="18" charset="0"/>
                <a:cs typeface="Times New Roman" panose="02020603050405020304" pitchFamily="18" charset="0"/>
              </a:rPr>
              <a:t>Mendelian disorders and ethnicity-specific testing or next generation sequencing:</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Single gene disorders (e.g. cystic fibrosis, </a:t>
            </a:r>
            <a:r>
              <a:rPr lang="en-AU" sz="1800" i="1" dirty="0">
                <a:effectLst/>
                <a:latin typeface="Calibri" panose="020F0502020204030204" pitchFamily="34" charset="0"/>
                <a:ea typeface="Times New Roman" panose="02020603050405020304" pitchFamily="18" charset="0"/>
                <a:cs typeface="Times New Roman" panose="02020603050405020304" pitchFamily="18" charset="0"/>
              </a:rPr>
              <a:t>HFE</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-associated hemochromatosis,</a:t>
            </a:r>
            <a:r>
              <a:rPr lang="en-AU" sz="1800" i="1" dirty="0">
                <a:effectLst/>
                <a:latin typeface="Calibri" panose="020F0502020204030204" pitchFamily="34" charset="0"/>
                <a:ea typeface="Times New Roman" panose="02020603050405020304" pitchFamily="18" charset="0"/>
                <a:cs typeface="Times New Roman" panose="02020603050405020304" pitchFamily="18" charset="0"/>
              </a:rPr>
              <a:t> BRCA</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-associated hereditary breast and ovarian cancer syndrome) are often screened for by targeting only ethnicity-based gene variations.  For example, screening for mutations in the </a:t>
            </a:r>
            <a:r>
              <a:rPr lang="en-AU" sz="1800" i="1" dirty="0">
                <a:effectLst/>
                <a:latin typeface="Calibri" panose="020F0502020204030204" pitchFamily="34" charset="0"/>
                <a:ea typeface="Times New Roman" panose="02020603050405020304" pitchFamily="18" charset="0"/>
                <a:cs typeface="Times New Roman" panose="02020603050405020304" pitchFamily="18" charset="0"/>
              </a:rPr>
              <a:t>BRCA1</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and </a:t>
            </a:r>
            <a:r>
              <a:rPr lang="en-AU" sz="1800" i="1" dirty="0">
                <a:effectLst/>
                <a:latin typeface="Calibri" panose="020F0502020204030204" pitchFamily="34" charset="0"/>
                <a:ea typeface="Times New Roman" panose="02020603050405020304" pitchFamily="18" charset="0"/>
                <a:cs typeface="Times New Roman" panose="02020603050405020304" pitchFamily="18" charset="0"/>
              </a:rPr>
              <a:t>BRCA2</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genes is limited to the three commonly found in individuals of Ashkenazi Jewish ethnicity, regardless of the consumer’s reported ethnicity.  This means that not all clinically relevant mutations or even genes are necessarily included in analysis; possibly resulting in false reassurance with negative results</a:t>
            </a:r>
            <a:r>
              <a:rPr lang="en-AU" sz="1800" baseline="30000" dirty="0">
                <a:effectLst/>
                <a:latin typeface="Calibri" panose="020F0502020204030204" pitchFamily="34" charset="0"/>
                <a:ea typeface="Times New Roman" panose="02020603050405020304" pitchFamily="18" charset="0"/>
                <a:cs typeface="Times New Roman" panose="02020603050405020304" pitchFamily="18" charset="0"/>
              </a:rPr>
              <a:t>7</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.This is of particular importance where there is a known family history.  </a:t>
            </a:r>
            <a:endParaRPr lang="en-CA"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Additionally next generation sequencing (NGS) may be employed, where the entire coding region of a gene is sequenced (read) looking for significant variation as compared to a reference sequence.   While some variations are well known to be either pathogenic or benign, some require expert analysis by a genomic specialist.  Genetic changes that are only weakly associated with disease may be reported, possibly leading to anxiety or inappropriate additional testing</a:t>
            </a:r>
            <a:r>
              <a:rPr lang="en-AU" sz="1800" baseline="30000" dirty="0">
                <a:effectLst/>
                <a:latin typeface="Calibri" panose="020F0502020204030204" pitchFamily="34" charset="0"/>
                <a:ea typeface="Times New Roman" panose="02020603050405020304" pitchFamily="18" charset="0"/>
                <a:cs typeface="Times New Roman" panose="02020603050405020304" pitchFamily="18" charset="0"/>
              </a:rPr>
              <a:t>7</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Additionally, due to variability in interpretation, there is the possibility of conflicting risk interpretations between companies.</a:t>
            </a:r>
            <a:endParaRPr lang="en-CA" sz="1800"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en-CA" b="1" dirty="0"/>
          </a:p>
          <a:p>
            <a:r>
              <a:rPr lang="en-CA" b="1" dirty="0"/>
              <a:t>FROM GECKO’s DTC ON THE RUN</a:t>
            </a:r>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14</a:t>
            </a:fld>
            <a:endParaRPr lang="en-CA" altLang="en-US"/>
          </a:p>
        </p:txBody>
      </p:sp>
    </p:spTree>
    <p:extLst>
      <p:ext uri="{BB962C8B-B14F-4D97-AF65-F5344CB8AC3E}">
        <p14:creationId xmlns:p14="http://schemas.microsoft.com/office/powerpoint/2010/main" val="1258553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B11D4126-1759-2F61-38CD-E6A4E4DF38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A432892A-4C86-EF59-38ED-8F02DCCAF4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dirty="0"/>
          </a:p>
        </p:txBody>
      </p:sp>
      <p:sp>
        <p:nvSpPr>
          <p:cNvPr id="72708" name="Slide Number Placeholder 3">
            <a:extLst>
              <a:ext uri="{FF2B5EF4-FFF2-40B4-BE49-F238E27FC236}">
                <a16:creationId xmlns:a16="http://schemas.microsoft.com/office/drawing/2014/main" id="{9195D975-A2DE-241F-F6A0-6A3AC5576AE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AEBE29E-E6ED-4C9B-9BDF-FC8E6C9B14C3}" type="slidenum">
              <a:rPr lang="en-US" altLang="en-US"/>
              <a:pPr eaLnBrk="1" hangingPunct="1"/>
              <a:t>15</a:t>
            </a:fld>
            <a:endParaRPr lang="en-US" altLang="en-US"/>
          </a:p>
        </p:txBody>
      </p:sp>
    </p:spTree>
    <p:extLst>
      <p:ext uri="{BB962C8B-B14F-4D97-AF65-F5344CB8AC3E}">
        <p14:creationId xmlns:p14="http://schemas.microsoft.com/office/powerpoint/2010/main" val="2718613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212121"/>
                </a:solidFill>
                <a:effectLst/>
                <a:latin typeface="BlinkMacSystemFont"/>
              </a:rPr>
              <a:t>Main motivation for DTC: see word cloud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212121"/>
              </a:solidFill>
              <a:effectLst/>
              <a:latin typeface="BlinkMacSystemFon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212121"/>
                </a:solidFill>
                <a:effectLst/>
                <a:latin typeface="BlinkMacSystemFont"/>
              </a:rPr>
              <a:t>Intention to discuss with PCPs ambivalent to high, and higher when perceived clinical utility e.g. related to </a:t>
            </a:r>
            <a:r>
              <a:rPr lang="en-US" b="0" i="0" dirty="0" err="1">
                <a:solidFill>
                  <a:srgbClr val="212121"/>
                </a:solidFill>
                <a:effectLst/>
                <a:latin typeface="BlinkMacSystemFont"/>
              </a:rPr>
              <a:t>famhx</a:t>
            </a:r>
            <a:endParaRPr lang="en-US" b="0" i="0" dirty="0">
              <a:solidFill>
                <a:srgbClr val="212121"/>
              </a:solidFill>
              <a:effectLst/>
              <a:latin typeface="BlinkMacSystemFon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solidFill>
                <a:srgbClr val="212121"/>
              </a:solidFill>
              <a:effectLst/>
              <a:latin typeface="BlinkMacSystemFon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800" b="1" i="0" u="none" strike="noStrike" baseline="0" dirty="0">
              <a:latin typeface="Optima-Bold"/>
            </a:endParaRPr>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16</a:t>
            </a:fld>
            <a:endParaRPr lang="en-CA" altLang="en-US"/>
          </a:p>
        </p:txBody>
      </p:sp>
    </p:spTree>
    <p:extLst>
      <p:ext uri="{BB962C8B-B14F-4D97-AF65-F5344CB8AC3E}">
        <p14:creationId xmlns:p14="http://schemas.microsoft.com/office/powerpoint/2010/main" val="2604260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5742B9B3-648E-323E-532F-73F56F2EA9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0152D4B0-B929-C79C-6996-0153FA40CC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dirty="0"/>
              <a:t>Explore her motivations for pursuing DTC?</a:t>
            </a:r>
          </a:p>
          <a:p>
            <a:pPr eaLnBrk="1" hangingPunct="1">
              <a:spcBef>
                <a:spcPct val="0"/>
              </a:spcBef>
            </a:pPr>
            <a:r>
              <a:rPr lang="en-CA" altLang="en-US" dirty="0"/>
              <a:t>What are her concerns for the BRCA gene?</a:t>
            </a:r>
          </a:p>
        </p:txBody>
      </p:sp>
      <p:sp>
        <p:nvSpPr>
          <p:cNvPr id="69636" name="Slide Number Placeholder 3">
            <a:extLst>
              <a:ext uri="{FF2B5EF4-FFF2-40B4-BE49-F238E27FC236}">
                <a16:creationId xmlns:a16="http://schemas.microsoft.com/office/drawing/2014/main" id="{FD18012D-C0EA-CA60-6056-E50C68CE8B2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91D1A39-9EDF-45A9-A0F3-C55DA883C7FD}" type="slidenum">
              <a:rPr lang="en-US" altLang="en-US"/>
              <a:pPr eaLnBrk="1" hangingPunct="1"/>
              <a:t>17</a:t>
            </a:fld>
            <a:endParaRPr lang="en-US" altLang="en-US"/>
          </a:p>
        </p:txBody>
      </p:sp>
    </p:spTree>
    <p:extLst>
      <p:ext uri="{BB962C8B-B14F-4D97-AF65-F5344CB8AC3E}">
        <p14:creationId xmlns:p14="http://schemas.microsoft.com/office/powerpoint/2010/main" val="2157716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745AC39-1851-48DC-A31F-52C45565B6A5}" type="slidenum">
              <a:rPr lang="en-CA" altLang="en-US" smtClean="0"/>
              <a:pPr/>
              <a:t>18</a:t>
            </a:fld>
            <a:endParaRPr lang="en-CA" altLang="en-US"/>
          </a:p>
        </p:txBody>
      </p:sp>
    </p:spTree>
    <p:extLst>
      <p:ext uri="{BB962C8B-B14F-4D97-AF65-F5344CB8AC3E}">
        <p14:creationId xmlns:p14="http://schemas.microsoft.com/office/powerpoint/2010/main" val="4234574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745AC39-1851-48DC-A31F-52C45565B6A5}" type="slidenum">
              <a:rPr lang="en-CA" altLang="en-US" smtClean="0"/>
              <a:pPr/>
              <a:t>19</a:t>
            </a:fld>
            <a:endParaRPr lang="en-CA" altLang="en-US"/>
          </a:p>
        </p:txBody>
      </p:sp>
    </p:spTree>
    <p:extLst>
      <p:ext uri="{BB962C8B-B14F-4D97-AF65-F5344CB8AC3E}">
        <p14:creationId xmlns:p14="http://schemas.microsoft.com/office/powerpoint/2010/main" val="2904508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745AC39-1851-48DC-A31F-52C45565B6A5}" type="slidenum">
              <a:rPr lang="en-CA" altLang="en-US" smtClean="0"/>
              <a:pPr/>
              <a:t>20</a:t>
            </a:fld>
            <a:endParaRPr lang="en-CA" altLang="en-US"/>
          </a:p>
        </p:txBody>
      </p:sp>
    </p:spTree>
    <p:extLst>
      <p:ext uri="{BB962C8B-B14F-4D97-AF65-F5344CB8AC3E}">
        <p14:creationId xmlns:p14="http://schemas.microsoft.com/office/powerpoint/2010/main" val="1973618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dirty="0">
                <a:latin typeface="Abadi Extra Light" panose="020B0204020104020204" pitchFamily="34" charset="0"/>
              </a:rPr>
              <a:t>What can you tell her about her direct-to-consumer genomic test result?</a:t>
            </a:r>
          </a:p>
          <a:p>
            <a:endParaRPr lang="en-CA" dirty="0"/>
          </a:p>
        </p:txBody>
      </p:sp>
      <p:sp>
        <p:nvSpPr>
          <p:cNvPr id="4" name="Slide Number Placeholder 3"/>
          <p:cNvSpPr>
            <a:spLocks noGrp="1"/>
          </p:cNvSpPr>
          <p:nvPr>
            <p:ph type="sldNum" sz="quarter" idx="10"/>
          </p:nvPr>
        </p:nvSpPr>
        <p:spPr/>
        <p:txBody>
          <a:bodyPr/>
          <a:lstStyle/>
          <a:p>
            <a:fld id="{6745AC39-1851-48DC-A31F-52C45565B6A5}" type="slidenum">
              <a:rPr lang="en-CA" altLang="en-US" smtClean="0"/>
              <a:pPr/>
              <a:t>21</a:t>
            </a:fld>
            <a:endParaRPr lang="en-CA" altLang="en-US"/>
          </a:p>
        </p:txBody>
      </p:sp>
    </p:spTree>
    <p:extLst>
      <p:ext uri="{BB962C8B-B14F-4D97-AF65-F5344CB8AC3E}">
        <p14:creationId xmlns:p14="http://schemas.microsoft.com/office/powerpoint/2010/main" val="864829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745AC39-1851-48DC-A31F-52C45565B6A5}" type="slidenum">
              <a:rPr lang="en-CA" altLang="en-US" smtClean="0"/>
              <a:pPr/>
              <a:t>3</a:t>
            </a:fld>
            <a:endParaRPr lang="en-CA" altLang="en-US"/>
          </a:p>
        </p:txBody>
      </p:sp>
    </p:spTree>
    <p:extLst>
      <p:ext uri="{BB962C8B-B14F-4D97-AF65-F5344CB8AC3E}">
        <p14:creationId xmlns:p14="http://schemas.microsoft.com/office/powerpoint/2010/main" val="2887869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Assessing HBOC</a:t>
            </a:r>
          </a:p>
          <a:p>
            <a:r>
              <a:rPr lang="en-CA" dirty="0"/>
              <a:t>POC on the GECKO site</a:t>
            </a:r>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24</a:t>
            </a:fld>
            <a:endParaRPr lang="en-CA" altLang="en-US"/>
          </a:p>
        </p:txBody>
      </p:sp>
    </p:spTree>
    <p:extLst>
      <p:ext uri="{BB962C8B-B14F-4D97-AF65-F5344CB8AC3E}">
        <p14:creationId xmlns:p14="http://schemas.microsoft.com/office/powerpoint/2010/main" val="2972363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ＭＳ Ｐゴシック" pitchFamily="-1" charset="-128"/>
                <a:cs typeface="+mn-cs"/>
              </a:rPr>
              <a:t>IBIS:</a:t>
            </a:r>
            <a:r>
              <a:rPr lang="en-US" sz="1200" b="0" i="0" kern="1200" baseline="0" dirty="0">
                <a:solidFill>
                  <a:schemeClr val="tx1"/>
                </a:solidFill>
                <a:effectLst/>
                <a:latin typeface="+mn-lt"/>
                <a:ea typeface="ＭＳ Ｐゴシック" pitchFamily="-1" charset="-128"/>
                <a:cs typeface="+mn-cs"/>
              </a:rPr>
              <a:t> </a:t>
            </a:r>
            <a:r>
              <a:rPr lang="en-US" sz="1200" b="0" i="0" kern="1200" dirty="0">
                <a:solidFill>
                  <a:schemeClr val="tx1"/>
                </a:solidFill>
                <a:effectLst/>
                <a:latin typeface="+mn-lt"/>
                <a:ea typeface="ＭＳ Ｐゴシック" pitchFamily="-1" charset="-128"/>
                <a:cs typeface="+mn-cs"/>
              </a:rPr>
              <a:t>The </a:t>
            </a:r>
            <a:r>
              <a:rPr lang="en-US" sz="1200" b="0" i="0" kern="1200" dirty="0" err="1">
                <a:solidFill>
                  <a:schemeClr val="tx1"/>
                </a:solidFill>
                <a:effectLst/>
                <a:latin typeface="+mn-lt"/>
                <a:ea typeface="ＭＳ Ｐゴシック" pitchFamily="-1" charset="-128"/>
                <a:cs typeface="+mn-cs"/>
              </a:rPr>
              <a:t>Tyrer-Cuzick</a:t>
            </a:r>
            <a:r>
              <a:rPr lang="en-US" sz="1200" b="0" i="0" kern="1200" dirty="0">
                <a:solidFill>
                  <a:schemeClr val="tx1"/>
                </a:solidFill>
                <a:effectLst/>
                <a:latin typeface="+mn-lt"/>
                <a:ea typeface="ＭＳ Ｐゴシック" pitchFamily="-1" charset="-128"/>
                <a:cs typeface="+mn-cs"/>
              </a:rPr>
              <a:t> model is a breast cancer risk assessment tool incorporating </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pitchFamily="-1" charset="-128"/>
                <a:cs typeface="+mn-cs"/>
              </a:rPr>
              <a:t>family history, </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pitchFamily="-1" charset="-128"/>
                <a:cs typeface="+mn-cs"/>
              </a:rPr>
              <a:t>endogenous hormonal factors, </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pitchFamily="-1" charset="-128"/>
                <a:cs typeface="+mn-cs"/>
              </a:rPr>
              <a:t>benign disease, </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pitchFamily="-1" charset="-128"/>
                <a:cs typeface="+mn-cs"/>
              </a:rPr>
              <a:t>risk factors such as age and body mass index, </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pitchFamily="-1" charset="-128"/>
                <a:cs typeface="+mn-cs"/>
              </a:rPr>
              <a:t>genetic factors (including BRCA) into a single statistical model. </a:t>
            </a:r>
          </a:p>
          <a:p>
            <a:r>
              <a:rPr lang="en-US" sz="1200" b="0" i="0" kern="1200" dirty="0">
                <a:solidFill>
                  <a:schemeClr val="tx1"/>
                </a:solidFill>
                <a:effectLst/>
                <a:latin typeface="+mn-lt"/>
                <a:ea typeface="ＭＳ Ｐゴシック" pitchFamily="-1" charset="-128"/>
                <a:cs typeface="+mn-cs"/>
              </a:rPr>
              <a:t>The </a:t>
            </a:r>
            <a:r>
              <a:rPr lang="en-US" sz="1200" b="0" i="0" kern="1200" dirty="0" err="1">
                <a:solidFill>
                  <a:schemeClr val="tx1"/>
                </a:solidFill>
                <a:effectLst/>
                <a:latin typeface="+mn-lt"/>
                <a:ea typeface="ＭＳ Ｐゴシック" pitchFamily="-1" charset="-128"/>
                <a:cs typeface="+mn-cs"/>
              </a:rPr>
              <a:t>Tyrer-Cuzick</a:t>
            </a:r>
            <a:r>
              <a:rPr lang="en-US" sz="1200" b="0" i="0" kern="1200" dirty="0">
                <a:solidFill>
                  <a:schemeClr val="tx1"/>
                </a:solidFill>
                <a:effectLst/>
                <a:latin typeface="+mn-lt"/>
                <a:ea typeface="ＭＳ Ｐゴシック" pitchFamily="-1" charset="-128"/>
                <a:cs typeface="+mn-cs"/>
              </a:rPr>
              <a:t> model has been shown in independent studies to be the most consistently accurate when compared with other available risk assessment models. The model has been incorporated into a computer </a:t>
            </a:r>
            <a:r>
              <a:rPr lang="en-US" sz="1200" b="0" i="0" kern="1200" dirty="0" err="1">
                <a:solidFill>
                  <a:schemeClr val="tx1"/>
                </a:solidFill>
                <a:effectLst/>
                <a:latin typeface="+mn-lt"/>
                <a:ea typeface="ＭＳ Ｐゴシック" pitchFamily="-1" charset="-128"/>
                <a:cs typeface="+mn-cs"/>
              </a:rPr>
              <a:t>programme</a:t>
            </a:r>
            <a:r>
              <a:rPr lang="en-US" sz="1200" b="0" i="0" kern="1200" dirty="0">
                <a:solidFill>
                  <a:schemeClr val="tx1"/>
                </a:solidFill>
                <a:effectLst/>
                <a:latin typeface="+mn-lt"/>
                <a:ea typeface="ＭＳ Ｐゴシック" pitchFamily="-1" charset="-128"/>
                <a:cs typeface="+mn-cs"/>
              </a:rPr>
              <a:t>, the IBIS software that gives a </a:t>
            </a:r>
            <a:r>
              <a:rPr lang="en-US" sz="1200" b="0" i="0" kern="1200" dirty="0" err="1">
                <a:solidFill>
                  <a:schemeClr val="tx1"/>
                </a:solidFill>
                <a:effectLst/>
                <a:latin typeface="+mn-lt"/>
                <a:ea typeface="ＭＳ Ｐゴシック" pitchFamily="-1" charset="-128"/>
                <a:cs typeface="+mn-cs"/>
              </a:rPr>
              <a:t>personalised</a:t>
            </a:r>
            <a:r>
              <a:rPr lang="en-US" sz="1200" b="0" i="0" kern="1200" dirty="0">
                <a:solidFill>
                  <a:schemeClr val="tx1"/>
                </a:solidFill>
                <a:effectLst/>
                <a:latin typeface="+mn-lt"/>
                <a:ea typeface="ＭＳ Ｐゴシック" pitchFamily="-1" charset="-128"/>
                <a:cs typeface="+mn-cs"/>
              </a:rPr>
              <a:t> risk estimate. IBIS is available for non-exclusive licensing for stand-alone use or for incorporation into broader software platforms.</a:t>
            </a:r>
            <a:endParaRPr lang="en-CA" dirty="0"/>
          </a:p>
        </p:txBody>
      </p:sp>
      <p:sp>
        <p:nvSpPr>
          <p:cNvPr id="4" name="Slide Number Placeholder 3"/>
          <p:cNvSpPr>
            <a:spLocks noGrp="1"/>
          </p:cNvSpPr>
          <p:nvPr>
            <p:ph type="sldNum" sz="quarter" idx="10"/>
          </p:nvPr>
        </p:nvSpPr>
        <p:spPr/>
        <p:txBody>
          <a:bodyPr/>
          <a:lstStyle/>
          <a:p>
            <a:fld id="{6745AC39-1851-48DC-A31F-52C45565B6A5}" type="slidenum">
              <a:rPr lang="en-CA" altLang="en-US" smtClean="0"/>
              <a:pPr/>
              <a:t>26</a:t>
            </a:fld>
            <a:endParaRPr lang="en-CA" altLang="en-US"/>
          </a:p>
        </p:txBody>
      </p:sp>
    </p:spTree>
    <p:extLst>
      <p:ext uri="{BB962C8B-B14F-4D97-AF65-F5344CB8AC3E}">
        <p14:creationId xmlns:p14="http://schemas.microsoft.com/office/powerpoint/2010/main" val="285178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ＭＳ Ｐゴシック" pitchFamily="-1" charset="-128"/>
                <a:cs typeface="+mn-cs"/>
              </a:rPr>
              <a:t>IBIS:</a:t>
            </a:r>
            <a:r>
              <a:rPr lang="en-US" sz="1200" b="0" i="0" kern="1200" baseline="0" dirty="0">
                <a:solidFill>
                  <a:schemeClr val="tx1"/>
                </a:solidFill>
                <a:effectLst/>
                <a:latin typeface="+mn-lt"/>
                <a:ea typeface="ＭＳ Ｐゴシック" pitchFamily="-1" charset="-128"/>
                <a:cs typeface="+mn-cs"/>
              </a:rPr>
              <a:t> </a:t>
            </a:r>
            <a:r>
              <a:rPr lang="en-US" sz="1200" b="0" i="0" kern="1200" dirty="0">
                <a:solidFill>
                  <a:schemeClr val="tx1"/>
                </a:solidFill>
                <a:effectLst/>
                <a:latin typeface="+mn-lt"/>
                <a:ea typeface="ＭＳ Ｐゴシック" pitchFamily="-1" charset="-128"/>
                <a:cs typeface="+mn-cs"/>
              </a:rPr>
              <a:t>The </a:t>
            </a:r>
            <a:r>
              <a:rPr lang="en-US" sz="1200" b="0" i="0" kern="1200" dirty="0" err="1">
                <a:solidFill>
                  <a:schemeClr val="tx1"/>
                </a:solidFill>
                <a:effectLst/>
                <a:latin typeface="+mn-lt"/>
                <a:ea typeface="ＭＳ Ｐゴシック" pitchFamily="-1" charset="-128"/>
                <a:cs typeface="+mn-cs"/>
              </a:rPr>
              <a:t>Tyrer-Cuzick</a:t>
            </a:r>
            <a:r>
              <a:rPr lang="en-US" sz="1200" b="0" i="0" kern="1200" dirty="0">
                <a:solidFill>
                  <a:schemeClr val="tx1"/>
                </a:solidFill>
                <a:effectLst/>
                <a:latin typeface="+mn-lt"/>
                <a:ea typeface="ＭＳ Ｐゴシック" pitchFamily="-1" charset="-128"/>
                <a:cs typeface="+mn-cs"/>
              </a:rPr>
              <a:t> model is a breast cancer risk assessment tool incorporating </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pitchFamily="-1" charset="-128"/>
                <a:cs typeface="+mn-cs"/>
              </a:rPr>
              <a:t>family history, </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pitchFamily="-1" charset="-128"/>
                <a:cs typeface="+mn-cs"/>
              </a:rPr>
              <a:t>endogenous hormonal factors, </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pitchFamily="-1" charset="-128"/>
                <a:cs typeface="+mn-cs"/>
              </a:rPr>
              <a:t>benign disease, </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pitchFamily="-1" charset="-128"/>
                <a:cs typeface="+mn-cs"/>
              </a:rPr>
              <a:t>risk factors such as age and body mass index, </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pitchFamily="-1" charset="-128"/>
                <a:cs typeface="+mn-cs"/>
              </a:rPr>
              <a:t>genetic factors (including BRCA) into a single statistical model. </a:t>
            </a:r>
          </a:p>
          <a:p>
            <a:r>
              <a:rPr lang="en-US" sz="1200" b="0" i="0" kern="1200" dirty="0">
                <a:solidFill>
                  <a:schemeClr val="tx1"/>
                </a:solidFill>
                <a:effectLst/>
                <a:latin typeface="+mn-lt"/>
                <a:ea typeface="ＭＳ Ｐゴシック" pitchFamily="-1" charset="-128"/>
                <a:cs typeface="+mn-cs"/>
              </a:rPr>
              <a:t>The </a:t>
            </a:r>
            <a:r>
              <a:rPr lang="en-US" sz="1200" b="0" i="0" kern="1200" dirty="0" err="1">
                <a:solidFill>
                  <a:schemeClr val="tx1"/>
                </a:solidFill>
                <a:effectLst/>
                <a:latin typeface="+mn-lt"/>
                <a:ea typeface="ＭＳ Ｐゴシック" pitchFamily="-1" charset="-128"/>
                <a:cs typeface="+mn-cs"/>
              </a:rPr>
              <a:t>Tyrer-Cuzick</a:t>
            </a:r>
            <a:r>
              <a:rPr lang="en-US" sz="1200" b="0" i="0" kern="1200" dirty="0">
                <a:solidFill>
                  <a:schemeClr val="tx1"/>
                </a:solidFill>
                <a:effectLst/>
                <a:latin typeface="+mn-lt"/>
                <a:ea typeface="ＭＳ Ｐゴシック" pitchFamily="-1" charset="-128"/>
                <a:cs typeface="+mn-cs"/>
              </a:rPr>
              <a:t> model has been shown in independent studies to be the most consistently accurate when compared with other available risk assessment models. The model has been incorporated into a computer </a:t>
            </a:r>
            <a:r>
              <a:rPr lang="en-US" sz="1200" b="0" i="0" kern="1200" dirty="0" err="1">
                <a:solidFill>
                  <a:schemeClr val="tx1"/>
                </a:solidFill>
                <a:effectLst/>
                <a:latin typeface="+mn-lt"/>
                <a:ea typeface="ＭＳ Ｐゴシック" pitchFamily="-1" charset="-128"/>
                <a:cs typeface="+mn-cs"/>
              </a:rPr>
              <a:t>programme</a:t>
            </a:r>
            <a:r>
              <a:rPr lang="en-US" sz="1200" b="0" i="0" kern="1200" dirty="0">
                <a:solidFill>
                  <a:schemeClr val="tx1"/>
                </a:solidFill>
                <a:effectLst/>
                <a:latin typeface="+mn-lt"/>
                <a:ea typeface="ＭＳ Ｐゴシック" pitchFamily="-1" charset="-128"/>
                <a:cs typeface="+mn-cs"/>
              </a:rPr>
              <a:t>, the IBIS software that gives a </a:t>
            </a:r>
            <a:r>
              <a:rPr lang="en-US" sz="1200" b="0" i="0" kern="1200" dirty="0" err="1">
                <a:solidFill>
                  <a:schemeClr val="tx1"/>
                </a:solidFill>
                <a:effectLst/>
                <a:latin typeface="+mn-lt"/>
                <a:ea typeface="ＭＳ Ｐゴシック" pitchFamily="-1" charset="-128"/>
                <a:cs typeface="+mn-cs"/>
              </a:rPr>
              <a:t>personalised</a:t>
            </a:r>
            <a:r>
              <a:rPr lang="en-US" sz="1200" b="0" i="0" kern="1200" dirty="0">
                <a:solidFill>
                  <a:schemeClr val="tx1"/>
                </a:solidFill>
                <a:effectLst/>
                <a:latin typeface="+mn-lt"/>
                <a:ea typeface="ＭＳ Ｐゴシック" pitchFamily="-1" charset="-128"/>
                <a:cs typeface="+mn-cs"/>
              </a:rPr>
              <a:t> risk estimate. IBIS is available for non-exclusive licensing for stand-alone use or for incorporation into broader software platforms.</a:t>
            </a:r>
            <a:endParaRPr lang="en-CA" dirty="0"/>
          </a:p>
        </p:txBody>
      </p:sp>
      <p:sp>
        <p:nvSpPr>
          <p:cNvPr id="4" name="Slide Number Placeholder 3"/>
          <p:cNvSpPr>
            <a:spLocks noGrp="1"/>
          </p:cNvSpPr>
          <p:nvPr>
            <p:ph type="sldNum" sz="quarter" idx="10"/>
          </p:nvPr>
        </p:nvSpPr>
        <p:spPr/>
        <p:txBody>
          <a:bodyPr/>
          <a:lstStyle/>
          <a:p>
            <a:fld id="{6745AC39-1851-48DC-A31F-52C45565B6A5}" type="slidenum">
              <a:rPr lang="en-CA" altLang="en-US" smtClean="0"/>
              <a:pPr/>
              <a:t>27</a:t>
            </a:fld>
            <a:endParaRPr lang="en-CA" altLang="en-US"/>
          </a:p>
        </p:txBody>
      </p:sp>
    </p:spTree>
    <p:extLst>
      <p:ext uri="{BB962C8B-B14F-4D97-AF65-F5344CB8AC3E}">
        <p14:creationId xmlns:p14="http://schemas.microsoft.com/office/powerpoint/2010/main" val="3401808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ＭＳ Ｐゴシック" pitchFamily="-1" charset="-128"/>
                <a:cs typeface="+mn-cs"/>
              </a:rPr>
              <a:t>IBIS:</a:t>
            </a:r>
            <a:r>
              <a:rPr lang="en-US" sz="1200" b="0" i="0" kern="1200" baseline="0" dirty="0">
                <a:solidFill>
                  <a:schemeClr val="tx1"/>
                </a:solidFill>
                <a:effectLst/>
                <a:latin typeface="+mn-lt"/>
                <a:ea typeface="ＭＳ Ｐゴシック" pitchFamily="-1" charset="-128"/>
                <a:cs typeface="+mn-cs"/>
              </a:rPr>
              <a:t> </a:t>
            </a:r>
            <a:r>
              <a:rPr lang="en-US" sz="1200" b="0" i="0" kern="1200" dirty="0">
                <a:solidFill>
                  <a:schemeClr val="tx1"/>
                </a:solidFill>
                <a:effectLst/>
                <a:latin typeface="+mn-lt"/>
                <a:ea typeface="ＭＳ Ｐゴシック" pitchFamily="-1" charset="-128"/>
                <a:cs typeface="+mn-cs"/>
              </a:rPr>
              <a:t>The </a:t>
            </a:r>
            <a:r>
              <a:rPr lang="en-US" sz="1200" b="0" i="0" kern="1200" dirty="0" err="1">
                <a:solidFill>
                  <a:schemeClr val="tx1"/>
                </a:solidFill>
                <a:effectLst/>
                <a:latin typeface="+mn-lt"/>
                <a:ea typeface="ＭＳ Ｐゴシック" pitchFamily="-1" charset="-128"/>
                <a:cs typeface="+mn-cs"/>
              </a:rPr>
              <a:t>Tyrer-Cuzick</a:t>
            </a:r>
            <a:r>
              <a:rPr lang="en-US" sz="1200" b="0" i="0" kern="1200" dirty="0">
                <a:solidFill>
                  <a:schemeClr val="tx1"/>
                </a:solidFill>
                <a:effectLst/>
                <a:latin typeface="+mn-lt"/>
                <a:ea typeface="ＭＳ Ｐゴシック" pitchFamily="-1" charset="-128"/>
                <a:cs typeface="+mn-cs"/>
              </a:rPr>
              <a:t> model is a breast cancer risk assessment tool incorporating </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pitchFamily="-1" charset="-128"/>
                <a:cs typeface="+mn-cs"/>
              </a:rPr>
              <a:t>family history, </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pitchFamily="-1" charset="-128"/>
                <a:cs typeface="+mn-cs"/>
              </a:rPr>
              <a:t>endogenous hormonal factors, </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pitchFamily="-1" charset="-128"/>
                <a:cs typeface="+mn-cs"/>
              </a:rPr>
              <a:t>benign disease, </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pitchFamily="-1" charset="-128"/>
                <a:cs typeface="+mn-cs"/>
              </a:rPr>
              <a:t>risk factors such as age and body mass index, </a:t>
            </a:r>
          </a:p>
          <a:p>
            <a:pPr marL="171450" indent="-171450">
              <a:buFont typeface="Arial" panose="020B0604020202020204" pitchFamily="34" charset="0"/>
              <a:buChar char="•"/>
            </a:pPr>
            <a:r>
              <a:rPr lang="en-US" sz="1200" b="0" i="0" kern="1200" dirty="0">
                <a:solidFill>
                  <a:schemeClr val="tx1"/>
                </a:solidFill>
                <a:effectLst/>
                <a:latin typeface="+mn-lt"/>
                <a:ea typeface="ＭＳ Ｐゴシック" pitchFamily="-1" charset="-128"/>
                <a:cs typeface="+mn-cs"/>
              </a:rPr>
              <a:t>genetic factors (including BRCA) into a single statistical model. </a:t>
            </a:r>
          </a:p>
          <a:p>
            <a:r>
              <a:rPr lang="en-US" sz="1200" b="0" i="0" kern="1200" dirty="0">
                <a:solidFill>
                  <a:schemeClr val="tx1"/>
                </a:solidFill>
                <a:effectLst/>
                <a:latin typeface="+mn-lt"/>
                <a:ea typeface="ＭＳ Ｐゴシック" pitchFamily="-1" charset="-128"/>
                <a:cs typeface="+mn-cs"/>
              </a:rPr>
              <a:t>The </a:t>
            </a:r>
            <a:r>
              <a:rPr lang="en-US" sz="1200" b="0" i="0" kern="1200" dirty="0" err="1">
                <a:solidFill>
                  <a:schemeClr val="tx1"/>
                </a:solidFill>
                <a:effectLst/>
                <a:latin typeface="+mn-lt"/>
                <a:ea typeface="ＭＳ Ｐゴシック" pitchFamily="-1" charset="-128"/>
                <a:cs typeface="+mn-cs"/>
              </a:rPr>
              <a:t>Tyrer-Cuzick</a:t>
            </a:r>
            <a:r>
              <a:rPr lang="en-US" sz="1200" b="0" i="0" kern="1200" dirty="0">
                <a:solidFill>
                  <a:schemeClr val="tx1"/>
                </a:solidFill>
                <a:effectLst/>
                <a:latin typeface="+mn-lt"/>
                <a:ea typeface="ＭＳ Ｐゴシック" pitchFamily="-1" charset="-128"/>
                <a:cs typeface="+mn-cs"/>
              </a:rPr>
              <a:t> model has been shown in independent studies to be the most consistently accurate when compared with other available risk assessment models. The model has been incorporated into a computer </a:t>
            </a:r>
            <a:r>
              <a:rPr lang="en-US" sz="1200" b="0" i="0" kern="1200" dirty="0" err="1">
                <a:solidFill>
                  <a:schemeClr val="tx1"/>
                </a:solidFill>
                <a:effectLst/>
                <a:latin typeface="+mn-lt"/>
                <a:ea typeface="ＭＳ Ｐゴシック" pitchFamily="-1" charset="-128"/>
                <a:cs typeface="+mn-cs"/>
              </a:rPr>
              <a:t>programme</a:t>
            </a:r>
            <a:r>
              <a:rPr lang="en-US" sz="1200" b="0" i="0" kern="1200" dirty="0">
                <a:solidFill>
                  <a:schemeClr val="tx1"/>
                </a:solidFill>
                <a:effectLst/>
                <a:latin typeface="+mn-lt"/>
                <a:ea typeface="ＭＳ Ｐゴシック" pitchFamily="-1" charset="-128"/>
                <a:cs typeface="+mn-cs"/>
              </a:rPr>
              <a:t>, the IBIS software that gives a </a:t>
            </a:r>
            <a:r>
              <a:rPr lang="en-US" sz="1200" b="0" i="0" kern="1200" dirty="0" err="1">
                <a:solidFill>
                  <a:schemeClr val="tx1"/>
                </a:solidFill>
                <a:effectLst/>
                <a:latin typeface="+mn-lt"/>
                <a:ea typeface="ＭＳ Ｐゴシック" pitchFamily="-1" charset="-128"/>
                <a:cs typeface="+mn-cs"/>
              </a:rPr>
              <a:t>personalised</a:t>
            </a:r>
            <a:r>
              <a:rPr lang="en-US" sz="1200" b="0" i="0" kern="1200" dirty="0">
                <a:solidFill>
                  <a:schemeClr val="tx1"/>
                </a:solidFill>
                <a:effectLst/>
                <a:latin typeface="+mn-lt"/>
                <a:ea typeface="ＭＳ Ｐゴシック" pitchFamily="-1" charset="-128"/>
                <a:cs typeface="+mn-cs"/>
              </a:rPr>
              <a:t> risk estimate. IBIS is available for non-exclusive licensing for stand-alone use or for incorporation into broader software platforms.</a:t>
            </a:r>
            <a:endParaRPr lang="en-CA" dirty="0"/>
          </a:p>
        </p:txBody>
      </p:sp>
      <p:sp>
        <p:nvSpPr>
          <p:cNvPr id="4" name="Slide Number Placeholder 3"/>
          <p:cNvSpPr>
            <a:spLocks noGrp="1"/>
          </p:cNvSpPr>
          <p:nvPr>
            <p:ph type="sldNum" sz="quarter" idx="10"/>
          </p:nvPr>
        </p:nvSpPr>
        <p:spPr/>
        <p:txBody>
          <a:bodyPr/>
          <a:lstStyle/>
          <a:p>
            <a:fld id="{6745AC39-1851-48DC-A31F-52C45565B6A5}" type="slidenum">
              <a:rPr lang="en-CA" altLang="en-US" smtClean="0"/>
              <a:pPr/>
              <a:t>28</a:t>
            </a:fld>
            <a:endParaRPr lang="en-CA" altLang="en-US"/>
          </a:p>
        </p:txBody>
      </p:sp>
    </p:spTree>
    <p:extLst>
      <p:ext uri="{BB962C8B-B14F-4D97-AF65-F5344CB8AC3E}">
        <p14:creationId xmlns:p14="http://schemas.microsoft.com/office/powerpoint/2010/main" val="1488532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Outside of age requirement, DND or Nunavut coverage</a:t>
            </a:r>
          </a:p>
          <a:p>
            <a:endParaRPr lang="en-CA" dirty="0"/>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32</a:t>
            </a:fld>
            <a:endParaRPr lang="en-CA" altLang="en-US"/>
          </a:p>
        </p:txBody>
      </p:sp>
    </p:spTree>
    <p:extLst>
      <p:ext uri="{BB962C8B-B14F-4D97-AF65-F5344CB8AC3E}">
        <p14:creationId xmlns:p14="http://schemas.microsoft.com/office/powerpoint/2010/main" val="120208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5742B9B3-648E-323E-532F-73F56F2EA9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0152D4B0-B929-C79C-6996-0153FA40CC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dirty="0"/>
          </a:p>
        </p:txBody>
      </p:sp>
      <p:sp>
        <p:nvSpPr>
          <p:cNvPr id="69636" name="Slide Number Placeholder 3">
            <a:extLst>
              <a:ext uri="{FF2B5EF4-FFF2-40B4-BE49-F238E27FC236}">
                <a16:creationId xmlns:a16="http://schemas.microsoft.com/office/drawing/2014/main" id="{FD18012D-C0EA-CA60-6056-E50C68CE8B2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91D1A39-9EDF-45A9-A0F3-C55DA883C7FD}" type="slidenum">
              <a:rPr lang="en-US" altLang="en-US"/>
              <a:pPr eaLnBrk="1" hangingPunct="1"/>
              <a:t>33</a:t>
            </a:fld>
            <a:endParaRPr lang="en-US" altLang="en-US"/>
          </a:p>
        </p:txBody>
      </p:sp>
    </p:spTree>
    <p:extLst>
      <p:ext uri="{BB962C8B-B14F-4D97-AF65-F5344CB8AC3E}">
        <p14:creationId xmlns:p14="http://schemas.microsoft.com/office/powerpoint/2010/main" val="38537419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5742B9B3-648E-323E-532F-73F56F2EA9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0152D4B0-B929-C79C-6996-0153FA40CC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dirty="0"/>
          </a:p>
        </p:txBody>
      </p:sp>
      <p:sp>
        <p:nvSpPr>
          <p:cNvPr id="69636" name="Slide Number Placeholder 3">
            <a:extLst>
              <a:ext uri="{FF2B5EF4-FFF2-40B4-BE49-F238E27FC236}">
                <a16:creationId xmlns:a16="http://schemas.microsoft.com/office/drawing/2014/main" id="{FD18012D-C0EA-CA60-6056-E50C68CE8B2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91D1A39-9EDF-45A9-A0F3-C55DA883C7FD}" type="slidenum">
              <a:rPr lang="en-US" altLang="en-US"/>
              <a:pPr eaLnBrk="1" hangingPunct="1"/>
              <a:t>34</a:t>
            </a:fld>
            <a:endParaRPr lang="en-US" altLang="en-US"/>
          </a:p>
        </p:txBody>
      </p:sp>
    </p:spTree>
    <p:extLst>
      <p:ext uri="{BB962C8B-B14F-4D97-AF65-F5344CB8AC3E}">
        <p14:creationId xmlns:p14="http://schemas.microsoft.com/office/powerpoint/2010/main" val="208195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B11D4126-1759-2F61-38CD-E6A4E4DF38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A432892A-4C86-EF59-38ED-8F02DCCAF4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dirty="0"/>
          </a:p>
        </p:txBody>
      </p:sp>
      <p:sp>
        <p:nvSpPr>
          <p:cNvPr id="72708" name="Slide Number Placeholder 3">
            <a:extLst>
              <a:ext uri="{FF2B5EF4-FFF2-40B4-BE49-F238E27FC236}">
                <a16:creationId xmlns:a16="http://schemas.microsoft.com/office/drawing/2014/main" id="{9195D975-A2DE-241F-F6A0-6A3AC5576AE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AEBE29E-E6ED-4C9B-9BDF-FC8E6C9B14C3}" type="slidenum">
              <a:rPr lang="en-US" altLang="en-US"/>
              <a:pPr eaLnBrk="1" hangingPunct="1"/>
              <a:t>35</a:t>
            </a:fld>
            <a:endParaRPr lang="en-US" altLang="en-US"/>
          </a:p>
        </p:txBody>
      </p:sp>
    </p:spTree>
    <p:extLst>
      <p:ext uri="{BB962C8B-B14F-4D97-AF65-F5344CB8AC3E}">
        <p14:creationId xmlns:p14="http://schemas.microsoft.com/office/powerpoint/2010/main" val="27434933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B11D4126-1759-2F61-38CD-E6A4E4DF38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A432892A-4C86-EF59-38ED-8F02DCCAF4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dirty="0"/>
          </a:p>
        </p:txBody>
      </p:sp>
      <p:sp>
        <p:nvSpPr>
          <p:cNvPr id="72708" name="Slide Number Placeholder 3">
            <a:extLst>
              <a:ext uri="{FF2B5EF4-FFF2-40B4-BE49-F238E27FC236}">
                <a16:creationId xmlns:a16="http://schemas.microsoft.com/office/drawing/2014/main" id="{9195D975-A2DE-241F-F6A0-6A3AC5576AE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AEBE29E-E6ED-4C9B-9BDF-FC8E6C9B14C3}" type="slidenum">
              <a:rPr lang="en-US" altLang="en-US"/>
              <a:pPr eaLnBrk="1" hangingPunct="1"/>
              <a:t>36</a:t>
            </a:fld>
            <a:endParaRPr lang="en-US" altLang="en-US"/>
          </a:p>
        </p:txBody>
      </p:sp>
    </p:spTree>
    <p:extLst>
      <p:ext uri="{BB962C8B-B14F-4D97-AF65-F5344CB8AC3E}">
        <p14:creationId xmlns:p14="http://schemas.microsoft.com/office/powerpoint/2010/main" val="2027347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Life Labs 600-729$</a:t>
            </a:r>
          </a:p>
          <a:p>
            <a:r>
              <a:rPr lang="en-CA" dirty="0" err="1"/>
              <a:t>Dyncare</a:t>
            </a:r>
            <a:r>
              <a:rPr lang="en-CA" dirty="0"/>
              <a:t> offers Color genomics 589$ 30 genes – HCP</a:t>
            </a:r>
          </a:p>
          <a:p>
            <a:r>
              <a:rPr lang="en-CA" dirty="0" err="1"/>
              <a:t>Invitae</a:t>
            </a:r>
            <a:r>
              <a:rPr lang="en-CA" dirty="0"/>
              <a:t> 250 $ plus more for counselling – can order online with telehealth MD and get spit kit in mail</a:t>
            </a:r>
          </a:p>
          <a:p>
            <a:endParaRPr lang="en-US" dirty="0">
              <a:hlinkClick r:id="rId3"/>
            </a:endParaRPr>
          </a:p>
          <a:p>
            <a:r>
              <a:rPr lang="en-US" dirty="0">
                <a:hlinkClick r:id="rId3"/>
              </a:rPr>
              <a:t>https://geneticliteracyproject.org/glps-aggregation-of-articles-and-use-of-images-under-the-fair-use-copyright-exception/</a:t>
            </a:r>
            <a:endParaRPr lang="en-US" dirty="0"/>
          </a:p>
          <a:p>
            <a:r>
              <a:rPr lang="en-US" dirty="0">
                <a:hlinkClick r:id="rId4"/>
              </a:rPr>
              <a:t>https://geneticliteracyproject.org/2019/07/26/knowledge-without-context-why-consumer-genetic-tests-can-spark-needless-fears-behavioral-changes/#.WPdeNczVIaI.twitter</a:t>
            </a:r>
            <a:endParaRPr lang="en-US" dirty="0"/>
          </a:p>
          <a:p>
            <a:endParaRPr lang="en-US" dirty="0"/>
          </a:p>
        </p:txBody>
      </p:sp>
      <p:sp>
        <p:nvSpPr>
          <p:cNvPr id="4" name="Slide Number Placeholder 3"/>
          <p:cNvSpPr>
            <a:spLocks noGrp="1"/>
          </p:cNvSpPr>
          <p:nvPr>
            <p:ph type="sldNum" sz="quarter" idx="10"/>
          </p:nvPr>
        </p:nvSpPr>
        <p:spPr/>
        <p:txBody>
          <a:bodyPr/>
          <a:lstStyle/>
          <a:p>
            <a:fld id="{6745AC39-1851-48DC-A31F-52C45565B6A5}" type="slidenum">
              <a:rPr lang="en-CA" altLang="en-US" smtClean="0"/>
              <a:pPr/>
              <a:t>37</a:t>
            </a:fld>
            <a:endParaRPr lang="en-CA" altLang="en-US"/>
          </a:p>
        </p:txBody>
      </p:sp>
    </p:spTree>
    <p:extLst>
      <p:ext uri="{BB962C8B-B14F-4D97-AF65-F5344CB8AC3E}">
        <p14:creationId xmlns:p14="http://schemas.microsoft.com/office/powerpoint/2010/main" val="289189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6745AC39-1851-48DC-A31F-52C45565B6A5}" type="slidenum">
              <a:rPr lang="en-CA" altLang="en-US" smtClean="0"/>
              <a:pPr/>
              <a:t>4</a:t>
            </a:fld>
            <a:endParaRPr lang="en-CA" altLang="en-US"/>
          </a:p>
        </p:txBody>
      </p:sp>
    </p:spTree>
    <p:extLst>
      <p:ext uri="{BB962C8B-B14F-4D97-AF65-F5344CB8AC3E}">
        <p14:creationId xmlns:p14="http://schemas.microsoft.com/office/powerpoint/2010/main" val="948048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Life Labs 600-729$</a:t>
            </a:r>
          </a:p>
          <a:p>
            <a:r>
              <a:rPr lang="en-CA" dirty="0" err="1"/>
              <a:t>Dyncare</a:t>
            </a:r>
            <a:r>
              <a:rPr lang="en-CA" dirty="0"/>
              <a:t> offers Color genomics 589$ 30 genes – HCP</a:t>
            </a:r>
          </a:p>
          <a:p>
            <a:r>
              <a:rPr lang="en-CA" dirty="0" err="1"/>
              <a:t>Invitae</a:t>
            </a:r>
            <a:r>
              <a:rPr lang="en-CA" dirty="0"/>
              <a:t> 250 $ plus more for counselling – can order online with telehealth MD and get spit kit in mail</a:t>
            </a:r>
          </a:p>
          <a:p>
            <a:endParaRPr lang="en-US" dirty="0">
              <a:hlinkClick r:id="rId3"/>
            </a:endParaRPr>
          </a:p>
          <a:p>
            <a:r>
              <a:rPr lang="en-US" dirty="0">
                <a:hlinkClick r:id="rId3"/>
              </a:rPr>
              <a:t>https://geneticliteracyproject.org/glps-aggregation-of-articles-and-use-of-images-under-the-fair-use-copyright-exception/</a:t>
            </a:r>
            <a:endParaRPr lang="en-US" dirty="0"/>
          </a:p>
          <a:p>
            <a:r>
              <a:rPr lang="en-US" dirty="0">
                <a:hlinkClick r:id="rId4"/>
              </a:rPr>
              <a:t>https://geneticliteracyproject.org/2019/07/26/knowledge-without-context-why-consumer-genetic-tests-can-spark-needless-fears-behavioral-changes/#.WPdeNczVIaI.twitter</a:t>
            </a:r>
            <a:endParaRPr lang="en-US" dirty="0"/>
          </a:p>
          <a:p>
            <a:endParaRPr lang="en-US" dirty="0"/>
          </a:p>
        </p:txBody>
      </p:sp>
      <p:sp>
        <p:nvSpPr>
          <p:cNvPr id="4" name="Slide Number Placeholder 3"/>
          <p:cNvSpPr>
            <a:spLocks noGrp="1"/>
          </p:cNvSpPr>
          <p:nvPr>
            <p:ph type="sldNum" sz="quarter" idx="10"/>
          </p:nvPr>
        </p:nvSpPr>
        <p:spPr/>
        <p:txBody>
          <a:bodyPr/>
          <a:lstStyle/>
          <a:p>
            <a:fld id="{6745AC39-1851-48DC-A31F-52C45565B6A5}" type="slidenum">
              <a:rPr lang="en-CA" altLang="en-US" smtClean="0"/>
              <a:pPr/>
              <a:t>38</a:t>
            </a:fld>
            <a:endParaRPr lang="en-CA" altLang="en-US"/>
          </a:p>
        </p:txBody>
      </p:sp>
    </p:spTree>
    <p:extLst>
      <p:ext uri="{BB962C8B-B14F-4D97-AF65-F5344CB8AC3E}">
        <p14:creationId xmlns:p14="http://schemas.microsoft.com/office/powerpoint/2010/main" val="37323813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Life Labs 600-729$</a:t>
            </a:r>
          </a:p>
          <a:p>
            <a:r>
              <a:rPr lang="en-CA" dirty="0" err="1"/>
              <a:t>Dyncare</a:t>
            </a:r>
            <a:r>
              <a:rPr lang="en-CA" dirty="0"/>
              <a:t> offers Color genomics 589$ 30 genes – HCP</a:t>
            </a:r>
          </a:p>
          <a:p>
            <a:r>
              <a:rPr lang="en-CA" dirty="0" err="1"/>
              <a:t>Invitae</a:t>
            </a:r>
            <a:r>
              <a:rPr lang="en-CA" dirty="0"/>
              <a:t> 250 $ plus more for counselling – can order online with telehealth MD and get spit kit in mail</a:t>
            </a:r>
          </a:p>
          <a:p>
            <a:endParaRPr lang="en-US" dirty="0">
              <a:hlinkClick r:id="rId3"/>
            </a:endParaRPr>
          </a:p>
          <a:p>
            <a:r>
              <a:rPr lang="en-US" dirty="0">
                <a:hlinkClick r:id="rId3"/>
              </a:rPr>
              <a:t>https://geneticliteracyproject.org/glps-aggregation-of-articles-and-use-of-images-under-the-fair-use-copyright-exception/</a:t>
            </a:r>
            <a:endParaRPr lang="en-US" dirty="0"/>
          </a:p>
          <a:p>
            <a:r>
              <a:rPr lang="en-US" dirty="0">
                <a:hlinkClick r:id="rId4"/>
              </a:rPr>
              <a:t>https://geneticliteracyproject.org/2019/07/26/knowledge-without-context-why-consumer-genetic-tests-can-spark-needless-fears-behavioral-changes/#.WPdeNczVIaI.twitter</a:t>
            </a:r>
            <a:endParaRPr lang="en-US" dirty="0"/>
          </a:p>
          <a:p>
            <a:endParaRPr lang="en-US" dirty="0"/>
          </a:p>
        </p:txBody>
      </p:sp>
      <p:sp>
        <p:nvSpPr>
          <p:cNvPr id="4" name="Slide Number Placeholder 3"/>
          <p:cNvSpPr>
            <a:spLocks noGrp="1"/>
          </p:cNvSpPr>
          <p:nvPr>
            <p:ph type="sldNum" sz="quarter" idx="10"/>
          </p:nvPr>
        </p:nvSpPr>
        <p:spPr/>
        <p:txBody>
          <a:bodyPr/>
          <a:lstStyle/>
          <a:p>
            <a:fld id="{6745AC39-1851-48DC-A31F-52C45565B6A5}" type="slidenum">
              <a:rPr lang="en-CA" altLang="en-US" smtClean="0"/>
              <a:pPr/>
              <a:t>39</a:t>
            </a:fld>
            <a:endParaRPr lang="en-CA" altLang="en-US"/>
          </a:p>
        </p:txBody>
      </p:sp>
    </p:spTree>
    <p:extLst>
      <p:ext uri="{BB962C8B-B14F-4D97-AF65-F5344CB8AC3E}">
        <p14:creationId xmlns:p14="http://schemas.microsoft.com/office/powerpoint/2010/main" val="9406711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Life Labs 600-729$</a:t>
            </a:r>
          </a:p>
          <a:p>
            <a:r>
              <a:rPr lang="en-CA" dirty="0" err="1"/>
              <a:t>Dyncare</a:t>
            </a:r>
            <a:r>
              <a:rPr lang="en-CA" dirty="0"/>
              <a:t> offers Color genomics 589$ 30 genes – HCP</a:t>
            </a:r>
          </a:p>
          <a:p>
            <a:r>
              <a:rPr lang="en-CA" dirty="0" err="1"/>
              <a:t>Invitae</a:t>
            </a:r>
            <a:r>
              <a:rPr lang="en-CA" dirty="0"/>
              <a:t> 250 $ plus more for counselling – can order online with telehealth MD and get spit kit in mail</a:t>
            </a:r>
          </a:p>
          <a:p>
            <a:endParaRPr lang="en-US" dirty="0">
              <a:hlinkClick r:id="rId3"/>
            </a:endParaRPr>
          </a:p>
          <a:p>
            <a:r>
              <a:rPr lang="en-US" dirty="0">
                <a:hlinkClick r:id="rId3"/>
              </a:rPr>
              <a:t>https://geneticliteracyproject.org/glps-aggregation-of-articles-and-use-of-images-under-the-fair-use-copyright-exception/</a:t>
            </a:r>
            <a:endParaRPr lang="en-US" dirty="0"/>
          </a:p>
          <a:p>
            <a:r>
              <a:rPr lang="en-US" dirty="0">
                <a:hlinkClick r:id="rId4"/>
              </a:rPr>
              <a:t>https://geneticliteracyproject.org/2019/07/26/knowledge-without-context-why-consumer-genetic-tests-can-spark-needless-fears-behavioral-changes/#.WPdeNczVIaI.twitter</a:t>
            </a:r>
            <a:endParaRPr lang="en-US" dirty="0"/>
          </a:p>
          <a:p>
            <a:endParaRPr lang="en-US" dirty="0"/>
          </a:p>
        </p:txBody>
      </p:sp>
      <p:sp>
        <p:nvSpPr>
          <p:cNvPr id="4" name="Slide Number Placeholder 3"/>
          <p:cNvSpPr>
            <a:spLocks noGrp="1"/>
          </p:cNvSpPr>
          <p:nvPr>
            <p:ph type="sldNum" sz="quarter" idx="10"/>
          </p:nvPr>
        </p:nvSpPr>
        <p:spPr/>
        <p:txBody>
          <a:bodyPr/>
          <a:lstStyle/>
          <a:p>
            <a:fld id="{6745AC39-1851-48DC-A31F-52C45565B6A5}" type="slidenum">
              <a:rPr lang="en-CA" altLang="en-US" smtClean="0"/>
              <a:pPr/>
              <a:t>40</a:t>
            </a:fld>
            <a:endParaRPr lang="en-CA" altLang="en-US"/>
          </a:p>
        </p:txBody>
      </p:sp>
    </p:spTree>
    <p:extLst>
      <p:ext uri="{BB962C8B-B14F-4D97-AF65-F5344CB8AC3E}">
        <p14:creationId xmlns:p14="http://schemas.microsoft.com/office/powerpoint/2010/main" val="2148639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were only criteria for HBOC and Lynch</a:t>
            </a:r>
          </a:p>
          <a:p>
            <a:r>
              <a:rPr lang="en-CA" dirty="0"/>
              <a:t>Expanded in disease site, the stringency, lowering age of dx and mutation </a:t>
            </a:r>
            <a:r>
              <a:rPr lang="en-CA" dirty="0" err="1"/>
              <a:t>probabiliy</a:t>
            </a:r>
            <a:endParaRPr lang="en-CA" dirty="0"/>
          </a:p>
          <a:p>
            <a:endParaRPr lang="en-CA" dirty="0"/>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41</a:t>
            </a:fld>
            <a:endParaRPr lang="en-CA" altLang="en-US"/>
          </a:p>
        </p:txBody>
      </p:sp>
    </p:spTree>
    <p:extLst>
      <p:ext uri="{BB962C8B-B14F-4D97-AF65-F5344CB8AC3E}">
        <p14:creationId xmlns:p14="http://schemas.microsoft.com/office/powerpoint/2010/main" val="32581029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were only criteria for HBOC and Lynch</a:t>
            </a:r>
          </a:p>
          <a:p>
            <a:r>
              <a:rPr lang="en-CA" dirty="0"/>
              <a:t>Expanded in disease site, the stringency, lowering age of dx and mutation </a:t>
            </a:r>
            <a:r>
              <a:rPr lang="en-CA" dirty="0" err="1"/>
              <a:t>probabiliy</a:t>
            </a:r>
            <a:endParaRPr lang="en-CA" dirty="0"/>
          </a:p>
          <a:p>
            <a:endParaRPr lang="en-CA" dirty="0"/>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42</a:t>
            </a:fld>
            <a:endParaRPr lang="en-CA" altLang="en-US"/>
          </a:p>
        </p:txBody>
      </p:sp>
    </p:spTree>
    <p:extLst>
      <p:ext uri="{BB962C8B-B14F-4D97-AF65-F5344CB8AC3E}">
        <p14:creationId xmlns:p14="http://schemas.microsoft.com/office/powerpoint/2010/main" val="8405434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Previously was limited to one or two genes </a:t>
            </a:r>
          </a:p>
          <a:p>
            <a:r>
              <a:rPr lang="en-CA" dirty="0"/>
              <a:t>https://www.cancercareontario.ca/en/guidelines-advice/types-of-cancer/70161 </a:t>
            </a:r>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43</a:t>
            </a:fld>
            <a:endParaRPr lang="en-CA" altLang="en-US"/>
          </a:p>
        </p:txBody>
      </p:sp>
    </p:spTree>
    <p:extLst>
      <p:ext uri="{BB962C8B-B14F-4D97-AF65-F5344CB8AC3E}">
        <p14:creationId xmlns:p14="http://schemas.microsoft.com/office/powerpoint/2010/main" val="29163598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Previously was limited to one or two genes </a:t>
            </a:r>
          </a:p>
          <a:p>
            <a:r>
              <a:rPr lang="en-CA" dirty="0"/>
              <a:t>https://www.cancercareontario.ca/en/guidelines-advice/types-of-cancer/70161 </a:t>
            </a:r>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44</a:t>
            </a:fld>
            <a:endParaRPr lang="en-CA" altLang="en-US"/>
          </a:p>
        </p:txBody>
      </p:sp>
    </p:spTree>
    <p:extLst>
      <p:ext uri="{BB962C8B-B14F-4D97-AF65-F5344CB8AC3E}">
        <p14:creationId xmlns:p14="http://schemas.microsoft.com/office/powerpoint/2010/main" val="38806187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Previously was limited to one or two genes </a:t>
            </a:r>
          </a:p>
          <a:p>
            <a:r>
              <a:rPr lang="en-CA" dirty="0"/>
              <a:t>https://www.cancercareontario.ca/en/guidelines-advice/types-of-cancer/70161 </a:t>
            </a:r>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45</a:t>
            </a:fld>
            <a:endParaRPr lang="en-CA" altLang="en-US"/>
          </a:p>
        </p:txBody>
      </p:sp>
    </p:spTree>
    <p:extLst>
      <p:ext uri="{BB962C8B-B14F-4D97-AF65-F5344CB8AC3E}">
        <p14:creationId xmlns:p14="http://schemas.microsoft.com/office/powerpoint/2010/main" val="34621402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Screening – FP do occur, analyzes placental DNA, </a:t>
            </a:r>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46</a:t>
            </a:fld>
            <a:endParaRPr lang="en-CA" altLang="en-US"/>
          </a:p>
        </p:txBody>
      </p:sp>
    </p:spTree>
    <p:extLst>
      <p:ext uri="{BB962C8B-B14F-4D97-AF65-F5344CB8AC3E}">
        <p14:creationId xmlns:p14="http://schemas.microsoft.com/office/powerpoint/2010/main" val="4859242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Screening – FP do occur, analyzes placental DNA, </a:t>
            </a:r>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47</a:t>
            </a:fld>
            <a:endParaRPr lang="en-CA" altLang="en-US"/>
          </a:p>
        </p:txBody>
      </p:sp>
    </p:spTree>
    <p:extLst>
      <p:ext uri="{BB962C8B-B14F-4D97-AF65-F5344CB8AC3E}">
        <p14:creationId xmlns:p14="http://schemas.microsoft.com/office/powerpoint/2010/main" val="833513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will take you through several clinical scenarios on the topics of PN genomics. Hereditary cancer, DTC GT and pull out the pearls for practice in each case</a:t>
            </a:r>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5</a:t>
            </a:fld>
            <a:endParaRPr lang="en-CA" altLang="en-US"/>
          </a:p>
        </p:txBody>
      </p:sp>
    </p:spTree>
    <p:extLst>
      <p:ext uri="{BB962C8B-B14F-4D97-AF65-F5344CB8AC3E}">
        <p14:creationId xmlns:p14="http://schemas.microsoft.com/office/powerpoint/2010/main" val="28637030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Screening – FP do occur, analyzes placental DNA, </a:t>
            </a:r>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48</a:t>
            </a:fld>
            <a:endParaRPr lang="en-CA" altLang="en-US"/>
          </a:p>
        </p:txBody>
      </p:sp>
    </p:spTree>
    <p:extLst>
      <p:ext uri="{BB962C8B-B14F-4D97-AF65-F5344CB8AC3E}">
        <p14:creationId xmlns:p14="http://schemas.microsoft.com/office/powerpoint/2010/main" val="28154866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Screening – FP do occur, analyzes placental DNA, </a:t>
            </a:r>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49</a:t>
            </a:fld>
            <a:endParaRPr lang="en-CA" altLang="en-US"/>
          </a:p>
        </p:txBody>
      </p:sp>
    </p:spTree>
    <p:extLst>
      <p:ext uri="{BB962C8B-B14F-4D97-AF65-F5344CB8AC3E}">
        <p14:creationId xmlns:p14="http://schemas.microsoft.com/office/powerpoint/2010/main" val="13065688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Screening – FP do occur, analyzes placental DNA, </a:t>
            </a:r>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50</a:t>
            </a:fld>
            <a:endParaRPr lang="en-CA" altLang="en-US"/>
          </a:p>
        </p:txBody>
      </p:sp>
    </p:spTree>
    <p:extLst>
      <p:ext uri="{BB962C8B-B14F-4D97-AF65-F5344CB8AC3E}">
        <p14:creationId xmlns:p14="http://schemas.microsoft.com/office/powerpoint/2010/main" val="29327336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Screening – FP do occur, analyzes placental DNA, </a:t>
            </a:r>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51</a:t>
            </a:fld>
            <a:endParaRPr lang="en-CA" altLang="en-US"/>
          </a:p>
        </p:txBody>
      </p:sp>
    </p:spTree>
    <p:extLst>
      <p:ext uri="{BB962C8B-B14F-4D97-AF65-F5344CB8AC3E}">
        <p14:creationId xmlns:p14="http://schemas.microsoft.com/office/powerpoint/2010/main" val="25438877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745AC39-1851-48DC-A31F-52C45565B6A5}" type="slidenum">
              <a:rPr lang="en-CA" altLang="en-US" smtClean="0"/>
              <a:pPr/>
              <a:t>52</a:t>
            </a:fld>
            <a:endParaRPr lang="en-CA" altLang="en-US"/>
          </a:p>
        </p:txBody>
      </p:sp>
    </p:spTree>
    <p:extLst>
      <p:ext uri="{BB962C8B-B14F-4D97-AF65-F5344CB8AC3E}">
        <p14:creationId xmlns:p14="http://schemas.microsoft.com/office/powerpoint/2010/main" val="29699654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745AC39-1851-48DC-A31F-52C45565B6A5}" type="slidenum">
              <a:rPr lang="en-CA" altLang="en-US" smtClean="0"/>
              <a:pPr/>
              <a:t>54</a:t>
            </a:fld>
            <a:endParaRPr lang="en-CA" altLang="en-US"/>
          </a:p>
        </p:txBody>
      </p:sp>
    </p:spTree>
    <p:extLst>
      <p:ext uri="{BB962C8B-B14F-4D97-AF65-F5344CB8AC3E}">
        <p14:creationId xmlns:p14="http://schemas.microsoft.com/office/powerpoint/2010/main" val="58978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6</a:t>
            </a:fld>
            <a:endParaRPr lang="en-CA" altLang="en-US"/>
          </a:p>
        </p:txBody>
      </p:sp>
    </p:spTree>
    <p:extLst>
      <p:ext uri="{BB962C8B-B14F-4D97-AF65-F5344CB8AC3E}">
        <p14:creationId xmlns:p14="http://schemas.microsoft.com/office/powerpoint/2010/main" val="3867559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5742B9B3-648E-323E-532F-73F56F2EA9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0152D4B0-B929-C79C-6996-0153FA40CC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dirty="0"/>
          </a:p>
        </p:txBody>
      </p:sp>
      <p:sp>
        <p:nvSpPr>
          <p:cNvPr id="69636" name="Slide Number Placeholder 3">
            <a:extLst>
              <a:ext uri="{FF2B5EF4-FFF2-40B4-BE49-F238E27FC236}">
                <a16:creationId xmlns:a16="http://schemas.microsoft.com/office/drawing/2014/main" id="{FD18012D-C0EA-CA60-6056-E50C68CE8B2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91D1A39-9EDF-45A9-A0F3-C55DA883C7FD}" type="slidenum">
              <a:rPr lang="en-US" altLang="en-US"/>
              <a:pPr eaLnBrk="1" hangingPunct="1"/>
              <a:t>7</a:t>
            </a:fld>
            <a:endParaRPr lang="en-US" altLang="en-US"/>
          </a:p>
        </p:txBody>
      </p:sp>
    </p:spTree>
    <p:extLst>
      <p:ext uri="{BB962C8B-B14F-4D97-AF65-F5344CB8AC3E}">
        <p14:creationId xmlns:p14="http://schemas.microsoft.com/office/powerpoint/2010/main" val="309160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a:solidFill>
                  <a:srgbClr val="212121"/>
                </a:solidFill>
                <a:effectLst/>
                <a:latin typeface="BlinkMacSystemFont"/>
              </a:rPr>
              <a:t>What is DTC?</a:t>
            </a:r>
          </a:p>
          <a:p>
            <a:endParaRPr lang="en-CA" b="0" i="0" dirty="0">
              <a:solidFill>
                <a:srgbClr val="212121"/>
              </a:solidFill>
              <a:effectLst/>
              <a:latin typeface="BlinkMacSystemFont"/>
            </a:endParaRPr>
          </a:p>
          <a:p>
            <a:r>
              <a:rPr lang="en-CA" b="0" i="0" dirty="0">
                <a:solidFill>
                  <a:srgbClr val="212121"/>
                </a:solidFill>
                <a:effectLst/>
                <a:latin typeface="BlinkMacSystemFont"/>
              </a:rPr>
              <a:t>Tandy-Connor S, </a:t>
            </a:r>
            <a:r>
              <a:rPr lang="en-CA" b="0" i="0" dirty="0" err="1">
                <a:solidFill>
                  <a:srgbClr val="212121"/>
                </a:solidFill>
                <a:effectLst/>
                <a:latin typeface="BlinkMacSystemFont"/>
              </a:rPr>
              <a:t>Guiltinan</a:t>
            </a:r>
            <a:r>
              <a:rPr lang="en-CA" b="0" i="0" dirty="0">
                <a:solidFill>
                  <a:srgbClr val="212121"/>
                </a:solidFill>
                <a:effectLst/>
                <a:latin typeface="BlinkMacSystemFont"/>
              </a:rPr>
              <a:t> J, </a:t>
            </a:r>
            <a:r>
              <a:rPr lang="en-CA" b="0" i="0" dirty="0" err="1">
                <a:solidFill>
                  <a:srgbClr val="212121"/>
                </a:solidFill>
                <a:effectLst/>
                <a:latin typeface="BlinkMacSystemFont"/>
              </a:rPr>
              <a:t>Krempely</a:t>
            </a:r>
            <a:r>
              <a:rPr lang="en-CA" b="0" i="0" dirty="0">
                <a:solidFill>
                  <a:srgbClr val="212121"/>
                </a:solidFill>
                <a:effectLst/>
                <a:latin typeface="BlinkMacSystemFont"/>
              </a:rPr>
              <a:t> K, </a:t>
            </a:r>
            <a:r>
              <a:rPr lang="en-CA" b="0" i="0" dirty="0" err="1">
                <a:solidFill>
                  <a:srgbClr val="212121"/>
                </a:solidFill>
                <a:effectLst/>
                <a:latin typeface="BlinkMacSystemFont"/>
              </a:rPr>
              <a:t>LaDuca</a:t>
            </a:r>
            <a:r>
              <a:rPr lang="en-CA" b="0" i="0" dirty="0">
                <a:solidFill>
                  <a:srgbClr val="212121"/>
                </a:solidFill>
                <a:effectLst/>
                <a:latin typeface="BlinkMacSystemFont"/>
              </a:rPr>
              <a:t> H, </a:t>
            </a:r>
            <a:r>
              <a:rPr lang="en-CA" b="0" i="0" dirty="0" err="1">
                <a:solidFill>
                  <a:srgbClr val="212121"/>
                </a:solidFill>
                <a:effectLst/>
                <a:latin typeface="BlinkMacSystemFont"/>
              </a:rPr>
              <a:t>Reineke</a:t>
            </a:r>
            <a:r>
              <a:rPr lang="en-CA" b="0" i="0" dirty="0">
                <a:solidFill>
                  <a:srgbClr val="212121"/>
                </a:solidFill>
                <a:effectLst/>
                <a:latin typeface="BlinkMacSystemFont"/>
              </a:rPr>
              <a:t> P, Gutierrez S, Gray P, </a:t>
            </a:r>
            <a:r>
              <a:rPr lang="en-CA" b="0" i="0" dirty="0" err="1">
                <a:solidFill>
                  <a:srgbClr val="212121"/>
                </a:solidFill>
                <a:effectLst/>
                <a:latin typeface="BlinkMacSystemFont"/>
              </a:rPr>
              <a:t>Tippin</a:t>
            </a:r>
            <a:r>
              <a:rPr lang="en-CA" b="0" i="0" dirty="0">
                <a:solidFill>
                  <a:srgbClr val="212121"/>
                </a:solidFill>
                <a:effectLst/>
                <a:latin typeface="BlinkMacSystemFont"/>
              </a:rPr>
              <a:t> Davis B. False-positive results released by direct-to-consumer genetic tests highlight the importance of clinical confirmation testing for appropriate patient care. Genet Med. 2018 Dec;20(12):1515-1521. </a:t>
            </a:r>
            <a:r>
              <a:rPr lang="en-CA" b="0" i="0" dirty="0" err="1">
                <a:solidFill>
                  <a:srgbClr val="212121"/>
                </a:solidFill>
                <a:effectLst/>
                <a:latin typeface="BlinkMacSystemFont"/>
              </a:rPr>
              <a:t>doi</a:t>
            </a:r>
            <a:r>
              <a:rPr lang="en-CA" b="0" i="0" dirty="0">
                <a:solidFill>
                  <a:srgbClr val="212121"/>
                </a:solidFill>
                <a:effectLst/>
                <a:latin typeface="BlinkMacSystemFont"/>
              </a:rPr>
              <a:t>: 10.1038/gim.2018.38. </a:t>
            </a:r>
            <a:r>
              <a:rPr lang="en-CA" b="0" i="0" dirty="0" err="1">
                <a:solidFill>
                  <a:srgbClr val="212121"/>
                </a:solidFill>
                <a:effectLst/>
                <a:latin typeface="BlinkMacSystemFont"/>
              </a:rPr>
              <a:t>Epub</a:t>
            </a:r>
            <a:r>
              <a:rPr lang="en-CA" b="0" i="0" dirty="0">
                <a:solidFill>
                  <a:srgbClr val="212121"/>
                </a:solidFill>
                <a:effectLst/>
                <a:latin typeface="BlinkMacSystemFont"/>
              </a:rPr>
              <a:t> 2018 Mar 22. PMID: 29565420; PMCID: PMC6301953.</a:t>
            </a:r>
          </a:p>
          <a:p>
            <a:endParaRPr lang="en-CA" b="0" i="0" dirty="0">
              <a:solidFill>
                <a:srgbClr val="212121"/>
              </a:solidFill>
              <a:effectLst/>
              <a:latin typeface="BlinkMacSystemFont"/>
            </a:endParaRPr>
          </a:p>
          <a:p>
            <a:r>
              <a:rPr lang="en-US" b="1" i="0" dirty="0">
                <a:solidFill>
                  <a:srgbClr val="212121"/>
                </a:solidFill>
                <a:effectLst/>
                <a:latin typeface="BlinkMacSystemFont"/>
              </a:rPr>
              <a:t> </a:t>
            </a:r>
            <a:r>
              <a:rPr lang="en-US" b="0" i="0" dirty="0">
                <a:solidFill>
                  <a:srgbClr val="212121"/>
                </a:solidFill>
                <a:effectLst/>
                <a:latin typeface="BlinkMacSystemFont"/>
              </a:rPr>
              <a:t>Our analyses indicated that </a:t>
            </a:r>
            <a:r>
              <a:rPr lang="en-US" b="1" i="0" dirty="0">
                <a:solidFill>
                  <a:srgbClr val="212121"/>
                </a:solidFill>
                <a:effectLst/>
                <a:latin typeface="BlinkMacSystemFont"/>
              </a:rPr>
              <a:t>40% of variants in a variety of genes reported in DTC raw data were false positives</a:t>
            </a:r>
            <a:r>
              <a:rPr lang="en-US" b="0" i="0" dirty="0">
                <a:solidFill>
                  <a:srgbClr val="212121"/>
                </a:solidFill>
                <a:effectLst/>
                <a:latin typeface="BlinkMacSystemFont"/>
              </a:rPr>
              <a:t>. In addition, some variants designated with the "increased risk" classification in DTC raw data or by a third-party interpretation service were classified as benign at Ambry Genetics as well as several other clinical laboratories, and are noted to be common variants in publicly available population frequency databases.</a:t>
            </a:r>
          </a:p>
          <a:p>
            <a:endParaRPr lang="en-US" b="0" i="0" dirty="0">
              <a:solidFill>
                <a:srgbClr val="212121"/>
              </a:solidFill>
              <a:effectLst/>
              <a:latin typeface="BlinkMacSystemFont"/>
            </a:endParaRPr>
          </a:p>
          <a:p>
            <a:r>
              <a:rPr lang="en-US" b="0" i="0" dirty="0">
                <a:solidFill>
                  <a:srgbClr val="212121"/>
                </a:solidFill>
                <a:effectLst/>
                <a:latin typeface="BlinkMacSystemFont"/>
              </a:rPr>
              <a:t>250$ 23and Me; 500$ </a:t>
            </a:r>
            <a:r>
              <a:rPr lang="en-US" b="0" i="0" dirty="0" err="1">
                <a:solidFill>
                  <a:srgbClr val="212121"/>
                </a:solidFill>
                <a:effectLst/>
                <a:latin typeface="BlinkMacSystemFont"/>
              </a:rPr>
              <a:t>Nutigenomics</a:t>
            </a:r>
            <a:r>
              <a:rPr lang="en-US" b="0" i="0" dirty="0">
                <a:solidFill>
                  <a:srgbClr val="212121"/>
                </a:solidFill>
                <a:effectLst/>
                <a:latin typeface="BlinkMacSystemFont"/>
              </a:rPr>
              <a:t>; 700$ </a:t>
            </a:r>
            <a:r>
              <a:rPr lang="en-US" b="0" i="0" dirty="0" err="1">
                <a:solidFill>
                  <a:srgbClr val="212121"/>
                </a:solidFill>
                <a:effectLst/>
                <a:latin typeface="BlinkMacSystemFont"/>
              </a:rPr>
              <a:t>PillCheck</a:t>
            </a:r>
            <a:r>
              <a:rPr lang="en-US" b="0" i="0" dirty="0">
                <a:solidFill>
                  <a:srgbClr val="212121"/>
                </a:solidFill>
                <a:effectLst/>
                <a:latin typeface="BlinkMacSystemFont"/>
              </a:rPr>
              <a:t>/</a:t>
            </a:r>
            <a:r>
              <a:rPr lang="en-US" b="0" i="0" dirty="0" err="1">
                <a:solidFill>
                  <a:srgbClr val="212121"/>
                </a:solidFill>
                <a:effectLst/>
                <a:latin typeface="BlinkMacSystemFont"/>
              </a:rPr>
              <a:t>GenesYouIn</a:t>
            </a:r>
            <a:endParaRPr lang="en-CA" dirty="0"/>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8</a:t>
            </a:fld>
            <a:endParaRPr lang="en-CA" altLang="en-US"/>
          </a:p>
        </p:txBody>
      </p:sp>
    </p:spTree>
    <p:extLst>
      <p:ext uri="{BB962C8B-B14F-4D97-AF65-F5344CB8AC3E}">
        <p14:creationId xmlns:p14="http://schemas.microsoft.com/office/powerpoint/2010/main" val="3759019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Think of the types of results as fitting into four or so buckets</a:t>
            </a:r>
          </a:p>
          <a:p>
            <a:endParaRPr lang="en-CA" dirty="0"/>
          </a:p>
          <a:p>
            <a:r>
              <a:rPr lang="en-CA" dirty="0"/>
              <a:t>Wellness: caffeine response, alcohol flush, allergies, muscle composition, lactose intolerance</a:t>
            </a:r>
          </a:p>
          <a:p>
            <a:endParaRPr lang="en-CA" dirty="0"/>
          </a:p>
          <a:p>
            <a:r>
              <a:rPr lang="en-CA" dirty="0"/>
              <a:t>Carrier testing – may be useful to couples who find out they are both carriers of the same condition </a:t>
            </a:r>
          </a:p>
          <a:p>
            <a:endParaRPr lang="en-CA" dirty="0"/>
          </a:p>
          <a:p>
            <a:r>
              <a:rPr lang="en-CA" dirty="0"/>
              <a:t>https://www.genomicseducation.hee.nhs.uk/blog/nutrigenomics-your-genes-diet-health-what-you-need-to-know/ </a:t>
            </a:r>
            <a:r>
              <a:rPr lang="en-CA" b="1" dirty="0"/>
              <a:t>Nutrigenomics</a:t>
            </a:r>
          </a:p>
          <a:p>
            <a:endParaRPr lang="en-CA" b="1" dirty="0"/>
          </a:p>
          <a:p>
            <a:pPr>
              <a:lnSpc>
                <a:spcPct val="115000"/>
              </a:lnSpc>
              <a:spcBef>
                <a:spcPts val="600"/>
              </a:spcBef>
              <a:spcAft>
                <a:spcPts val="1000"/>
              </a:spcAft>
            </a:pPr>
            <a:r>
              <a:rPr lang="en-AU" sz="1800" b="1" dirty="0">
                <a:effectLst/>
                <a:latin typeface="Calibri" panose="020F0502020204030204" pitchFamily="34" charset="0"/>
                <a:ea typeface="Times New Roman" panose="02020603050405020304" pitchFamily="18" charset="0"/>
                <a:cs typeface="Times New Roman" panose="02020603050405020304" pitchFamily="18" charset="0"/>
              </a:rPr>
              <a:t>Multifactorial disorders and genome-wide association studies (GWAS):</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GWAS are case-control studies which examine many common variations in our genetic code (single nucleotide polymorphisms [SNPs]).  They compare large groups of individuals (unaffected controls versus individuals with symptoms of a specific disease or those experiencing a particular medication response) in an attempt to distinguish between non-harmful changes in the DNA code and pathogenic, disease causing/predisposing changes.   SNPs (pronounced ‘snips’) are the most common type of genetic variation. Each SNP represents a difference in a single DNA building block, a nucleotide. SNPs occur normally in an individual’s genome about once in every 300 nucleotides, thus there are about 10 million SNPs in the human genome.  </a:t>
            </a:r>
            <a:endParaRPr lang="en-CA"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15000"/>
              </a:lnSpc>
              <a:spcBef>
                <a:spcPts val="600"/>
              </a:spcBef>
              <a:spcAft>
                <a:spcPts val="1000"/>
              </a:spcAft>
            </a:pP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Odds ratios and relative risks are used to categorize an individual as at increased risk (higher than average), average (general population risk), or decreased risk (lower than average).  Results from GWAS may be used to report an individual’s risk for cancer, heart disease or diabetes.  Test laboratories use variable literature sources, data set and technologies for testing and variant classification which adds complexity to interpretation.  </a:t>
            </a:r>
            <a:endParaRPr lang="en-CA"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en-AU" sz="1800" b="1" dirty="0">
                <a:effectLst/>
                <a:latin typeface="Calibri" panose="020F0502020204030204" pitchFamily="34" charset="0"/>
                <a:ea typeface="Times New Roman" panose="02020603050405020304" pitchFamily="18" charset="0"/>
                <a:cs typeface="Times New Roman" panose="02020603050405020304" pitchFamily="18" charset="0"/>
              </a:rPr>
              <a:t>Mendelian disorders and ethnicity-specific testing or next generation sequencing:</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Single gene disorders (e.g. cystic fibrosis, </a:t>
            </a:r>
            <a:r>
              <a:rPr lang="en-AU" sz="1800" i="1" dirty="0">
                <a:effectLst/>
                <a:latin typeface="Calibri" panose="020F0502020204030204" pitchFamily="34" charset="0"/>
                <a:ea typeface="Times New Roman" panose="02020603050405020304" pitchFamily="18" charset="0"/>
                <a:cs typeface="Times New Roman" panose="02020603050405020304" pitchFamily="18" charset="0"/>
              </a:rPr>
              <a:t>HFE</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-associated hemochromatosis,</a:t>
            </a:r>
            <a:r>
              <a:rPr lang="en-AU" sz="1800" i="1" dirty="0">
                <a:effectLst/>
                <a:latin typeface="Calibri" panose="020F0502020204030204" pitchFamily="34" charset="0"/>
                <a:ea typeface="Times New Roman" panose="02020603050405020304" pitchFamily="18" charset="0"/>
                <a:cs typeface="Times New Roman" panose="02020603050405020304" pitchFamily="18" charset="0"/>
              </a:rPr>
              <a:t> BRCA</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-associated hereditary breast and ovarian cancer syndrome) are often screened for by targeting only ethnicity-based gene variations.  For example, screening for mutations in the </a:t>
            </a:r>
            <a:r>
              <a:rPr lang="en-AU" sz="1800" i="1" dirty="0">
                <a:effectLst/>
                <a:latin typeface="Calibri" panose="020F0502020204030204" pitchFamily="34" charset="0"/>
                <a:ea typeface="Times New Roman" panose="02020603050405020304" pitchFamily="18" charset="0"/>
                <a:cs typeface="Times New Roman" panose="02020603050405020304" pitchFamily="18" charset="0"/>
              </a:rPr>
              <a:t>BRCA1</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and </a:t>
            </a:r>
            <a:r>
              <a:rPr lang="en-AU" sz="1800" i="1" dirty="0">
                <a:effectLst/>
                <a:latin typeface="Calibri" panose="020F0502020204030204" pitchFamily="34" charset="0"/>
                <a:ea typeface="Times New Roman" panose="02020603050405020304" pitchFamily="18" charset="0"/>
                <a:cs typeface="Times New Roman" panose="02020603050405020304" pitchFamily="18" charset="0"/>
              </a:rPr>
              <a:t>BRCA2</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genes is limited to the three commonly found in individuals of Ashkenazi Jewish ethnicity, regardless of the consumer’s reported ethnicity.  This means that not all clinically relevant mutations or even genes are necessarily included in analysis; possibly resulting in false reassurance with negative results</a:t>
            </a:r>
            <a:r>
              <a:rPr lang="en-AU" sz="1800" baseline="30000" dirty="0">
                <a:effectLst/>
                <a:latin typeface="Calibri" panose="020F0502020204030204" pitchFamily="34" charset="0"/>
                <a:ea typeface="Times New Roman" panose="02020603050405020304" pitchFamily="18" charset="0"/>
                <a:cs typeface="Times New Roman" panose="02020603050405020304" pitchFamily="18" charset="0"/>
              </a:rPr>
              <a:t>7</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.This is of particular importance where there is a known family history.  </a:t>
            </a:r>
            <a:endParaRPr lang="en-CA"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Additionally next generation sequencing (NGS) may be employed, where the entire coding region of a gene is sequenced (read) looking for significant variation as compared to a reference sequence.   While some variations are well known to be either pathogenic or benign, some require expert analysis by a genomic specialist.  Genetic changes that are only weakly associated with disease may be reported, possibly leading to anxiety or inappropriate additional testing</a:t>
            </a:r>
            <a:r>
              <a:rPr lang="en-AU" sz="1800" baseline="30000" dirty="0">
                <a:effectLst/>
                <a:latin typeface="Calibri" panose="020F0502020204030204" pitchFamily="34" charset="0"/>
                <a:ea typeface="Times New Roman" panose="02020603050405020304" pitchFamily="18" charset="0"/>
                <a:cs typeface="Times New Roman" panose="02020603050405020304" pitchFamily="18" charset="0"/>
              </a:rPr>
              <a:t>7</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Additionally, due to variability in interpretation, there is the possibility of conflicting risk interpretations between companies.</a:t>
            </a:r>
            <a:endParaRPr lang="en-CA" sz="1800"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en-CA" b="1" dirty="0"/>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10</a:t>
            </a:fld>
            <a:endParaRPr lang="en-CA" altLang="en-US"/>
          </a:p>
        </p:txBody>
      </p:sp>
    </p:spTree>
    <p:extLst>
      <p:ext uri="{BB962C8B-B14F-4D97-AF65-F5344CB8AC3E}">
        <p14:creationId xmlns:p14="http://schemas.microsoft.com/office/powerpoint/2010/main" val="1396166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Think of the types of results as fitting into four or so buckets</a:t>
            </a:r>
          </a:p>
          <a:p>
            <a:endParaRPr lang="en-CA" dirty="0"/>
          </a:p>
          <a:p>
            <a:r>
              <a:rPr lang="en-CA" dirty="0"/>
              <a:t>Wellness: caffeine response, alcohol flush, allergies, muscle composition, lactose intolerance</a:t>
            </a:r>
          </a:p>
          <a:p>
            <a:endParaRPr lang="en-CA" dirty="0"/>
          </a:p>
          <a:p>
            <a:r>
              <a:rPr lang="en-CA" dirty="0"/>
              <a:t>Carrier testing – may be useful to couples who find out they are both carriers of the same condition </a:t>
            </a:r>
          </a:p>
          <a:p>
            <a:endParaRPr lang="en-CA" dirty="0"/>
          </a:p>
          <a:p>
            <a:r>
              <a:rPr lang="en-CA" dirty="0"/>
              <a:t>https://www.genomicseducation.hee.nhs.uk/blog/nutrigenomics-your-genes-diet-health-what-you-need-to-know/ </a:t>
            </a:r>
            <a:r>
              <a:rPr lang="en-CA" b="1" dirty="0"/>
              <a:t>Nutrigenomics</a:t>
            </a:r>
          </a:p>
          <a:p>
            <a:endParaRPr lang="en-CA" b="1" dirty="0"/>
          </a:p>
          <a:p>
            <a:pPr>
              <a:lnSpc>
                <a:spcPct val="115000"/>
              </a:lnSpc>
              <a:spcBef>
                <a:spcPts val="600"/>
              </a:spcBef>
              <a:spcAft>
                <a:spcPts val="1000"/>
              </a:spcAft>
            </a:pPr>
            <a:r>
              <a:rPr lang="en-AU" sz="1800" b="1" dirty="0">
                <a:effectLst/>
                <a:latin typeface="Calibri" panose="020F0502020204030204" pitchFamily="34" charset="0"/>
                <a:ea typeface="Times New Roman" panose="02020603050405020304" pitchFamily="18" charset="0"/>
                <a:cs typeface="Times New Roman" panose="02020603050405020304" pitchFamily="18" charset="0"/>
              </a:rPr>
              <a:t>Multifactorial disorders and genome-wide association studies (GWAS):</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GWAS are case-control studies which examine many common variations in our genetic code (single nucleotide polymorphisms [SNPs]).  They compare large groups of individuals (unaffected controls versus individuals with symptoms of a specific disease or those experiencing a particular medication response) in an attempt to distinguish between non-harmful changes in the DNA code and pathogenic, disease causing/predisposing changes.   SNPs (pronounced ‘snips’) are the most common type of genetic variation. Each SNP represents a difference in a single DNA building block, a nucleotide. SNPs occur normally in an individual’s genome about once in every 300 nucleotides, thus there are about 10 million SNPs in the human genome.  </a:t>
            </a:r>
            <a:endParaRPr lang="en-CA"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15000"/>
              </a:lnSpc>
              <a:spcBef>
                <a:spcPts val="600"/>
              </a:spcBef>
              <a:spcAft>
                <a:spcPts val="1000"/>
              </a:spcAft>
            </a:pP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Odds ratios and relative risks are used to categorize an individual as at increased risk (higher than average), average (general population risk), or decreased risk (lower than average).  Results from GWAS may be used to report an individual’s risk for cancer, heart disease or diabetes.  Test laboratories use variable literature sources, data set and technologies for testing and variant classification which adds complexity to interpretation.  </a:t>
            </a:r>
            <a:endParaRPr lang="en-CA"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15000"/>
              </a:lnSpc>
              <a:spcBef>
                <a:spcPts val="600"/>
              </a:spcBef>
              <a:spcAft>
                <a:spcPts val="600"/>
              </a:spcAft>
            </a:pPr>
            <a:r>
              <a:rPr lang="en-AU" sz="1800" b="1" dirty="0">
                <a:effectLst/>
                <a:latin typeface="Calibri" panose="020F0502020204030204" pitchFamily="34" charset="0"/>
                <a:ea typeface="Times New Roman" panose="02020603050405020304" pitchFamily="18" charset="0"/>
                <a:cs typeface="Times New Roman" panose="02020603050405020304" pitchFamily="18" charset="0"/>
              </a:rPr>
              <a:t>Mendelian disorders and ethnicity-specific testing or next generation sequencing:</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Single gene disorders (e.g. cystic fibrosis, </a:t>
            </a:r>
            <a:r>
              <a:rPr lang="en-AU" sz="1800" i="1" dirty="0">
                <a:effectLst/>
                <a:latin typeface="Calibri" panose="020F0502020204030204" pitchFamily="34" charset="0"/>
                <a:ea typeface="Times New Roman" panose="02020603050405020304" pitchFamily="18" charset="0"/>
                <a:cs typeface="Times New Roman" panose="02020603050405020304" pitchFamily="18" charset="0"/>
              </a:rPr>
              <a:t>HFE</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-associated hemochromatosis,</a:t>
            </a:r>
            <a:r>
              <a:rPr lang="en-AU" sz="1800" i="1" dirty="0">
                <a:effectLst/>
                <a:latin typeface="Calibri" panose="020F0502020204030204" pitchFamily="34" charset="0"/>
                <a:ea typeface="Times New Roman" panose="02020603050405020304" pitchFamily="18" charset="0"/>
                <a:cs typeface="Times New Roman" panose="02020603050405020304" pitchFamily="18" charset="0"/>
              </a:rPr>
              <a:t> BRCA</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-associated hereditary breast and ovarian cancer syndrome) are often screened for by targeting only ethnicity-based gene variations.  For example, screening for mutations in the </a:t>
            </a:r>
            <a:r>
              <a:rPr lang="en-AU" sz="1800" i="1" dirty="0">
                <a:effectLst/>
                <a:latin typeface="Calibri" panose="020F0502020204030204" pitchFamily="34" charset="0"/>
                <a:ea typeface="Times New Roman" panose="02020603050405020304" pitchFamily="18" charset="0"/>
                <a:cs typeface="Times New Roman" panose="02020603050405020304" pitchFamily="18" charset="0"/>
              </a:rPr>
              <a:t>BRCA1</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and </a:t>
            </a:r>
            <a:r>
              <a:rPr lang="en-AU" sz="1800" i="1" dirty="0">
                <a:effectLst/>
                <a:latin typeface="Calibri" panose="020F0502020204030204" pitchFamily="34" charset="0"/>
                <a:ea typeface="Times New Roman" panose="02020603050405020304" pitchFamily="18" charset="0"/>
                <a:cs typeface="Times New Roman" panose="02020603050405020304" pitchFamily="18" charset="0"/>
              </a:rPr>
              <a:t>BRCA2</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genes is limited to the three commonly found in individuals of Ashkenazi Jewish ethnicity, regardless of the consumer’s reported ethnicity.  This means that not all clinically relevant mutations or even genes are necessarily included in analysis; possibly resulting in false reassurance with negative results</a:t>
            </a:r>
            <a:r>
              <a:rPr lang="en-AU" sz="1800" baseline="30000" dirty="0">
                <a:effectLst/>
                <a:latin typeface="Calibri" panose="020F0502020204030204" pitchFamily="34" charset="0"/>
                <a:ea typeface="Times New Roman" panose="02020603050405020304" pitchFamily="18" charset="0"/>
                <a:cs typeface="Times New Roman" panose="02020603050405020304" pitchFamily="18" charset="0"/>
              </a:rPr>
              <a:t>7</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.This is of particular importance where there is a known family history.  </a:t>
            </a:r>
            <a:endParaRPr lang="en-CA"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Additionally next generation sequencing (NGS) may be employed, where the entire coding region of a gene is sequenced (read) looking for significant variation as compared to a reference sequence.   While some variations are well known to be either pathogenic or benign, some require expert analysis by a genomic specialist.  Genetic changes that are only weakly associated with disease may be reported, possibly leading to anxiety or inappropriate additional testing</a:t>
            </a:r>
            <a:r>
              <a:rPr lang="en-AU" sz="1800" baseline="30000" dirty="0">
                <a:effectLst/>
                <a:latin typeface="Calibri" panose="020F0502020204030204" pitchFamily="34" charset="0"/>
                <a:ea typeface="Times New Roman" panose="02020603050405020304" pitchFamily="18" charset="0"/>
                <a:cs typeface="Times New Roman" panose="02020603050405020304" pitchFamily="18" charset="0"/>
              </a:rPr>
              <a:t>7</a:t>
            </a:r>
            <a:r>
              <a:rPr lang="en-AU" sz="1800" dirty="0">
                <a:effectLst/>
                <a:latin typeface="Calibri" panose="020F0502020204030204" pitchFamily="34" charset="0"/>
                <a:ea typeface="Times New Roman" panose="02020603050405020304" pitchFamily="18" charset="0"/>
                <a:cs typeface="Times New Roman" panose="02020603050405020304" pitchFamily="18" charset="0"/>
              </a:rPr>
              <a:t>. Additionally, due to variability in interpretation, there is the possibility of conflicting risk interpretations between companies.</a:t>
            </a:r>
            <a:endParaRPr lang="en-CA" sz="1800"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en-CA" b="1" dirty="0"/>
          </a:p>
        </p:txBody>
      </p:sp>
      <p:sp>
        <p:nvSpPr>
          <p:cNvPr id="4" name="Slide Number Placeholder 3"/>
          <p:cNvSpPr>
            <a:spLocks noGrp="1"/>
          </p:cNvSpPr>
          <p:nvPr>
            <p:ph type="sldNum" sz="quarter" idx="5"/>
          </p:nvPr>
        </p:nvSpPr>
        <p:spPr/>
        <p:txBody>
          <a:bodyPr/>
          <a:lstStyle/>
          <a:p>
            <a:fld id="{6745AC39-1851-48DC-A31F-52C45565B6A5}" type="slidenum">
              <a:rPr lang="en-CA" altLang="en-US" smtClean="0"/>
              <a:pPr/>
              <a:t>11</a:t>
            </a:fld>
            <a:endParaRPr lang="en-CA" altLang="en-US"/>
          </a:p>
        </p:txBody>
      </p:sp>
    </p:spTree>
    <p:extLst>
      <p:ext uri="{BB962C8B-B14F-4D97-AF65-F5344CB8AC3E}">
        <p14:creationId xmlns:p14="http://schemas.microsoft.com/office/powerpoint/2010/main" val="31337448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lvl1pPr>
              <a:defRPr>
                <a:latin typeface="+mj-lt"/>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descr="Shape&#10;&#10;Description automatically generated">
            <a:extLst>
              <a:ext uri="{FF2B5EF4-FFF2-40B4-BE49-F238E27FC236}">
                <a16:creationId xmlns:a16="http://schemas.microsoft.com/office/drawing/2014/main" id="{4B4DA6AC-0280-9E96-8A45-A437D487A0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4689" y="4443958"/>
            <a:ext cx="548879" cy="555526"/>
          </a:xfrm>
          <a:prstGeom prst="rect">
            <a:avLst/>
          </a:prstGeom>
        </p:spPr>
      </p:pic>
      <p:pic>
        <p:nvPicPr>
          <p:cNvPr id="9" name="Picture 8" descr="Text&#10;&#10;Description automatically generated with low confidence">
            <a:extLst>
              <a:ext uri="{FF2B5EF4-FFF2-40B4-BE49-F238E27FC236}">
                <a16:creationId xmlns:a16="http://schemas.microsoft.com/office/drawing/2014/main" id="{4F40F69C-4827-16F2-E693-07D22994ECF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45445"/>
          <a:stretch/>
        </p:blipFill>
        <p:spPr>
          <a:xfrm>
            <a:off x="7092280" y="4443958"/>
            <a:ext cx="1952150" cy="610156"/>
          </a:xfrm>
          <a:prstGeom prst="rect">
            <a:avLst/>
          </a:prstGeom>
        </p:spPr>
      </p:pic>
    </p:spTree>
    <p:extLst>
      <p:ext uri="{BB962C8B-B14F-4D97-AF65-F5344CB8AC3E}">
        <p14:creationId xmlns:p14="http://schemas.microsoft.com/office/powerpoint/2010/main" val="1312589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Clr>
                <a:srgbClr val="6D81DD"/>
              </a:buClr>
              <a:buFont typeface="Arial" panose="020B0604020202020204" pitchFamily="34" charset="0"/>
              <a:buChar char="•"/>
              <a:defRPr>
                <a:latin typeface="+mn-lt"/>
              </a:defRPr>
            </a:lvl1pPr>
            <a:lvl2pPr marL="742950" indent="-285750">
              <a:buClr>
                <a:srgbClr val="6D81DD"/>
              </a:buClr>
              <a:buSzPct val="90000"/>
              <a:buFont typeface="Courier New" panose="02070309020205020404" pitchFamily="49" charset="0"/>
              <a:buChar char="o"/>
              <a:defRPr>
                <a:latin typeface="+mn-lt"/>
              </a:defRPr>
            </a:lvl2pPr>
            <a:lvl3pPr marL="1143000" indent="-228600">
              <a:buClr>
                <a:srgbClr val="6D81DD"/>
              </a:buClr>
              <a:buFont typeface="Calibri" panose="020F0502020204030204" pitchFamily="34" charset="0"/>
              <a:buChar char="⁻"/>
              <a:defRPr>
                <a:latin typeface="+mn-lt"/>
              </a:defRPr>
            </a:lvl3pPr>
            <a:lvl4pPr marL="1600200" indent="-228600">
              <a:buClr>
                <a:srgbClr val="6D81DD"/>
              </a:buClr>
              <a:buFont typeface="Arial" panose="020B0604020202020204" pitchFamily="34" charset="0"/>
              <a:buChar char="•"/>
              <a:defRPr>
                <a:latin typeface="+mn-lt"/>
              </a:defRPr>
            </a:lvl4pPr>
            <a:lvl5pPr marL="2057400" indent="-228600">
              <a:buClr>
                <a:srgbClr val="6D81DD"/>
              </a:buClr>
              <a:buFont typeface="Arial" panose="020B0604020202020204" pitchFamily="34" charset="0"/>
              <a:buChar cha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Shape&#10;&#10;Description automatically generated">
            <a:extLst>
              <a:ext uri="{FF2B5EF4-FFF2-40B4-BE49-F238E27FC236}">
                <a16:creationId xmlns:a16="http://schemas.microsoft.com/office/drawing/2014/main" id="{3DE789F0-C930-5CBD-AFEE-D9109A7E03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6456" y="4680520"/>
            <a:ext cx="406586" cy="411510"/>
          </a:xfrm>
          <a:prstGeom prst="rect">
            <a:avLst/>
          </a:prstGeom>
        </p:spPr>
      </p:pic>
    </p:spTree>
    <p:extLst>
      <p:ext uri="{BB962C8B-B14F-4D97-AF65-F5344CB8AC3E}">
        <p14:creationId xmlns:p14="http://schemas.microsoft.com/office/powerpoint/2010/main" val="1750318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200151"/>
            <a:ext cx="4038600" cy="3394472"/>
          </a:xfrm>
        </p:spPr>
        <p:txBody>
          <a:bodyPr/>
          <a:lstStyle>
            <a:lvl1pPr>
              <a:buClr>
                <a:srgbClr val="FF0000"/>
              </a:buClr>
              <a:defRPr sz="2800"/>
            </a:lvl1pPr>
            <a:lvl2pPr>
              <a:buClr>
                <a:srgbClr val="FF0000"/>
              </a:buClr>
              <a:defRPr sz="2400"/>
            </a:lvl2pPr>
            <a:lvl3pPr>
              <a:buClr>
                <a:srgbClr val="FF0000"/>
              </a:buClr>
              <a:defRPr sz="2000"/>
            </a:lvl3pPr>
            <a:lvl4pPr>
              <a:buClr>
                <a:srgbClr val="FF0000"/>
              </a:buClr>
              <a:defRPr sz="1800"/>
            </a:lvl4pPr>
            <a:lvl5pPr>
              <a:buClr>
                <a:srgbClr val="FF0000"/>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00151"/>
            <a:ext cx="4038600" cy="3394472"/>
          </a:xfrm>
        </p:spPr>
        <p:txBody>
          <a:bodyPr/>
          <a:lstStyle>
            <a:lvl1pPr>
              <a:buClr>
                <a:srgbClr val="FF0000"/>
              </a:buClr>
              <a:defRPr sz="2800"/>
            </a:lvl1pPr>
            <a:lvl2pPr>
              <a:buClr>
                <a:srgbClr val="FF0000"/>
              </a:buClr>
              <a:defRPr sz="2400"/>
            </a:lvl2pPr>
            <a:lvl3pPr>
              <a:buClr>
                <a:srgbClr val="FF0000"/>
              </a:buClr>
              <a:defRPr sz="2000"/>
            </a:lvl3pPr>
            <a:lvl4pPr>
              <a:buClr>
                <a:srgbClr val="FF0000"/>
              </a:buClr>
              <a:defRPr sz="1800"/>
            </a:lvl4pPr>
            <a:lvl5pPr>
              <a:buClr>
                <a:srgbClr val="FF0000"/>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1850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24703E3-A9B5-4180-93E6-E6F26F33154F}" type="datetime1">
              <a:rPr lang="en-US"/>
              <a:pPr>
                <a:defRPr/>
              </a:pPr>
              <a:t>1/24/2023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EE91166-0406-4AA8-BE0C-A1E9F6DECE52}" type="slidenum">
              <a:rPr lang="en-US" altLang="en-US"/>
              <a:pPr>
                <a:defRPr/>
              </a:pPr>
              <a:t>‹#›</a:t>
            </a:fld>
            <a:endParaRPr lang="en-US" altLang="en-US"/>
          </a:p>
        </p:txBody>
      </p:sp>
    </p:spTree>
    <p:extLst>
      <p:ext uri="{BB962C8B-B14F-4D97-AF65-F5344CB8AC3E}">
        <p14:creationId xmlns:p14="http://schemas.microsoft.com/office/powerpoint/2010/main" val="24231426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p:cNvSpPr>
            <a:spLocks noGrp="1"/>
          </p:cNvSpPr>
          <p:nvPr>
            <p:ph type="dt" sz="half" idx="2"/>
          </p:nvPr>
        </p:nvSpPr>
        <p:spPr>
          <a:xfrm>
            <a:off x="457200" y="4767264"/>
            <a:ext cx="2133600" cy="273844"/>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9091FABD-B9F0-4DC6-BD2A-354B3A5DA9A4}" type="datetime1">
              <a:rPr lang="en-CA" altLang="en-US"/>
              <a:pPr/>
              <a:t>2023-01-24</a:t>
            </a:fld>
            <a:endParaRPr lang="en-CA" alt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6BD2B55-1008-4876-A162-273DC174F8B0}"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Lst>
  <p:txStyles>
    <p:titleStyle>
      <a:lvl1pPr algn="ctr" rtl="0" eaLnBrk="1" fontAlgn="base" hangingPunct="1">
        <a:spcBef>
          <a:spcPct val="0"/>
        </a:spcBef>
        <a:spcAft>
          <a:spcPct val="0"/>
        </a:spcAft>
        <a:defRPr sz="4400" kern="1200">
          <a:solidFill>
            <a:schemeClr val="tx1"/>
          </a:solidFill>
          <a:latin typeface="+mj-lt"/>
          <a:ea typeface="ＭＳ Ｐゴシック" pitchFamily="-1" charset="-128"/>
          <a:cs typeface="+mj-cs"/>
        </a:defRPr>
      </a:lvl1pPr>
      <a:lvl2pPr algn="ctr"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pitchFamily="-1"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pitchFamily="-1"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pitchFamily="-1"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6.jpg"/><Relationship Id="rId11" Type="http://schemas.openxmlformats.org/officeDocument/2006/relationships/image" Target="../media/image51.svg"/><Relationship Id="rId5" Type="http://schemas.openxmlformats.org/officeDocument/2006/relationships/image" Target="../media/image45.sv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svg"/></Relationships>
</file>

<file path=ppt/slides/_rels/slide11.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48.png"/><Relationship Id="rId7"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3.svg"/><Relationship Id="rId5" Type="http://schemas.openxmlformats.org/officeDocument/2006/relationships/image" Target="../media/image52.png"/><Relationship Id="rId10" Type="http://schemas.openxmlformats.org/officeDocument/2006/relationships/image" Target="../media/image51.svg"/><Relationship Id="rId4" Type="http://schemas.openxmlformats.org/officeDocument/2006/relationships/image" Target="../media/image49.svg"/><Relationship Id="rId9" Type="http://schemas.openxmlformats.org/officeDocument/2006/relationships/image" Target="../media/image50.png"/></Relationships>
</file>

<file path=ppt/slides/_rels/slide12.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62.png"/><Relationship Id="rId3" Type="http://schemas.openxmlformats.org/officeDocument/2006/relationships/image" Target="../media/image48.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notesSlide" Target="../notesSlides/notesSlide10.xml"/><Relationship Id="rId16" Type="http://schemas.openxmlformats.org/officeDocument/2006/relationships/image" Target="../media/image51.svg"/><Relationship Id="rId1" Type="http://schemas.openxmlformats.org/officeDocument/2006/relationships/slideLayout" Target="../slideLayouts/slideLayout2.xml"/><Relationship Id="rId6" Type="http://schemas.openxmlformats.org/officeDocument/2006/relationships/image" Target="../media/image53.svg"/><Relationship Id="rId11" Type="http://schemas.openxmlformats.org/officeDocument/2006/relationships/image" Target="../media/image60.png"/><Relationship Id="rId5" Type="http://schemas.openxmlformats.org/officeDocument/2006/relationships/image" Target="../media/image52.png"/><Relationship Id="rId15" Type="http://schemas.openxmlformats.org/officeDocument/2006/relationships/image" Target="../media/image50.png"/><Relationship Id="rId10" Type="http://schemas.openxmlformats.org/officeDocument/2006/relationships/image" Target="../media/image59.svg"/><Relationship Id="rId4" Type="http://schemas.openxmlformats.org/officeDocument/2006/relationships/image" Target="../media/image49.svg"/><Relationship Id="rId9" Type="http://schemas.openxmlformats.org/officeDocument/2006/relationships/image" Target="../media/image58.png"/><Relationship Id="rId14" Type="http://schemas.openxmlformats.org/officeDocument/2006/relationships/image" Target="../media/image63.svg"/></Relationships>
</file>

<file path=ppt/slides/_rels/slide13.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48.png"/><Relationship Id="rId7" Type="http://schemas.openxmlformats.org/officeDocument/2006/relationships/image" Target="../media/image56.png"/><Relationship Id="rId12" Type="http://schemas.openxmlformats.org/officeDocument/2006/relationships/image" Target="../media/image65.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3.svg"/><Relationship Id="rId11" Type="http://schemas.openxmlformats.org/officeDocument/2006/relationships/image" Target="../media/image64.png"/><Relationship Id="rId5" Type="http://schemas.openxmlformats.org/officeDocument/2006/relationships/image" Target="../media/image52.png"/><Relationship Id="rId10" Type="http://schemas.openxmlformats.org/officeDocument/2006/relationships/image" Target="../media/image51.svg"/><Relationship Id="rId4" Type="http://schemas.openxmlformats.org/officeDocument/2006/relationships/image" Target="../media/image49.svg"/><Relationship Id="rId9" Type="http://schemas.openxmlformats.org/officeDocument/2006/relationships/image" Target="../media/image50.png"/></Relationships>
</file>

<file path=ppt/slides/_rels/slide14.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66.png"/><Relationship Id="rId3" Type="http://schemas.openxmlformats.org/officeDocument/2006/relationships/image" Target="../media/image48.png"/><Relationship Id="rId7" Type="http://schemas.openxmlformats.org/officeDocument/2006/relationships/image" Target="../media/image56.png"/><Relationship Id="rId12" Type="http://schemas.openxmlformats.org/officeDocument/2006/relationships/image" Target="../media/image65.svg"/><Relationship Id="rId2" Type="http://schemas.openxmlformats.org/officeDocument/2006/relationships/notesSlide" Target="../notesSlides/notesSlide12.xml"/><Relationship Id="rId16" Type="http://schemas.openxmlformats.org/officeDocument/2006/relationships/image" Target="../media/image69.svg"/><Relationship Id="rId1" Type="http://schemas.openxmlformats.org/officeDocument/2006/relationships/slideLayout" Target="../slideLayouts/slideLayout2.xml"/><Relationship Id="rId6" Type="http://schemas.openxmlformats.org/officeDocument/2006/relationships/image" Target="../media/image53.svg"/><Relationship Id="rId11" Type="http://schemas.openxmlformats.org/officeDocument/2006/relationships/image" Target="../media/image64.png"/><Relationship Id="rId5" Type="http://schemas.openxmlformats.org/officeDocument/2006/relationships/image" Target="../media/image52.png"/><Relationship Id="rId15" Type="http://schemas.openxmlformats.org/officeDocument/2006/relationships/image" Target="../media/image68.png"/><Relationship Id="rId10" Type="http://schemas.openxmlformats.org/officeDocument/2006/relationships/image" Target="../media/image51.svg"/><Relationship Id="rId4" Type="http://schemas.openxmlformats.org/officeDocument/2006/relationships/image" Target="../media/image49.svg"/><Relationship Id="rId9" Type="http://schemas.openxmlformats.org/officeDocument/2006/relationships/image" Target="../media/image50.png"/><Relationship Id="rId14" Type="http://schemas.openxmlformats.org/officeDocument/2006/relationships/image" Target="../media/image67.svg"/></Relationships>
</file>

<file path=ppt/slides/_rels/slide15.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1.svg"/></Relationships>
</file>

<file path=ppt/slides/_rels/slide1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sv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2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g"/><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24.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4.jpg"/></Relationships>
</file>

<file path=ppt/slides/_rels/slide25.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85.jpg"/><Relationship Id="rId1" Type="http://schemas.openxmlformats.org/officeDocument/2006/relationships/slideLayout" Target="../slideLayouts/slideLayout2.xml"/><Relationship Id="rId5" Type="http://schemas.openxmlformats.org/officeDocument/2006/relationships/image" Target="../media/image88.svg"/><Relationship Id="rId4" Type="http://schemas.openxmlformats.org/officeDocument/2006/relationships/image" Target="../media/image87.png"/></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90.jpeg"/><Relationship Id="rId4" Type="http://schemas.openxmlformats.org/officeDocument/2006/relationships/image" Target="../media/image89.png"/></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29.xml.rels><?xml version="1.0" encoding="UTF-8" standalone="yes"?>
<Relationships xmlns="http://schemas.openxmlformats.org/package/2006/relationships"><Relationship Id="rId3" Type="http://schemas.openxmlformats.org/officeDocument/2006/relationships/image" Target="../media/image91.wmf"/><Relationship Id="rId7" Type="http://schemas.openxmlformats.org/officeDocument/2006/relationships/image" Target="../media/image94.jpeg"/><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93.jpeg"/><Relationship Id="rId5" Type="http://schemas.openxmlformats.org/officeDocument/2006/relationships/image" Target="../media/image92.w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95.jpg"/><Relationship Id="rId1" Type="http://schemas.openxmlformats.org/officeDocument/2006/relationships/slideLayout" Target="../slideLayouts/slideLayout2.xml"/><Relationship Id="rId4" Type="http://schemas.openxmlformats.org/officeDocument/2006/relationships/image" Target="../media/image97.jpg"/></Relationships>
</file>

<file path=ppt/slides/_rels/slide31.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95.jpg"/><Relationship Id="rId1" Type="http://schemas.openxmlformats.org/officeDocument/2006/relationships/slideLayout" Target="../slideLayouts/slideLayout2.xml"/><Relationship Id="rId4" Type="http://schemas.openxmlformats.org/officeDocument/2006/relationships/image" Target="../media/image97.jpg"/></Relationships>
</file>

<file path=ppt/slides/_rels/slide32.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8.png"/><Relationship Id="rId4" Type="http://schemas.openxmlformats.org/officeDocument/2006/relationships/image" Target="../media/image96.jpg"/></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0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11.svg"/></Relationships>
</file>

<file path=ppt/slides/_rels/slide37.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04.svg"/><Relationship Id="rId4" Type="http://schemas.openxmlformats.org/officeDocument/2006/relationships/image" Target="../media/image103.png"/></Relationships>
</file>

<file path=ppt/slides/_rels/slide39.xml.rels><?xml version="1.0" encoding="UTF-8" standalone="yes"?>
<Relationships xmlns="http://schemas.openxmlformats.org/package/2006/relationships"><Relationship Id="rId3" Type="http://schemas.openxmlformats.org/officeDocument/2006/relationships/image" Target="../media/image102.jpg"/><Relationship Id="rId7" Type="http://schemas.openxmlformats.org/officeDocument/2006/relationships/image" Target="../media/image106.sv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svg"/><Relationship Id="rId4" Type="http://schemas.openxmlformats.org/officeDocument/2006/relationships/image" Target="../media/image103.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2.jpg"/><Relationship Id="rId7" Type="http://schemas.openxmlformats.org/officeDocument/2006/relationships/image" Target="../media/image106.sv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svg"/><Relationship Id="rId4" Type="http://schemas.openxmlformats.org/officeDocument/2006/relationships/image" Target="../media/image103.png"/><Relationship Id="rId9" Type="http://schemas.openxmlformats.org/officeDocument/2006/relationships/image" Target="../media/image108.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09.svg"/></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110.sv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2.svg"/></Relationships>
</file>

<file path=ppt/slides/_rels/slide44.xml.rels><?xml version="1.0" encoding="UTF-8" standalone="yes"?>
<Relationships xmlns="http://schemas.openxmlformats.org/package/2006/relationships"><Relationship Id="rId8" Type="http://schemas.openxmlformats.org/officeDocument/2006/relationships/image" Target="../media/image114.svg"/><Relationship Id="rId3" Type="http://schemas.openxmlformats.org/officeDocument/2006/relationships/image" Target="../media/image10.png"/><Relationship Id="rId7" Type="http://schemas.openxmlformats.org/officeDocument/2006/relationships/image" Target="../media/image113.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12.svg"/><Relationship Id="rId5" Type="http://schemas.openxmlformats.org/officeDocument/2006/relationships/image" Target="../media/image111.png"/><Relationship Id="rId4" Type="http://schemas.openxmlformats.org/officeDocument/2006/relationships/image" Target="../media/image11.svg"/><Relationship Id="rId9" Type="http://schemas.openxmlformats.org/officeDocument/2006/relationships/image" Target="../media/image110.svg"/></Relationships>
</file>

<file path=ppt/slides/_rels/slide45.xml.rels><?xml version="1.0" encoding="UTF-8" standalone="yes"?>
<Relationships xmlns="http://schemas.openxmlformats.org/package/2006/relationships"><Relationship Id="rId8" Type="http://schemas.openxmlformats.org/officeDocument/2006/relationships/image" Target="../media/image116.svg"/><Relationship Id="rId3" Type="http://schemas.openxmlformats.org/officeDocument/2006/relationships/image" Target="../media/image10.png"/><Relationship Id="rId7" Type="http://schemas.openxmlformats.org/officeDocument/2006/relationships/image" Target="../media/image115.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14.svg"/><Relationship Id="rId5" Type="http://schemas.openxmlformats.org/officeDocument/2006/relationships/image" Target="../media/image113.png"/><Relationship Id="rId4" Type="http://schemas.openxmlformats.org/officeDocument/2006/relationships/image" Target="../media/image11.svg"/><Relationship Id="rId9" Type="http://schemas.openxmlformats.org/officeDocument/2006/relationships/image" Target="../media/image110.svg"/></Relationships>
</file>

<file path=ppt/slides/_rels/slide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00.svg"/><Relationship Id="rId4" Type="http://schemas.openxmlformats.org/officeDocument/2006/relationships/image" Target="../media/image99.png"/></Relationships>
</file>

<file path=ppt/slides/_rels/slide4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8.sv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00.svg"/><Relationship Id="rId4" Type="http://schemas.openxmlformats.org/officeDocument/2006/relationships/image" Target="../media/image99.png"/></Relationships>
</file>

<file path=ppt/slides/_rels/slide49.xml.rels><?xml version="1.0" encoding="UTF-8" standalone="yes"?>
<Relationships xmlns="http://schemas.openxmlformats.org/package/2006/relationships"><Relationship Id="rId8" Type="http://schemas.openxmlformats.org/officeDocument/2006/relationships/image" Target="../media/image118.svg"/><Relationship Id="rId3" Type="http://schemas.openxmlformats.org/officeDocument/2006/relationships/image" Target="../media/image4.jpg"/><Relationship Id="rId7" Type="http://schemas.openxmlformats.org/officeDocument/2006/relationships/image" Target="../media/image117.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119.jp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svg"/><Relationship Id="rId3" Type="http://schemas.openxmlformats.org/officeDocument/2006/relationships/image" Target="../media/image6.png"/><Relationship Id="rId21" Type="http://schemas.openxmlformats.org/officeDocument/2006/relationships/image" Target="../media/image21.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4.xml"/><Relationship Id="rId16" Type="http://schemas.openxmlformats.org/officeDocument/2006/relationships/customXml" Target="../ink/ink1.xml"/><Relationship Id="rId20" Type="http://schemas.openxmlformats.org/officeDocument/2006/relationships/customXml" Target="../ink/ink2.xml"/><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customXml" Target="../ink/ink4.xml"/><Relationship Id="rId5" Type="http://schemas.openxmlformats.org/officeDocument/2006/relationships/image" Target="../media/image8.png"/><Relationship Id="rId15" Type="http://schemas.openxmlformats.org/officeDocument/2006/relationships/image" Target="../media/image18.svg"/><Relationship Id="rId23" Type="http://schemas.openxmlformats.org/officeDocument/2006/relationships/image" Target="../media/image22.png"/><Relationship Id="rId10" Type="http://schemas.openxmlformats.org/officeDocument/2006/relationships/image" Target="../media/image13.png"/><Relationship Id="rId19" Type="http://schemas.openxmlformats.org/officeDocument/2006/relationships/image" Target="../media/image20.pn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customXml" Target="../ink/ink3.xml"/></Relationships>
</file>

<file path=ppt/slides/_rels/slide50.xml.rels><?xml version="1.0" encoding="UTF-8" standalone="yes"?>
<Relationships xmlns="http://schemas.openxmlformats.org/package/2006/relationships"><Relationship Id="rId8" Type="http://schemas.openxmlformats.org/officeDocument/2006/relationships/image" Target="../media/image100.svg"/><Relationship Id="rId13" Type="http://schemas.openxmlformats.org/officeDocument/2006/relationships/image" Target="../media/image124.png"/><Relationship Id="rId3" Type="http://schemas.openxmlformats.org/officeDocument/2006/relationships/image" Target="../media/image4.jpg"/><Relationship Id="rId7" Type="http://schemas.openxmlformats.org/officeDocument/2006/relationships/image" Target="../media/image99.png"/><Relationship Id="rId12" Type="http://schemas.openxmlformats.org/officeDocument/2006/relationships/image" Target="../media/image123.sv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19.jpg"/><Relationship Id="rId11" Type="http://schemas.openxmlformats.org/officeDocument/2006/relationships/image" Target="../media/image122.png"/><Relationship Id="rId5" Type="http://schemas.openxmlformats.org/officeDocument/2006/relationships/image" Target="../media/image121.svg"/><Relationship Id="rId10" Type="http://schemas.openxmlformats.org/officeDocument/2006/relationships/image" Target="../media/image118.svg"/><Relationship Id="rId4" Type="http://schemas.openxmlformats.org/officeDocument/2006/relationships/image" Target="../media/image120.png"/><Relationship Id="rId9" Type="http://schemas.openxmlformats.org/officeDocument/2006/relationships/image" Target="../media/image117.png"/><Relationship Id="rId14" Type="http://schemas.openxmlformats.org/officeDocument/2006/relationships/image" Target="../media/image125.svg"/></Relationships>
</file>

<file path=ppt/slides/_rels/slide51.xml.rels><?xml version="1.0" encoding="UTF-8" standalone="yes"?>
<Relationships xmlns="http://schemas.openxmlformats.org/package/2006/relationships"><Relationship Id="rId8" Type="http://schemas.openxmlformats.org/officeDocument/2006/relationships/image" Target="../media/image100.svg"/><Relationship Id="rId13" Type="http://schemas.openxmlformats.org/officeDocument/2006/relationships/image" Target="../media/image122.png"/><Relationship Id="rId3" Type="http://schemas.openxmlformats.org/officeDocument/2006/relationships/image" Target="../media/image4.jpg"/><Relationship Id="rId7" Type="http://schemas.openxmlformats.org/officeDocument/2006/relationships/image" Target="../media/image99.png"/><Relationship Id="rId12" Type="http://schemas.openxmlformats.org/officeDocument/2006/relationships/image" Target="../media/image127.svg"/><Relationship Id="rId2" Type="http://schemas.openxmlformats.org/officeDocument/2006/relationships/notesSlide" Target="../notesSlides/notesSlide43.xml"/><Relationship Id="rId16" Type="http://schemas.openxmlformats.org/officeDocument/2006/relationships/image" Target="../media/image125.svg"/><Relationship Id="rId1" Type="http://schemas.openxmlformats.org/officeDocument/2006/relationships/slideLayout" Target="../slideLayouts/slideLayout2.xml"/><Relationship Id="rId6" Type="http://schemas.openxmlformats.org/officeDocument/2006/relationships/image" Target="../media/image119.jpg"/><Relationship Id="rId11" Type="http://schemas.openxmlformats.org/officeDocument/2006/relationships/image" Target="../media/image126.png"/><Relationship Id="rId5" Type="http://schemas.openxmlformats.org/officeDocument/2006/relationships/image" Target="../media/image121.svg"/><Relationship Id="rId15" Type="http://schemas.openxmlformats.org/officeDocument/2006/relationships/image" Target="../media/image124.png"/><Relationship Id="rId10" Type="http://schemas.openxmlformats.org/officeDocument/2006/relationships/image" Target="../media/image118.svg"/><Relationship Id="rId4" Type="http://schemas.openxmlformats.org/officeDocument/2006/relationships/image" Target="../media/image120.png"/><Relationship Id="rId9" Type="http://schemas.openxmlformats.org/officeDocument/2006/relationships/image" Target="../media/image117.png"/><Relationship Id="rId14" Type="http://schemas.openxmlformats.org/officeDocument/2006/relationships/image" Target="../media/image123.svg"/></Relationships>
</file>

<file path=ppt/slides/_rels/slide52.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8.jpg"/><Relationship Id="rId7" Type="http://schemas.openxmlformats.org/officeDocument/2006/relationships/image" Target="../media/image129.wmf"/><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hyperlink" Target="https://www.genome.gov/For-Health-Professionals/Provider-Genomics-Education-Resources/Healthcare-Provider-Direct-to-Consumer-Genetic-Testing-FAQ" TargetMode="External"/><Relationship Id="rId10" Type="http://schemas.openxmlformats.org/officeDocument/2006/relationships/image" Target="../media/image132.jpeg"/><Relationship Id="rId4" Type="http://schemas.openxmlformats.org/officeDocument/2006/relationships/image" Target="../media/image95.jpg"/><Relationship Id="rId9" Type="http://schemas.openxmlformats.org/officeDocument/2006/relationships/image" Target="../media/image131.jpeg"/></Relationships>
</file>

<file path=ppt/slides/_rels/slide53.xml.rels><?xml version="1.0" encoding="UTF-8" standalone="yes"?>
<Relationships xmlns="http://schemas.openxmlformats.org/package/2006/relationships"><Relationship Id="rId8" Type="http://schemas.openxmlformats.org/officeDocument/2006/relationships/hyperlink" Target="https://cancercare.easternhealth.ca/prevention-and-screening/breast-screening-program/" TargetMode="External"/><Relationship Id="rId13" Type="http://schemas.openxmlformats.org/officeDocument/2006/relationships/hyperlink" Target="https://yukonhospitals.ca/sites/default/files/mammography_program_brochure_2019_edit.pdf" TargetMode="External"/><Relationship Id="rId18" Type="http://schemas.openxmlformats.org/officeDocument/2006/relationships/hyperlink" Target="http://www.cdha.nshealth.ca/nova-scotia-cancer-care-program-5" TargetMode="External"/><Relationship Id="rId3" Type="http://schemas.openxmlformats.org/officeDocument/2006/relationships/hyperlink" Target="http://www.bccancer.bc.ca/screening/health-professionals/breast" TargetMode="External"/><Relationship Id="rId21" Type="http://schemas.openxmlformats.org/officeDocument/2006/relationships/hyperlink" Target="https://www.cancercareontario.ca/en/guidelines-advice/cancer-continuum/screening/resources-healthcare-providers/colorectal-cancer-screening-summary" TargetMode="External"/><Relationship Id="rId7" Type="http://schemas.openxmlformats.org/officeDocument/2006/relationships/hyperlink" Target="https://www.princeedwardisland.ca/en/information/health-pei/pei-breast-screening-program" TargetMode="External"/><Relationship Id="rId12" Type="http://schemas.openxmlformats.org/officeDocument/2006/relationships/hyperlink" Target="http://www.saskcancer.ca/health-professionals-article/cancer-screening-guidelines-and-resources/breast-cancer-screening" TargetMode="External"/><Relationship Id="rId17" Type="http://schemas.openxmlformats.org/officeDocument/2006/relationships/hyperlink" Target="https://www2.gnb.ca/content/gnb/en/departments/health/NewBrunswickCancerNetwork/content/NewBrunswickColonCancerScreeningProgram.html" TargetMode="External"/><Relationship Id="rId25" Type="http://schemas.openxmlformats.org/officeDocument/2006/relationships/hyperlink" Target="https://www.nthssa.ca/en/services/d%C3%A9pistage-du-cancer/colorectal-cancer-screening" TargetMode="External"/><Relationship Id="rId2" Type="http://schemas.openxmlformats.org/officeDocument/2006/relationships/hyperlink" Target="https://screeningforlife.ca/for-health-providers/breast-screening-information/" TargetMode="External"/><Relationship Id="rId16" Type="http://schemas.openxmlformats.org/officeDocument/2006/relationships/hyperlink" Target="http://www.bccancer.bc.ca/screening/health-professionals/colon" TargetMode="External"/><Relationship Id="rId20" Type="http://schemas.openxmlformats.org/officeDocument/2006/relationships/hyperlink" Target="https://cancercare.easternhealth.ca/prevention-and-screening/colon-cancer-screening/" TargetMode="External"/><Relationship Id="rId1" Type="http://schemas.openxmlformats.org/officeDocument/2006/relationships/slideLayout" Target="../slideLayouts/slideLayout2.xml"/><Relationship Id="rId6" Type="http://schemas.openxmlformats.org/officeDocument/2006/relationships/hyperlink" Target="https://breastscreening.nshealth.ca/" TargetMode="External"/><Relationship Id="rId11" Type="http://schemas.openxmlformats.org/officeDocument/2006/relationships/hyperlink" Target="https://www.quebec.ca/en/health/advice-and-prevention/screening-and-carrier-testing-offer/quebec-breast-cancer-screening-program" TargetMode="External"/><Relationship Id="rId24" Type="http://schemas.openxmlformats.org/officeDocument/2006/relationships/hyperlink" Target="https://yukon.ca/colon-check" TargetMode="External"/><Relationship Id="rId5" Type="http://schemas.openxmlformats.org/officeDocument/2006/relationships/hyperlink" Target="https://www2.gnb.ca/content/gnb/en/departments/health/NewBrunswickCancerNetwork/content/NewBrunswickBreastCancerScreeningProgram.html" TargetMode="External"/><Relationship Id="rId15" Type="http://schemas.openxmlformats.org/officeDocument/2006/relationships/hyperlink" Target="https://screeningforlife.ca/for-health-providers/colorectal-screening-information/" TargetMode="External"/><Relationship Id="rId23" Type="http://schemas.openxmlformats.org/officeDocument/2006/relationships/hyperlink" Target="http://www.saskcancer.ca/health-professionals-article/cancer-screening-guidelines-and-resources/colorectal-cancer-screening" TargetMode="External"/><Relationship Id="rId10" Type="http://schemas.openxmlformats.org/officeDocument/2006/relationships/hyperlink" Target="https://www.cancercareontario.ca/en/guidelines-advice/cancer-continuum/screening/breast-cancer-high-risk-women?redirect=true" TargetMode="External"/><Relationship Id="rId19" Type="http://schemas.openxmlformats.org/officeDocument/2006/relationships/hyperlink" Target="https://www.princeedwardisland.ca/en/information/health-pei/colorectal-cancer-screening-program" TargetMode="External"/><Relationship Id="rId4" Type="http://schemas.openxmlformats.org/officeDocument/2006/relationships/hyperlink" Target="https://www.cancercare.mb.ca/screening/hcp" TargetMode="External"/><Relationship Id="rId9" Type="http://schemas.openxmlformats.org/officeDocument/2006/relationships/hyperlink" Target="https://www.cancercareontario.ca/en/cancer-care-ontario/programs/screening-programs/ontario-breast-obsp" TargetMode="External"/><Relationship Id="rId14" Type="http://schemas.openxmlformats.org/officeDocument/2006/relationships/hyperlink" Target="https://www.nthssa.ca/en/services/cancer-screening-programs/breast-cancer-screening" TargetMode="External"/><Relationship Id="rId22" Type="http://schemas.openxmlformats.org/officeDocument/2006/relationships/hyperlink" Target="https://www.quebec.ca/en/health/advice-and-prevention/screening-and-carrier-testing-offer/colorectal-cancer-screening/"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1.png"/><Relationship Id="rId18" Type="http://schemas.openxmlformats.org/officeDocument/2006/relationships/image" Target="../media/image36.svg"/><Relationship Id="rId3" Type="http://schemas.openxmlformats.org/officeDocument/2006/relationships/image" Target="../media/image23.png"/><Relationship Id="rId21" Type="http://schemas.openxmlformats.org/officeDocument/2006/relationships/image" Target="../media/image39.png"/><Relationship Id="rId7" Type="http://schemas.openxmlformats.org/officeDocument/2006/relationships/image" Target="../media/image27.png"/><Relationship Id="rId12" Type="http://schemas.openxmlformats.org/officeDocument/2006/relationships/image" Target="../media/image30.svg"/><Relationship Id="rId17" Type="http://schemas.openxmlformats.org/officeDocument/2006/relationships/image" Target="../media/image35.png"/><Relationship Id="rId2" Type="http://schemas.openxmlformats.org/officeDocument/2006/relationships/notesSlide" Target="../notesSlides/notesSlide7.xml"/><Relationship Id="rId16" Type="http://schemas.openxmlformats.org/officeDocument/2006/relationships/image" Target="../media/image34.svg"/><Relationship Id="rId20" Type="http://schemas.openxmlformats.org/officeDocument/2006/relationships/image" Target="../media/image38.svg"/><Relationship Id="rId1" Type="http://schemas.openxmlformats.org/officeDocument/2006/relationships/slideLayout" Target="../slideLayouts/slideLayout2.xml"/><Relationship Id="rId6" Type="http://schemas.openxmlformats.org/officeDocument/2006/relationships/image" Target="../media/image26.svg"/><Relationship Id="rId11" Type="http://schemas.openxmlformats.org/officeDocument/2006/relationships/image" Target="../media/image29.png"/><Relationship Id="rId5" Type="http://schemas.openxmlformats.org/officeDocument/2006/relationships/image" Target="../media/image25.png"/><Relationship Id="rId15" Type="http://schemas.openxmlformats.org/officeDocument/2006/relationships/image" Target="../media/image33.png"/><Relationship Id="rId10" Type="http://schemas.openxmlformats.org/officeDocument/2006/relationships/image" Target="../media/image18.svg"/><Relationship Id="rId19" Type="http://schemas.openxmlformats.org/officeDocument/2006/relationships/image" Target="../media/image37.png"/><Relationship Id="rId4" Type="http://schemas.openxmlformats.org/officeDocument/2006/relationships/image" Target="../media/image24.svg"/><Relationship Id="rId9" Type="http://schemas.openxmlformats.org/officeDocument/2006/relationships/image" Target="../media/image17.png"/><Relationship Id="rId14" Type="http://schemas.openxmlformats.org/officeDocument/2006/relationships/image" Target="../media/image32.svg"/><Relationship Id="rId22" Type="http://schemas.openxmlformats.org/officeDocument/2006/relationships/image" Target="../media/image40.svg"/></Relationships>
</file>

<file path=ppt/slides/_rels/slide9.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7297240D-709A-4CB4-8768-82E4C4A68D2D}"/>
              </a:ext>
            </a:extLst>
          </p:cNvPr>
          <p:cNvSpPr>
            <a:spLocks noGrp="1"/>
          </p:cNvSpPr>
          <p:nvPr>
            <p:ph type="title"/>
          </p:nvPr>
        </p:nvSpPr>
        <p:spPr/>
        <p:txBody>
          <a:bodyPr/>
          <a:lstStyle/>
          <a:p>
            <a:r>
              <a:rPr lang="en-US" altLang="en-US"/>
              <a:t>Disclaimer</a:t>
            </a:r>
            <a:endParaRPr lang="en-CA" altLang="en-US"/>
          </a:p>
        </p:txBody>
      </p:sp>
      <p:sp>
        <p:nvSpPr>
          <p:cNvPr id="3075" name="Content Placeholder 2">
            <a:extLst>
              <a:ext uri="{FF2B5EF4-FFF2-40B4-BE49-F238E27FC236}">
                <a16:creationId xmlns:a16="http://schemas.microsoft.com/office/drawing/2014/main" id="{81C87A93-E37F-4A20-97D5-B38C8300A6CF}"/>
              </a:ext>
            </a:extLst>
          </p:cNvPr>
          <p:cNvSpPr>
            <a:spLocks noGrp="1"/>
          </p:cNvSpPr>
          <p:nvPr>
            <p:ph idx="1"/>
          </p:nvPr>
        </p:nvSpPr>
        <p:spPr/>
        <p:txBody>
          <a:bodyPr/>
          <a:lstStyle/>
          <a:p>
            <a:r>
              <a:rPr lang="en-AU" altLang="en-US" sz="1350" i="1" dirty="0"/>
              <a:t>This presentation is for educational purposes only and should not be used as a substitute for clinical judgement.  GECKO aims to aid the practicing clinician by providing informed opinions regarding genetic services that have been developed in a rigorous and evidence-based manner. Physicians must use their own clinical judgement in addition to published articles and the information presented herein. GECKO assumes no responsibility or liability resulting from the use of information contained herein.  </a:t>
            </a:r>
            <a:endParaRPr lang="en-CA" altLang="en-US" sz="1350" dirty="0"/>
          </a:p>
          <a:p>
            <a:endParaRPr lang="en-CA" altLang="en-US" sz="13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6AC8653-3FA1-6F7E-FC97-53E4472FDDD3}"/>
              </a:ext>
            </a:extLst>
          </p:cNvPr>
          <p:cNvSpPr txBox="1"/>
          <p:nvPr/>
        </p:nvSpPr>
        <p:spPr>
          <a:xfrm>
            <a:off x="0" y="1675391"/>
            <a:ext cx="1500634" cy="369332"/>
          </a:xfrm>
          <a:prstGeom prst="rect">
            <a:avLst/>
          </a:prstGeom>
          <a:noFill/>
        </p:spPr>
        <p:txBody>
          <a:bodyPr wrap="square" rtlCol="0">
            <a:spAutoFit/>
          </a:bodyPr>
          <a:lstStyle/>
          <a:p>
            <a:r>
              <a:rPr lang="en-CA" dirty="0"/>
              <a:t>Ancestry</a:t>
            </a:r>
          </a:p>
        </p:txBody>
      </p:sp>
      <p:grpSp>
        <p:nvGrpSpPr>
          <p:cNvPr id="20" name="Group 19">
            <a:extLst>
              <a:ext uri="{FF2B5EF4-FFF2-40B4-BE49-F238E27FC236}">
                <a16:creationId xmlns:a16="http://schemas.microsoft.com/office/drawing/2014/main" id="{C8B33D2D-011B-6673-04BB-373D684C63AB}"/>
              </a:ext>
            </a:extLst>
          </p:cNvPr>
          <p:cNvGrpSpPr/>
          <p:nvPr/>
        </p:nvGrpSpPr>
        <p:grpSpPr>
          <a:xfrm>
            <a:off x="48214" y="2129745"/>
            <a:ext cx="1067402" cy="1740950"/>
            <a:chOff x="1768466" y="1893524"/>
            <a:chExt cx="1558744" cy="2418442"/>
          </a:xfrm>
        </p:grpSpPr>
        <p:grpSp>
          <p:nvGrpSpPr>
            <p:cNvPr id="17" name="Group 16">
              <a:extLst>
                <a:ext uri="{FF2B5EF4-FFF2-40B4-BE49-F238E27FC236}">
                  <a16:creationId xmlns:a16="http://schemas.microsoft.com/office/drawing/2014/main" id="{8B31668E-0860-A3FD-4164-8F18E825C490}"/>
                </a:ext>
              </a:extLst>
            </p:cNvPr>
            <p:cNvGrpSpPr/>
            <p:nvPr/>
          </p:nvGrpSpPr>
          <p:grpSpPr>
            <a:xfrm>
              <a:off x="1768466" y="1893524"/>
              <a:ext cx="1558744" cy="2418442"/>
              <a:chOff x="1768466" y="1893524"/>
              <a:chExt cx="1558744" cy="2418442"/>
            </a:xfrm>
          </p:grpSpPr>
          <p:pic>
            <p:nvPicPr>
              <p:cNvPr id="15" name="Picture 14" descr="Graphical user interface, application&#10;&#10;Description automatically generated">
                <a:extLst>
                  <a:ext uri="{FF2B5EF4-FFF2-40B4-BE49-F238E27FC236}">
                    <a16:creationId xmlns:a16="http://schemas.microsoft.com/office/drawing/2014/main" id="{8842F495-01AB-587D-E4E9-E266F4ED9F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8466" y="1893524"/>
                <a:ext cx="1558744" cy="2418442"/>
              </a:xfrm>
              <a:prstGeom prst="rect">
                <a:avLst/>
              </a:prstGeom>
              <a:ln>
                <a:noFill/>
              </a:ln>
              <a:effectLst>
                <a:outerShdw blurRad="292100" dist="139700" dir="2700000" algn="tl" rotWithShape="0">
                  <a:srgbClr val="333333">
                    <a:alpha val="65000"/>
                  </a:srgbClr>
                </a:outerShdw>
              </a:effectLst>
            </p:spPr>
          </p:pic>
          <p:sp>
            <p:nvSpPr>
              <p:cNvPr id="16" name="Oval 15">
                <a:extLst>
                  <a:ext uri="{FF2B5EF4-FFF2-40B4-BE49-F238E27FC236}">
                    <a16:creationId xmlns:a16="http://schemas.microsoft.com/office/drawing/2014/main" id="{D3FA405B-C262-3DF3-469D-BC4B54E19E7F}"/>
                  </a:ext>
                </a:extLst>
              </p:cNvPr>
              <p:cNvSpPr/>
              <p:nvPr/>
            </p:nvSpPr>
            <p:spPr>
              <a:xfrm>
                <a:off x="2483768" y="2499742"/>
                <a:ext cx="468000" cy="43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19" name="Graphic 18" descr="Office worker female with solid fill">
              <a:extLst>
                <a:ext uri="{FF2B5EF4-FFF2-40B4-BE49-F238E27FC236}">
                  <a16:creationId xmlns:a16="http://schemas.microsoft.com/office/drawing/2014/main" id="{613EB613-AE81-2866-725A-D94E7D176A1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83768" y="2467992"/>
              <a:ext cx="534608" cy="534608"/>
            </a:xfrm>
            <a:prstGeom prst="rect">
              <a:avLst/>
            </a:prstGeom>
            <a:effectLst>
              <a:outerShdw blurRad="292100" dist="139700" dir="2700000" algn="tl" rotWithShape="0">
                <a:srgbClr val="333333">
                  <a:alpha val="65000"/>
                </a:srgbClr>
              </a:outerShdw>
            </a:effectLst>
          </p:spPr>
        </p:pic>
      </p:grpSp>
      <p:sp>
        <p:nvSpPr>
          <p:cNvPr id="21" name="TextBox 20">
            <a:extLst>
              <a:ext uri="{FF2B5EF4-FFF2-40B4-BE49-F238E27FC236}">
                <a16:creationId xmlns:a16="http://schemas.microsoft.com/office/drawing/2014/main" id="{64ED4318-AB15-49D3-9992-1CC2FBC4B1CE}"/>
              </a:ext>
            </a:extLst>
          </p:cNvPr>
          <p:cNvSpPr txBox="1"/>
          <p:nvPr/>
        </p:nvSpPr>
        <p:spPr>
          <a:xfrm>
            <a:off x="1029403" y="1675391"/>
            <a:ext cx="2174445" cy="369332"/>
          </a:xfrm>
          <a:prstGeom prst="rect">
            <a:avLst/>
          </a:prstGeom>
          <a:noFill/>
        </p:spPr>
        <p:txBody>
          <a:bodyPr wrap="square" rtlCol="0">
            <a:spAutoFit/>
          </a:bodyPr>
          <a:lstStyle/>
          <a:p>
            <a:r>
              <a:rPr lang="en-CA" dirty="0"/>
              <a:t>Traits/Wellness</a:t>
            </a:r>
          </a:p>
        </p:txBody>
      </p:sp>
      <p:pic>
        <p:nvPicPr>
          <p:cNvPr id="25" name="Picture 24" descr="Diagram&#10;&#10;Description automatically generated">
            <a:extLst>
              <a:ext uri="{FF2B5EF4-FFF2-40B4-BE49-F238E27FC236}">
                <a16:creationId xmlns:a16="http://schemas.microsoft.com/office/drawing/2014/main" id="{E66A4FDA-21E2-3718-54E3-A77A5D5CA6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7624" y="2139702"/>
            <a:ext cx="1002934" cy="1565117"/>
          </a:xfrm>
          <a:prstGeom prst="rect">
            <a:avLst/>
          </a:prstGeom>
          <a:ln>
            <a:noFill/>
          </a:ln>
          <a:effectLst>
            <a:outerShdw blurRad="292100" dist="139700" dir="2700000" algn="tl" rotWithShape="0">
              <a:srgbClr val="333333">
                <a:alpha val="65000"/>
              </a:srgbClr>
            </a:outerShdw>
          </a:effectLst>
        </p:spPr>
      </p:pic>
      <p:pic>
        <p:nvPicPr>
          <p:cNvPr id="27" name="Picture 26" descr="Graphical user interface, website&#10;&#10;Description automatically generated">
            <a:extLst>
              <a:ext uri="{FF2B5EF4-FFF2-40B4-BE49-F238E27FC236}">
                <a16:creationId xmlns:a16="http://schemas.microsoft.com/office/drawing/2014/main" id="{9D024758-92BF-B3B6-DE7E-D7FDF0C8E26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257" y="3601059"/>
            <a:ext cx="1546844" cy="1392764"/>
          </a:xfrm>
          <a:prstGeom prst="rect">
            <a:avLst/>
          </a:prstGeom>
          <a:ln>
            <a:noFill/>
          </a:ln>
          <a:effectLst>
            <a:outerShdw blurRad="292100" dist="139700" dir="2700000" algn="tl" rotWithShape="0">
              <a:srgbClr val="333333">
                <a:alpha val="65000"/>
              </a:srgbClr>
            </a:outerShdw>
          </a:effectLst>
        </p:spPr>
      </p:pic>
      <p:grpSp>
        <p:nvGrpSpPr>
          <p:cNvPr id="40" name="Group 39">
            <a:extLst>
              <a:ext uri="{FF2B5EF4-FFF2-40B4-BE49-F238E27FC236}">
                <a16:creationId xmlns:a16="http://schemas.microsoft.com/office/drawing/2014/main" id="{9BD4F8FA-F6A5-ED8D-BBE0-9CE4CE3D7CF2}"/>
              </a:ext>
            </a:extLst>
          </p:cNvPr>
          <p:cNvGrpSpPr/>
          <p:nvPr/>
        </p:nvGrpSpPr>
        <p:grpSpPr>
          <a:xfrm>
            <a:off x="314225" y="-855650"/>
            <a:ext cx="1579274" cy="2635312"/>
            <a:chOff x="1178547" y="-1194221"/>
            <a:chExt cx="1579274" cy="2635312"/>
          </a:xfrm>
        </p:grpSpPr>
        <p:pic>
          <p:nvPicPr>
            <p:cNvPr id="5" name="Graphic 4" descr="Mop and bucket outline">
              <a:extLst>
                <a:ext uri="{FF2B5EF4-FFF2-40B4-BE49-F238E27FC236}">
                  <a16:creationId xmlns:a16="http://schemas.microsoft.com/office/drawing/2014/main" id="{65217E4C-EA78-3E95-0911-A040FAE398FE}"/>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45542"/>
            <a:stretch/>
          </p:blipFill>
          <p:spPr>
            <a:xfrm>
              <a:off x="1178547" y="-1194221"/>
              <a:ext cx="1435138" cy="2635312"/>
            </a:xfrm>
            <a:prstGeom prst="rect">
              <a:avLst/>
            </a:prstGeom>
          </p:spPr>
        </p:pic>
        <p:sp>
          <p:nvSpPr>
            <p:cNvPr id="13" name="Rectangle 12">
              <a:extLst>
                <a:ext uri="{FF2B5EF4-FFF2-40B4-BE49-F238E27FC236}">
                  <a16:creationId xmlns:a16="http://schemas.microsoft.com/office/drawing/2014/main" id="{00B49818-C783-9759-252A-5FF2FCC4C8DD}"/>
                </a:ext>
              </a:extLst>
            </p:cNvPr>
            <p:cNvSpPr/>
            <p:nvPr/>
          </p:nvSpPr>
          <p:spPr>
            <a:xfrm>
              <a:off x="2483994" y="1023771"/>
              <a:ext cx="273827" cy="316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23" name="Graphic 22" descr="Balloons outline">
            <a:extLst>
              <a:ext uri="{FF2B5EF4-FFF2-40B4-BE49-F238E27FC236}">
                <a16:creationId xmlns:a16="http://schemas.microsoft.com/office/drawing/2014/main" id="{86ECE556-2F8E-0E09-C7CA-E8919A7EFF8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0559" y="-20538"/>
            <a:ext cx="914400" cy="914400"/>
          </a:xfrm>
          <a:prstGeom prst="rect">
            <a:avLst/>
          </a:prstGeom>
        </p:spPr>
      </p:pic>
    </p:spTree>
    <p:extLst>
      <p:ext uri="{BB962C8B-B14F-4D97-AF65-F5344CB8AC3E}">
        <p14:creationId xmlns:p14="http://schemas.microsoft.com/office/powerpoint/2010/main" val="49698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A1C8B031-0C8E-C37C-7AA7-E91D86F644E9}"/>
              </a:ext>
            </a:extLst>
          </p:cNvPr>
          <p:cNvGrpSpPr/>
          <p:nvPr/>
        </p:nvGrpSpPr>
        <p:grpSpPr>
          <a:xfrm>
            <a:off x="2632867" y="-855538"/>
            <a:ext cx="1566907" cy="2635200"/>
            <a:chOff x="2788463" y="-902506"/>
            <a:chExt cx="1566907" cy="2635200"/>
          </a:xfrm>
        </p:grpSpPr>
        <p:pic>
          <p:nvPicPr>
            <p:cNvPr id="11" name="Graphic 10" descr="Mop and bucket outline">
              <a:extLst>
                <a:ext uri="{FF2B5EF4-FFF2-40B4-BE49-F238E27FC236}">
                  <a16:creationId xmlns:a16="http://schemas.microsoft.com/office/drawing/2014/main" id="{02531AA1-3B6F-8DC5-974D-3A0F1C0C07C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5542"/>
            <a:stretch/>
          </p:blipFill>
          <p:spPr>
            <a:xfrm>
              <a:off x="2788463" y="-902506"/>
              <a:ext cx="1435077" cy="2635200"/>
            </a:xfrm>
            <a:prstGeom prst="rect">
              <a:avLst/>
            </a:prstGeom>
          </p:spPr>
        </p:pic>
        <p:sp>
          <p:nvSpPr>
            <p:cNvPr id="14" name="Rectangle 13">
              <a:extLst>
                <a:ext uri="{FF2B5EF4-FFF2-40B4-BE49-F238E27FC236}">
                  <a16:creationId xmlns:a16="http://schemas.microsoft.com/office/drawing/2014/main" id="{4AFC46CE-B61F-0AC0-3E52-991720B098D0}"/>
                </a:ext>
              </a:extLst>
            </p:cNvPr>
            <p:cNvSpPr/>
            <p:nvPr/>
          </p:nvSpPr>
          <p:spPr>
            <a:xfrm>
              <a:off x="4081543" y="1387978"/>
              <a:ext cx="273827" cy="316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2" name="TextBox 11">
            <a:extLst>
              <a:ext uri="{FF2B5EF4-FFF2-40B4-BE49-F238E27FC236}">
                <a16:creationId xmlns:a16="http://schemas.microsoft.com/office/drawing/2014/main" id="{06AC8653-3FA1-6F7E-FC97-53E4472FDDD3}"/>
              </a:ext>
            </a:extLst>
          </p:cNvPr>
          <p:cNvSpPr txBox="1"/>
          <p:nvPr/>
        </p:nvSpPr>
        <p:spPr>
          <a:xfrm>
            <a:off x="0" y="1675391"/>
            <a:ext cx="1500634" cy="369332"/>
          </a:xfrm>
          <a:prstGeom prst="rect">
            <a:avLst/>
          </a:prstGeom>
          <a:noFill/>
        </p:spPr>
        <p:txBody>
          <a:bodyPr wrap="square" rtlCol="0">
            <a:spAutoFit/>
          </a:bodyPr>
          <a:lstStyle/>
          <a:p>
            <a:r>
              <a:rPr lang="en-CA" dirty="0"/>
              <a:t>Ancestry</a:t>
            </a:r>
          </a:p>
        </p:txBody>
      </p:sp>
      <p:sp>
        <p:nvSpPr>
          <p:cNvPr id="21" name="TextBox 20">
            <a:extLst>
              <a:ext uri="{FF2B5EF4-FFF2-40B4-BE49-F238E27FC236}">
                <a16:creationId xmlns:a16="http://schemas.microsoft.com/office/drawing/2014/main" id="{64ED4318-AB15-49D3-9992-1CC2FBC4B1CE}"/>
              </a:ext>
            </a:extLst>
          </p:cNvPr>
          <p:cNvSpPr txBox="1"/>
          <p:nvPr/>
        </p:nvSpPr>
        <p:spPr>
          <a:xfrm>
            <a:off x="1029403" y="1675391"/>
            <a:ext cx="2174445" cy="369332"/>
          </a:xfrm>
          <a:prstGeom prst="rect">
            <a:avLst/>
          </a:prstGeom>
          <a:noFill/>
        </p:spPr>
        <p:txBody>
          <a:bodyPr wrap="square" rtlCol="0">
            <a:spAutoFit/>
          </a:bodyPr>
          <a:lstStyle/>
          <a:p>
            <a:r>
              <a:rPr lang="en-CA" dirty="0"/>
              <a:t>Traits/Wellness</a:t>
            </a:r>
          </a:p>
        </p:txBody>
      </p:sp>
      <p:pic>
        <p:nvPicPr>
          <p:cNvPr id="29" name="Graphic 28" descr="Family with girl outline">
            <a:extLst>
              <a:ext uri="{FF2B5EF4-FFF2-40B4-BE49-F238E27FC236}">
                <a16:creationId xmlns:a16="http://schemas.microsoft.com/office/drawing/2014/main" id="{406877F7-EBB9-494E-1444-CD5C4635534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96572" y="51470"/>
            <a:ext cx="827356" cy="827356"/>
          </a:xfrm>
          <a:prstGeom prst="rect">
            <a:avLst/>
          </a:prstGeom>
        </p:spPr>
      </p:pic>
      <p:sp>
        <p:nvSpPr>
          <p:cNvPr id="30" name="TextBox 29">
            <a:extLst>
              <a:ext uri="{FF2B5EF4-FFF2-40B4-BE49-F238E27FC236}">
                <a16:creationId xmlns:a16="http://schemas.microsoft.com/office/drawing/2014/main" id="{D50C519D-D4D9-7ACD-E3F3-A9A51BD77658}"/>
              </a:ext>
            </a:extLst>
          </p:cNvPr>
          <p:cNvSpPr txBox="1"/>
          <p:nvPr/>
        </p:nvSpPr>
        <p:spPr>
          <a:xfrm>
            <a:off x="2844153" y="1715801"/>
            <a:ext cx="1709591" cy="369332"/>
          </a:xfrm>
          <a:prstGeom prst="rect">
            <a:avLst/>
          </a:prstGeom>
          <a:noFill/>
        </p:spPr>
        <p:txBody>
          <a:bodyPr wrap="square" rtlCol="0">
            <a:spAutoFit/>
          </a:bodyPr>
          <a:lstStyle/>
          <a:p>
            <a:r>
              <a:rPr lang="en-CA" dirty="0"/>
              <a:t>Carrier testing</a:t>
            </a:r>
          </a:p>
        </p:txBody>
      </p:sp>
      <p:sp>
        <p:nvSpPr>
          <p:cNvPr id="48" name="TextBox 47">
            <a:extLst>
              <a:ext uri="{FF2B5EF4-FFF2-40B4-BE49-F238E27FC236}">
                <a16:creationId xmlns:a16="http://schemas.microsoft.com/office/drawing/2014/main" id="{9A2192D7-9A50-5392-446E-5FE21AA5EE00}"/>
              </a:ext>
            </a:extLst>
          </p:cNvPr>
          <p:cNvSpPr txBox="1"/>
          <p:nvPr/>
        </p:nvSpPr>
        <p:spPr>
          <a:xfrm>
            <a:off x="2843808" y="2067694"/>
            <a:ext cx="1810834" cy="1077218"/>
          </a:xfrm>
          <a:prstGeom prst="rect">
            <a:avLst/>
          </a:prstGeom>
          <a:noFill/>
        </p:spPr>
        <p:txBody>
          <a:bodyPr wrap="square" rtlCol="0">
            <a:spAutoFit/>
          </a:bodyPr>
          <a:lstStyle>
            <a:defPPr>
              <a:defRPr lang="en-CA"/>
            </a:defPPr>
          </a:lstStyle>
          <a:p>
            <a:r>
              <a:rPr lang="en-CA" sz="1600" dirty="0"/>
              <a:t>Targeted and ethnicity-specific i.e. narrowly applicable</a:t>
            </a:r>
          </a:p>
        </p:txBody>
      </p:sp>
      <p:pic>
        <p:nvPicPr>
          <p:cNvPr id="50" name="Graphic 49" descr="Target outline">
            <a:extLst>
              <a:ext uri="{FF2B5EF4-FFF2-40B4-BE49-F238E27FC236}">
                <a16:creationId xmlns:a16="http://schemas.microsoft.com/office/drawing/2014/main" id="{0AEC386F-1BCC-7C01-EE3B-366E1F2EC6E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43486" y="3144912"/>
            <a:ext cx="760541" cy="760541"/>
          </a:xfrm>
          <a:prstGeom prst="rect">
            <a:avLst/>
          </a:prstGeom>
        </p:spPr>
      </p:pic>
      <p:grpSp>
        <p:nvGrpSpPr>
          <p:cNvPr id="40" name="Group 39">
            <a:extLst>
              <a:ext uri="{FF2B5EF4-FFF2-40B4-BE49-F238E27FC236}">
                <a16:creationId xmlns:a16="http://schemas.microsoft.com/office/drawing/2014/main" id="{9BD4F8FA-F6A5-ED8D-BBE0-9CE4CE3D7CF2}"/>
              </a:ext>
            </a:extLst>
          </p:cNvPr>
          <p:cNvGrpSpPr/>
          <p:nvPr/>
        </p:nvGrpSpPr>
        <p:grpSpPr>
          <a:xfrm>
            <a:off x="314225" y="-855650"/>
            <a:ext cx="1602781" cy="2635312"/>
            <a:chOff x="1178547" y="-1194221"/>
            <a:chExt cx="1602781" cy="2635312"/>
          </a:xfrm>
        </p:grpSpPr>
        <p:pic>
          <p:nvPicPr>
            <p:cNvPr id="5" name="Graphic 4" descr="Mop and bucket outline">
              <a:extLst>
                <a:ext uri="{FF2B5EF4-FFF2-40B4-BE49-F238E27FC236}">
                  <a16:creationId xmlns:a16="http://schemas.microsoft.com/office/drawing/2014/main" id="{65217E4C-EA78-3E95-0911-A040FAE398F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5542"/>
            <a:stretch/>
          </p:blipFill>
          <p:spPr>
            <a:xfrm>
              <a:off x="1178547" y="-1194221"/>
              <a:ext cx="1435138" cy="2635312"/>
            </a:xfrm>
            <a:prstGeom prst="rect">
              <a:avLst/>
            </a:prstGeom>
          </p:spPr>
        </p:pic>
        <p:sp>
          <p:nvSpPr>
            <p:cNvPr id="13" name="Rectangle 12">
              <a:extLst>
                <a:ext uri="{FF2B5EF4-FFF2-40B4-BE49-F238E27FC236}">
                  <a16:creationId xmlns:a16="http://schemas.microsoft.com/office/drawing/2014/main" id="{00B49818-C783-9759-252A-5FF2FCC4C8DD}"/>
                </a:ext>
              </a:extLst>
            </p:cNvPr>
            <p:cNvSpPr/>
            <p:nvPr/>
          </p:nvSpPr>
          <p:spPr>
            <a:xfrm>
              <a:off x="2507501" y="1012279"/>
              <a:ext cx="273827" cy="316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23" name="Graphic 22" descr="Balloons outline">
            <a:extLst>
              <a:ext uri="{FF2B5EF4-FFF2-40B4-BE49-F238E27FC236}">
                <a16:creationId xmlns:a16="http://schemas.microsoft.com/office/drawing/2014/main" id="{86ECE556-2F8E-0E09-C7CA-E8919A7EFF8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0559" y="-20538"/>
            <a:ext cx="914400" cy="914400"/>
          </a:xfrm>
          <a:prstGeom prst="rect">
            <a:avLst/>
          </a:prstGeom>
        </p:spPr>
      </p:pic>
    </p:spTree>
    <p:extLst>
      <p:ext uri="{BB962C8B-B14F-4D97-AF65-F5344CB8AC3E}">
        <p14:creationId xmlns:p14="http://schemas.microsoft.com/office/powerpoint/2010/main" val="319508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par>
                                <p:cTn id="12" presetID="42" presetClass="entr" presetSubtype="0" fill="hold"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7733624-C724-75DD-3877-66D88D10059E}"/>
              </a:ext>
            </a:extLst>
          </p:cNvPr>
          <p:cNvGrpSpPr/>
          <p:nvPr/>
        </p:nvGrpSpPr>
        <p:grpSpPr>
          <a:xfrm>
            <a:off x="4572000" y="-858587"/>
            <a:ext cx="1598801" cy="2638249"/>
            <a:chOff x="4725138" y="-902506"/>
            <a:chExt cx="1598801" cy="2638249"/>
          </a:xfrm>
        </p:grpSpPr>
        <p:pic>
          <p:nvPicPr>
            <p:cNvPr id="8" name="Graphic 7" descr="Mop and bucket outline">
              <a:extLst>
                <a:ext uri="{FF2B5EF4-FFF2-40B4-BE49-F238E27FC236}">
                  <a16:creationId xmlns:a16="http://schemas.microsoft.com/office/drawing/2014/main" id="{81AED4AD-5DFA-8944-0691-4E8E44D6941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5542"/>
            <a:stretch/>
          </p:blipFill>
          <p:spPr>
            <a:xfrm>
              <a:off x="4725138" y="-902506"/>
              <a:ext cx="1435077" cy="2635200"/>
            </a:xfrm>
            <a:prstGeom prst="rect">
              <a:avLst/>
            </a:prstGeom>
          </p:spPr>
        </p:pic>
        <p:sp>
          <p:nvSpPr>
            <p:cNvPr id="18" name="Rectangle 17">
              <a:extLst>
                <a:ext uri="{FF2B5EF4-FFF2-40B4-BE49-F238E27FC236}">
                  <a16:creationId xmlns:a16="http://schemas.microsoft.com/office/drawing/2014/main" id="{06021FEF-A041-06F8-3F6A-94ACF3102B7B}"/>
                </a:ext>
              </a:extLst>
            </p:cNvPr>
            <p:cNvSpPr/>
            <p:nvPr/>
          </p:nvSpPr>
          <p:spPr>
            <a:xfrm>
              <a:off x="6050112" y="1419622"/>
              <a:ext cx="273827" cy="316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3" name="Group 32">
            <a:extLst>
              <a:ext uri="{FF2B5EF4-FFF2-40B4-BE49-F238E27FC236}">
                <a16:creationId xmlns:a16="http://schemas.microsoft.com/office/drawing/2014/main" id="{A1C8B031-0C8E-C37C-7AA7-E91D86F644E9}"/>
              </a:ext>
            </a:extLst>
          </p:cNvPr>
          <p:cNvGrpSpPr/>
          <p:nvPr/>
        </p:nvGrpSpPr>
        <p:grpSpPr>
          <a:xfrm>
            <a:off x="2632867" y="-855538"/>
            <a:ext cx="1566907" cy="2635200"/>
            <a:chOff x="2788463" y="-902506"/>
            <a:chExt cx="1566907" cy="2635200"/>
          </a:xfrm>
        </p:grpSpPr>
        <p:pic>
          <p:nvPicPr>
            <p:cNvPr id="11" name="Graphic 10" descr="Mop and bucket outline">
              <a:extLst>
                <a:ext uri="{FF2B5EF4-FFF2-40B4-BE49-F238E27FC236}">
                  <a16:creationId xmlns:a16="http://schemas.microsoft.com/office/drawing/2014/main" id="{02531AA1-3B6F-8DC5-974D-3A0F1C0C07C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5542"/>
            <a:stretch/>
          </p:blipFill>
          <p:spPr>
            <a:xfrm>
              <a:off x="2788463" y="-902506"/>
              <a:ext cx="1435077" cy="2635200"/>
            </a:xfrm>
            <a:prstGeom prst="rect">
              <a:avLst/>
            </a:prstGeom>
          </p:spPr>
        </p:pic>
        <p:sp>
          <p:nvSpPr>
            <p:cNvPr id="14" name="Rectangle 13">
              <a:extLst>
                <a:ext uri="{FF2B5EF4-FFF2-40B4-BE49-F238E27FC236}">
                  <a16:creationId xmlns:a16="http://schemas.microsoft.com/office/drawing/2014/main" id="{4AFC46CE-B61F-0AC0-3E52-991720B098D0}"/>
                </a:ext>
              </a:extLst>
            </p:cNvPr>
            <p:cNvSpPr/>
            <p:nvPr/>
          </p:nvSpPr>
          <p:spPr>
            <a:xfrm>
              <a:off x="4081543" y="1387978"/>
              <a:ext cx="273827" cy="316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2" name="TextBox 11">
            <a:extLst>
              <a:ext uri="{FF2B5EF4-FFF2-40B4-BE49-F238E27FC236}">
                <a16:creationId xmlns:a16="http://schemas.microsoft.com/office/drawing/2014/main" id="{06AC8653-3FA1-6F7E-FC97-53E4472FDDD3}"/>
              </a:ext>
            </a:extLst>
          </p:cNvPr>
          <p:cNvSpPr txBox="1"/>
          <p:nvPr/>
        </p:nvSpPr>
        <p:spPr>
          <a:xfrm>
            <a:off x="0" y="1675391"/>
            <a:ext cx="1500634" cy="369332"/>
          </a:xfrm>
          <a:prstGeom prst="rect">
            <a:avLst/>
          </a:prstGeom>
          <a:noFill/>
        </p:spPr>
        <p:txBody>
          <a:bodyPr wrap="square" rtlCol="0">
            <a:spAutoFit/>
          </a:bodyPr>
          <a:lstStyle/>
          <a:p>
            <a:r>
              <a:rPr lang="en-CA" dirty="0"/>
              <a:t>Ancestry</a:t>
            </a:r>
          </a:p>
        </p:txBody>
      </p:sp>
      <p:sp>
        <p:nvSpPr>
          <p:cNvPr id="21" name="TextBox 20">
            <a:extLst>
              <a:ext uri="{FF2B5EF4-FFF2-40B4-BE49-F238E27FC236}">
                <a16:creationId xmlns:a16="http://schemas.microsoft.com/office/drawing/2014/main" id="{64ED4318-AB15-49D3-9992-1CC2FBC4B1CE}"/>
              </a:ext>
            </a:extLst>
          </p:cNvPr>
          <p:cNvSpPr txBox="1"/>
          <p:nvPr/>
        </p:nvSpPr>
        <p:spPr>
          <a:xfrm>
            <a:off x="1029403" y="1675391"/>
            <a:ext cx="2174445" cy="369332"/>
          </a:xfrm>
          <a:prstGeom prst="rect">
            <a:avLst/>
          </a:prstGeom>
          <a:noFill/>
        </p:spPr>
        <p:txBody>
          <a:bodyPr wrap="square" rtlCol="0">
            <a:spAutoFit/>
          </a:bodyPr>
          <a:lstStyle/>
          <a:p>
            <a:r>
              <a:rPr lang="en-CA" dirty="0"/>
              <a:t>Traits/Wellness</a:t>
            </a:r>
          </a:p>
        </p:txBody>
      </p:sp>
      <p:pic>
        <p:nvPicPr>
          <p:cNvPr id="29" name="Graphic 28" descr="Family with girl outline">
            <a:extLst>
              <a:ext uri="{FF2B5EF4-FFF2-40B4-BE49-F238E27FC236}">
                <a16:creationId xmlns:a16="http://schemas.microsoft.com/office/drawing/2014/main" id="{406877F7-EBB9-494E-1444-CD5C4635534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96572" y="51470"/>
            <a:ext cx="827356" cy="827356"/>
          </a:xfrm>
          <a:prstGeom prst="rect">
            <a:avLst/>
          </a:prstGeom>
        </p:spPr>
      </p:pic>
      <p:sp>
        <p:nvSpPr>
          <p:cNvPr id="30" name="TextBox 29">
            <a:extLst>
              <a:ext uri="{FF2B5EF4-FFF2-40B4-BE49-F238E27FC236}">
                <a16:creationId xmlns:a16="http://schemas.microsoft.com/office/drawing/2014/main" id="{D50C519D-D4D9-7ACD-E3F3-A9A51BD77658}"/>
              </a:ext>
            </a:extLst>
          </p:cNvPr>
          <p:cNvSpPr txBox="1"/>
          <p:nvPr/>
        </p:nvSpPr>
        <p:spPr>
          <a:xfrm>
            <a:off x="2844153" y="1715801"/>
            <a:ext cx="1709591" cy="369332"/>
          </a:xfrm>
          <a:prstGeom prst="rect">
            <a:avLst/>
          </a:prstGeom>
          <a:noFill/>
        </p:spPr>
        <p:txBody>
          <a:bodyPr wrap="square" rtlCol="0">
            <a:spAutoFit/>
          </a:bodyPr>
          <a:lstStyle/>
          <a:p>
            <a:r>
              <a:rPr lang="en-CA" dirty="0"/>
              <a:t>Carrier testing</a:t>
            </a:r>
          </a:p>
        </p:txBody>
      </p:sp>
      <p:pic>
        <p:nvPicPr>
          <p:cNvPr id="34" name="Graphic 33" descr="Medicine outline">
            <a:extLst>
              <a:ext uri="{FF2B5EF4-FFF2-40B4-BE49-F238E27FC236}">
                <a16:creationId xmlns:a16="http://schemas.microsoft.com/office/drawing/2014/main" id="{F2CC8104-E696-42E8-F642-2C097AEFD4D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76056" y="51470"/>
            <a:ext cx="789627" cy="789627"/>
          </a:xfrm>
          <a:prstGeom prst="rect">
            <a:avLst/>
          </a:prstGeom>
        </p:spPr>
      </p:pic>
      <p:sp>
        <p:nvSpPr>
          <p:cNvPr id="35" name="TextBox 34">
            <a:extLst>
              <a:ext uri="{FF2B5EF4-FFF2-40B4-BE49-F238E27FC236}">
                <a16:creationId xmlns:a16="http://schemas.microsoft.com/office/drawing/2014/main" id="{CC3EB4FD-77A8-EA5B-EE54-4D80B635D59E}"/>
              </a:ext>
            </a:extLst>
          </p:cNvPr>
          <p:cNvSpPr txBox="1"/>
          <p:nvPr/>
        </p:nvSpPr>
        <p:spPr>
          <a:xfrm>
            <a:off x="4355976" y="1721548"/>
            <a:ext cx="2393308" cy="369332"/>
          </a:xfrm>
          <a:prstGeom prst="rect">
            <a:avLst/>
          </a:prstGeom>
          <a:noFill/>
        </p:spPr>
        <p:txBody>
          <a:bodyPr wrap="square" rtlCol="0">
            <a:spAutoFit/>
          </a:bodyPr>
          <a:lstStyle/>
          <a:p>
            <a:pPr algn="ctr"/>
            <a:r>
              <a:rPr lang="en-CA" dirty="0"/>
              <a:t>Pharmacogenomics</a:t>
            </a:r>
          </a:p>
        </p:txBody>
      </p:sp>
      <p:sp>
        <p:nvSpPr>
          <p:cNvPr id="36" name="TextBox 35">
            <a:extLst>
              <a:ext uri="{FF2B5EF4-FFF2-40B4-BE49-F238E27FC236}">
                <a16:creationId xmlns:a16="http://schemas.microsoft.com/office/drawing/2014/main" id="{A18AB555-DCD8-A52F-370B-99955C471966}"/>
              </a:ext>
            </a:extLst>
          </p:cNvPr>
          <p:cNvSpPr txBox="1"/>
          <p:nvPr/>
        </p:nvSpPr>
        <p:spPr>
          <a:xfrm>
            <a:off x="4571999" y="2100793"/>
            <a:ext cx="2270137" cy="1077218"/>
          </a:xfrm>
          <a:prstGeom prst="rect">
            <a:avLst/>
          </a:prstGeom>
          <a:noFill/>
        </p:spPr>
        <p:txBody>
          <a:bodyPr wrap="square" rtlCol="0">
            <a:spAutoFit/>
          </a:bodyPr>
          <a:lstStyle>
            <a:defPPr>
              <a:defRPr lang="en-CA"/>
            </a:defPPr>
          </a:lstStyle>
          <a:p>
            <a:r>
              <a:rPr lang="en-CA" sz="1600" dirty="0"/>
              <a:t>How one’s genomic make-up affects response to </a:t>
            </a:r>
          </a:p>
          <a:p>
            <a:r>
              <a:rPr lang="en-CA" sz="1600" dirty="0"/>
              <a:t>medications</a:t>
            </a:r>
          </a:p>
        </p:txBody>
      </p:sp>
      <p:grpSp>
        <p:nvGrpSpPr>
          <p:cNvPr id="47" name="Group 46">
            <a:extLst>
              <a:ext uri="{FF2B5EF4-FFF2-40B4-BE49-F238E27FC236}">
                <a16:creationId xmlns:a16="http://schemas.microsoft.com/office/drawing/2014/main" id="{A2928CAA-F4F0-6584-7B21-EA5F3E55B844}"/>
              </a:ext>
            </a:extLst>
          </p:cNvPr>
          <p:cNvGrpSpPr/>
          <p:nvPr/>
        </p:nvGrpSpPr>
        <p:grpSpPr>
          <a:xfrm>
            <a:off x="4095685" y="4253373"/>
            <a:ext cx="2393308" cy="1126689"/>
            <a:chOff x="4095685" y="4012093"/>
            <a:chExt cx="2393308" cy="1126689"/>
          </a:xfrm>
        </p:grpSpPr>
        <p:sp>
          <p:nvSpPr>
            <p:cNvPr id="38" name="TextBox 37">
              <a:extLst>
                <a:ext uri="{FF2B5EF4-FFF2-40B4-BE49-F238E27FC236}">
                  <a16:creationId xmlns:a16="http://schemas.microsoft.com/office/drawing/2014/main" id="{4386C807-66E3-07F6-D37A-7A3FED5BC2EC}"/>
                </a:ext>
              </a:extLst>
            </p:cNvPr>
            <p:cNvSpPr txBox="1"/>
            <p:nvPr/>
          </p:nvSpPr>
          <p:spPr>
            <a:xfrm>
              <a:off x="4095685" y="4012093"/>
              <a:ext cx="2393308" cy="369332"/>
            </a:xfrm>
            <a:prstGeom prst="rect">
              <a:avLst/>
            </a:prstGeom>
            <a:noFill/>
          </p:spPr>
          <p:txBody>
            <a:bodyPr wrap="square" rtlCol="0">
              <a:spAutoFit/>
            </a:bodyPr>
            <a:lstStyle/>
            <a:p>
              <a:pPr algn="ctr"/>
              <a:r>
                <a:rPr lang="en-CA" dirty="0"/>
                <a:t>Ultra/rapid</a:t>
              </a:r>
            </a:p>
          </p:txBody>
        </p:sp>
        <p:pic>
          <p:nvPicPr>
            <p:cNvPr id="41" name="Graphic 40" descr="Arrow: Slight curve outline">
              <a:extLst>
                <a:ext uri="{FF2B5EF4-FFF2-40B4-BE49-F238E27FC236}">
                  <a16:creationId xmlns:a16="http://schemas.microsoft.com/office/drawing/2014/main" id="{8DB92C43-9A56-7360-5D17-92E5CA4E5F8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13156" y="4100372"/>
              <a:ext cx="1038410" cy="1038410"/>
            </a:xfrm>
            <a:prstGeom prst="rect">
              <a:avLst/>
            </a:prstGeom>
          </p:spPr>
        </p:pic>
      </p:grpSp>
      <p:grpSp>
        <p:nvGrpSpPr>
          <p:cNvPr id="45" name="Group 44">
            <a:extLst>
              <a:ext uri="{FF2B5EF4-FFF2-40B4-BE49-F238E27FC236}">
                <a16:creationId xmlns:a16="http://schemas.microsoft.com/office/drawing/2014/main" id="{6AC33C1F-6AB0-FD85-149D-44A2A03F9BA5}"/>
              </a:ext>
            </a:extLst>
          </p:cNvPr>
          <p:cNvGrpSpPr/>
          <p:nvPr/>
        </p:nvGrpSpPr>
        <p:grpSpPr>
          <a:xfrm>
            <a:off x="4416920" y="3658678"/>
            <a:ext cx="1543360" cy="857288"/>
            <a:chOff x="4416920" y="3398852"/>
            <a:chExt cx="1543360" cy="857288"/>
          </a:xfrm>
        </p:grpSpPr>
        <p:sp>
          <p:nvSpPr>
            <p:cNvPr id="37" name="TextBox 36">
              <a:extLst>
                <a:ext uri="{FF2B5EF4-FFF2-40B4-BE49-F238E27FC236}">
                  <a16:creationId xmlns:a16="http://schemas.microsoft.com/office/drawing/2014/main" id="{C3EFDD7A-1911-E177-A983-16AF1C084498}"/>
                </a:ext>
              </a:extLst>
            </p:cNvPr>
            <p:cNvSpPr txBox="1"/>
            <p:nvPr/>
          </p:nvSpPr>
          <p:spPr>
            <a:xfrm>
              <a:off x="4416920" y="3398852"/>
              <a:ext cx="1543360" cy="369332"/>
            </a:xfrm>
            <a:prstGeom prst="rect">
              <a:avLst/>
            </a:prstGeom>
            <a:noFill/>
          </p:spPr>
          <p:txBody>
            <a:bodyPr wrap="square" rtlCol="0">
              <a:spAutoFit/>
            </a:bodyPr>
            <a:lstStyle/>
            <a:p>
              <a:pPr algn="ctr"/>
              <a:r>
                <a:rPr lang="en-CA" dirty="0"/>
                <a:t>Normal</a:t>
              </a:r>
            </a:p>
          </p:txBody>
        </p:sp>
        <p:pic>
          <p:nvPicPr>
            <p:cNvPr id="42" name="Graphic 41" descr="Arrow: Slight curve outline">
              <a:extLst>
                <a:ext uri="{FF2B5EF4-FFF2-40B4-BE49-F238E27FC236}">
                  <a16:creationId xmlns:a16="http://schemas.microsoft.com/office/drawing/2014/main" id="{226084AB-C7EB-84DE-0DF4-28EDD124ABC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757117" y="3485249"/>
              <a:ext cx="770891" cy="770891"/>
            </a:xfrm>
            <a:prstGeom prst="rect">
              <a:avLst/>
            </a:prstGeom>
          </p:spPr>
        </p:pic>
      </p:grpSp>
      <p:grpSp>
        <p:nvGrpSpPr>
          <p:cNvPr id="44" name="Group 43">
            <a:extLst>
              <a:ext uri="{FF2B5EF4-FFF2-40B4-BE49-F238E27FC236}">
                <a16:creationId xmlns:a16="http://schemas.microsoft.com/office/drawing/2014/main" id="{87C1C2DB-1250-8DA8-A885-DF93C8F069FE}"/>
              </a:ext>
            </a:extLst>
          </p:cNvPr>
          <p:cNvGrpSpPr/>
          <p:nvPr/>
        </p:nvGrpSpPr>
        <p:grpSpPr>
          <a:xfrm>
            <a:off x="4371114" y="3144599"/>
            <a:ext cx="1644848" cy="723295"/>
            <a:chOff x="4371114" y="2840329"/>
            <a:chExt cx="1644848" cy="723295"/>
          </a:xfrm>
        </p:grpSpPr>
        <p:sp>
          <p:nvSpPr>
            <p:cNvPr id="39" name="TextBox 38">
              <a:extLst>
                <a:ext uri="{FF2B5EF4-FFF2-40B4-BE49-F238E27FC236}">
                  <a16:creationId xmlns:a16="http://schemas.microsoft.com/office/drawing/2014/main" id="{0AD02105-EA7D-D933-CA95-8284A2E1D948}"/>
                </a:ext>
              </a:extLst>
            </p:cNvPr>
            <p:cNvSpPr txBox="1"/>
            <p:nvPr/>
          </p:nvSpPr>
          <p:spPr>
            <a:xfrm>
              <a:off x="4371114" y="2840329"/>
              <a:ext cx="1644848" cy="369332"/>
            </a:xfrm>
            <a:prstGeom prst="rect">
              <a:avLst/>
            </a:prstGeom>
            <a:noFill/>
          </p:spPr>
          <p:txBody>
            <a:bodyPr wrap="square" rtlCol="0">
              <a:spAutoFit/>
            </a:bodyPr>
            <a:lstStyle/>
            <a:p>
              <a:pPr algn="ctr"/>
              <a:r>
                <a:rPr lang="en-CA" dirty="0"/>
                <a:t>Slow/No</a:t>
              </a:r>
            </a:p>
          </p:txBody>
        </p:sp>
        <p:pic>
          <p:nvPicPr>
            <p:cNvPr id="43" name="Graphic 42" descr="Arrow: Slight curve outline">
              <a:extLst>
                <a:ext uri="{FF2B5EF4-FFF2-40B4-BE49-F238E27FC236}">
                  <a16:creationId xmlns:a16="http://schemas.microsoft.com/office/drawing/2014/main" id="{94BCE423-3EB5-9262-08E0-350BF6CE80B1}"/>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887633" y="3035156"/>
              <a:ext cx="528468" cy="528468"/>
            </a:xfrm>
            <a:prstGeom prst="rect">
              <a:avLst/>
            </a:prstGeom>
          </p:spPr>
        </p:pic>
      </p:grpSp>
      <p:grpSp>
        <p:nvGrpSpPr>
          <p:cNvPr id="40" name="Group 39">
            <a:extLst>
              <a:ext uri="{FF2B5EF4-FFF2-40B4-BE49-F238E27FC236}">
                <a16:creationId xmlns:a16="http://schemas.microsoft.com/office/drawing/2014/main" id="{9BD4F8FA-F6A5-ED8D-BBE0-9CE4CE3D7CF2}"/>
              </a:ext>
            </a:extLst>
          </p:cNvPr>
          <p:cNvGrpSpPr/>
          <p:nvPr/>
        </p:nvGrpSpPr>
        <p:grpSpPr>
          <a:xfrm>
            <a:off x="314225" y="-855650"/>
            <a:ext cx="1602781" cy="2635312"/>
            <a:chOff x="1178547" y="-1194221"/>
            <a:chExt cx="1602781" cy="2635312"/>
          </a:xfrm>
        </p:grpSpPr>
        <p:pic>
          <p:nvPicPr>
            <p:cNvPr id="5" name="Graphic 4" descr="Mop and bucket outline">
              <a:extLst>
                <a:ext uri="{FF2B5EF4-FFF2-40B4-BE49-F238E27FC236}">
                  <a16:creationId xmlns:a16="http://schemas.microsoft.com/office/drawing/2014/main" id="{65217E4C-EA78-3E95-0911-A040FAE398F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5542"/>
            <a:stretch/>
          </p:blipFill>
          <p:spPr>
            <a:xfrm>
              <a:off x="1178547" y="-1194221"/>
              <a:ext cx="1435138" cy="2635312"/>
            </a:xfrm>
            <a:prstGeom prst="rect">
              <a:avLst/>
            </a:prstGeom>
          </p:spPr>
        </p:pic>
        <p:sp>
          <p:nvSpPr>
            <p:cNvPr id="13" name="Rectangle 12">
              <a:extLst>
                <a:ext uri="{FF2B5EF4-FFF2-40B4-BE49-F238E27FC236}">
                  <a16:creationId xmlns:a16="http://schemas.microsoft.com/office/drawing/2014/main" id="{00B49818-C783-9759-252A-5FF2FCC4C8DD}"/>
                </a:ext>
              </a:extLst>
            </p:cNvPr>
            <p:cNvSpPr/>
            <p:nvPr/>
          </p:nvSpPr>
          <p:spPr>
            <a:xfrm>
              <a:off x="2507501" y="1012279"/>
              <a:ext cx="273827" cy="316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23" name="Graphic 22" descr="Balloons outline">
            <a:extLst>
              <a:ext uri="{FF2B5EF4-FFF2-40B4-BE49-F238E27FC236}">
                <a16:creationId xmlns:a16="http://schemas.microsoft.com/office/drawing/2014/main" id="{86ECE556-2F8E-0E09-C7CA-E8919A7EFF84}"/>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20559" y="-20538"/>
            <a:ext cx="914400" cy="914400"/>
          </a:xfrm>
          <a:prstGeom prst="rect">
            <a:avLst/>
          </a:prstGeom>
        </p:spPr>
      </p:pic>
    </p:spTree>
    <p:extLst>
      <p:ext uri="{BB962C8B-B14F-4D97-AF65-F5344CB8AC3E}">
        <p14:creationId xmlns:p14="http://schemas.microsoft.com/office/powerpoint/2010/main" val="62167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par>
                                <p:cTn id="20" presetID="42"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7733624-C724-75DD-3877-66D88D10059E}"/>
              </a:ext>
            </a:extLst>
          </p:cNvPr>
          <p:cNvGrpSpPr/>
          <p:nvPr/>
        </p:nvGrpSpPr>
        <p:grpSpPr>
          <a:xfrm>
            <a:off x="4572000" y="-858587"/>
            <a:ext cx="1598801" cy="2638249"/>
            <a:chOff x="4725138" y="-902506"/>
            <a:chExt cx="1598801" cy="2638249"/>
          </a:xfrm>
        </p:grpSpPr>
        <p:pic>
          <p:nvPicPr>
            <p:cNvPr id="8" name="Graphic 7" descr="Mop and bucket outline">
              <a:extLst>
                <a:ext uri="{FF2B5EF4-FFF2-40B4-BE49-F238E27FC236}">
                  <a16:creationId xmlns:a16="http://schemas.microsoft.com/office/drawing/2014/main" id="{81AED4AD-5DFA-8944-0691-4E8E44D6941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5542"/>
            <a:stretch/>
          </p:blipFill>
          <p:spPr>
            <a:xfrm>
              <a:off x="4725138" y="-902506"/>
              <a:ext cx="1435077" cy="2635200"/>
            </a:xfrm>
            <a:prstGeom prst="rect">
              <a:avLst/>
            </a:prstGeom>
          </p:spPr>
        </p:pic>
        <p:sp>
          <p:nvSpPr>
            <p:cNvPr id="18" name="Rectangle 17">
              <a:extLst>
                <a:ext uri="{FF2B5EF4-FFF2-40B4-BE49-F238E27FC236}">
                  <a16:creationId xmlns:a16="http://schemas.microsoft.com/office/drawing/2014/main" id="{06021FEF-A041-06F8-3F6A-94ACF3102B7B}"/>
                </a:ext>
              </a:extLst>
            </p:cNvPr>
            <p:cNvSpPr/>
            <p:nvPr/>
          </p:nvSpPr>
          <p:spPr>
            <a:xfrm>
              <a:off x="6050112" y="1419622"/>
              <a:ext cx="273827" cy="316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3" name="Group 32">
            <a:extLst>
              <a:ext uri="{FF2B5EF4-FFF2-40B4-BE49-F238E27FC236}">
                <a16:creationId xmlns:a16="http://schemas.microsoft.com/office/drawing/2014/main" id="{A1C8B031-0C8E-C37C-7AA7-E91D86F644E9}"/>
              </a:ext>
            </a:extLst>
          </p:cNvPr>
          <p:cNvGrpSpPr/>
          <p:nvPr/>
        </p:nvGrpSpPr>
        <p:grpSpPr>
          <a:xfrm>
            <a:off x="2632867" y="-855538"/>
            <a:ext cx="1566907" cy="2635200"/>
            <a:chOff x="2788463" y="-902506"/>
            <a:chExt cx="1566907" cy="2635200"/>
          </a:xfrm>
        </p:grpSpPr>
        <p:pic>
          <p:nvPicPr>
            <p:cNvPr id="11" name="Graphic 10" descr="Mop and bucket outline">
              <a:extLst>
                <a:ext uri="{FF2B5EF4-FFF2-40B4-BE49-F238E27FC236}">
                  <a16:creationId xmlns:a16="http://schemas.microsoft.com/office/drawing/2014/main" id="{02531AA1-3B6F-8DC5-974D-3A0F1C0C07C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5542"/>
            <a:stretch/>
          </p:blipFill>
          <p:spPr>
            <a:xfrm>
              <a:off x="2788463" y="-902506"/>
              <a:ext cx="1435077" cy="2635200"/>
            </a:xfrm>
            <a:prstGeom prst="rect">
              <a:avLst/>
            </a:prstGeom>
          </p:spPr>
        </p:pic>
        <p:sp>
          <p:nvSpPr>
            <p:cNvPr id="14" name="Rectangle 13">
              <a:extLst>
                <a:ext uri="{FF2B5EF4-FFF2-40B4-BE49-F238E27FC236}">
                  <a16:creationId xmlns:a16="http://schemas.microsoft.com/office/drawing/2014/main" id="{4AFC46CE-B61F-0AC0-3E52-991720B098D0}"/>
                </a:ext>
              </a:extLst>
            </p:cNvPr>
            <p:cNvSpPr/>
            <p:nvPr/>
          </p:nvSpPr>
          <p:spPr>
            <a:xfrm>
              <a:off x="4081543" y="1387978"/>
              <a:ext cx="273827" cy="316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2" name="TextBox 11">
            <a:extLst>
              <a:ext uri="{FF2B5EF4-FFF2-40B4-BE49-F238E27FC236}">
                <a16:creationId xmlns:a16="http://schemas.microsoft.com/office/drawing/2014/main" id="{06AC8653-3FA1-6F7E-FC97-53E4472FDDD3}"/>
              </a:ext>
            </a:extLst>
          </p:cNvPr>
          <p:cNvSpPr txBox="1"/>
          <p:nvPr/>
        </p:nvSpPr>
        <p:spPr>
          <a:xfrm>
            <a:off x="0" y="1675391"/>
            <a:ext cx="1500634" cy="369332"/>
          </a:xfrm>
          <a:prstGeom prst="rect">
            <a:avLst/>
          </a:prstGeom>
          <a:noFill/>
        </p:spPr>
        <p:txBody>
          <a:bodyPr wrap="square" rtlCol="0">
            <a:spAutoFit/>
          </a:bodyPr>
          <a:lstStyle/>
          <a:p>
            <a:r>
              <a:rPr lang="en-CA" dirty="0"/>
              <a:t>Ancestry</a:t>
            </a:r>
          </a:p>
        </p:txBody>
      </p:sp>
      <p:sp>
        <p:nvSpPr>
          <p:cNvPr id="21" name="TextBox 20">
            <a:extLst>
              <a:ext uri="{FF2B5EF4-FFF2-40B4-BE49-F238E27FC236}">
                <a16:creationId xmlns:a16="http://schemas.microsoft.com/office/drawing/2014/main" id="{64ED4318-AB15-49D3-9992-1CC2FBC4B1CE}"/>
              </a:ext>
            </a:extLst>
          </p:cNvPr>
          <p:cNvSpPr txBox="1"/>
          <p:nvPr/>
        </p:nvSpPr>
        <p:spPr>
          <a:xfrm>
            <a:off x="1029403" y="1675391"/>
            <a:ext cx="2174445" cy="369332"/>
          </a:xfrm>
          <a:prstGeom prst="rect">
            <a:avLst/>
          </a:prstGeom>
          <a:noFill/>
        </p:spPr>
        <p:txBody>
          <a:bodyPr wrap="square" rtlCol="0">
            <a:spAutoFit/>
          </a:bodyPr>
          <a:lstStyle/>
          <a:p>
            <a:r>
              <a:rPr lang="en-CA" dirty="0"/>
              <a:t>Traits/Wellness</a:t>
            </a:r>
          </a:p>
        </p:txBody>
      </p:sp>
      <p:pic>
        <p:nvPicPr>
          <p:cNvPr id="29" name="Graphic 28" descr="Family with girl outline">
            <a:extLst>
              <a:ext uri="{FF2B5EF4-FFF2-40B4-BE49-F238E27FC236}">
                <a16:creationId xmlns:a16="http://schemas.microsoft.com/office/drawing/2014/main" id="{406877F7-EBB9-494E-1444-CD5C4635534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96572" y="51470"/>
            <a:ext cx="827356" cy="827356"/>
          </a:xfrm>
          <a:prstGeom prst="rect">
            <a:avLst/>
          </a:prstGeom>
        </p:spPr>
      </p:pic>
      <p:sp>
        <p:nvSpPr>
          <p:cNvPr id="30" name="TextBox 29">
            <a:extLst>
              <a:ext uri="{FF2B5EF4-FFF2-40B4-BE49-F238E27FC236}">
                <a16:creationId xmlns:a16="http://schemas.microsoft.com/office/drawing/2014/main" id="{D50C519D-D4D9-7ACD-E3F3-A9A51BD77658}"/>
              </a:ext>
            </a:extLst>
          </p:cNvPr>
          <p:cNvSpPr txBox="1"/>
          <p:nvPr/>
        </p:nvSpPr>
        <p:spPr>
          <a:xfrm>
            <a:off x="2844153" y="1715801"/>
            <a:ext cx="1709591" cy="369332"/>
          </a:xfrm>
          <a:prstGeom prst="rect">
            <a:avLst/>
          </a:prstGeom>
          <a:noFill/>
        </p:spPr>
        <p:txBody>
          <a:bodyPr wrap="square" rtlCol="0">
            <a:spAutoFit/>
          </a:bodyPr>
          <a:lstStyle/>
          <a:p>
            <a:r>
              <a:rPr lang="en-CA" dirty="0"/>
              <a:t>Carrier testing</a:t>
            </a:r>
          </a:p>
        </p:txBody>
      </p:sp>
      <p:pic>
        <p:nvPicPr>
          <p:cNvPr id="34" name="Graphic 33" descr="Medicine outline">
            <a:extLst>
              <a:ext uri="{FF2B5EF4-FFF2-40B4-BE49-F238E27FC236}">
                <a16:creationId xmlns:a16="http://schemas.microsoft.com/office/drawing/2014/main" id="{F2CC8104-E696-42E8-F642-2C097AEFD4D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76056" y="51470"/>
            <a:ext cx="789627" cy="789627"/>
          </a:xfrm>
          <a:prstGeom prst="rect">
            <a:avLst/>
          </a:prstGeom>
        </p:spPr>
      </p:pic>
      <p:sp>
        <p:nvSpPr>
          <p:cNvPr id="35" name="TextBox 34">
            <a:extLst>
              <a:ext uri="{FF2B5EF4-FFF2-40B4-BE49-F238E27FC236}">
                <a16:creationId xmlns:a16="http://schemas.microsoft.com/office/drawing/2014/main" id="{CC3EB4FD-77A8-EA5B-EE54-4D80B635D59E}"/>
              </a:ext>
            </a:extLst>
          </p:cNvPr>
          <p:cNvSpPr txBox="1"/>
          <p:nvPr/>
        </p:nvSpPr>
        <p:spPr>
          <a:xfrm>
            <a:off x="4355976" y="1721548"/>
            <a:ext cx="2393308" cy="369332"/>
          </a:xfrm>
          <a:prstGeom prst="rect">
            <a:avLst/>
          </a:prstGeom>
          <a:noFill/>
        </p:spPr>
        <p:txBody>
          <a:bodyPr wrap="square" rtlCol="0">
            <a:spAutoFit/>
          </a:bodyPr>
          <a:lstStyle/>
          <a:p>
            <a:pPr algn="ctr"/>
            <a:r>
              <a:rPr lang="en-CA" dirty="0"/>
              <a:t>Pharmacogenomics</a:t>
            </a:r>
          </a:p>
        </p:txBody>
      </p:sp>
      <p:sp>
        <p:nvSpPr>
          <p:cNvPr id="3" name="TextBox 2">
            <a:extLst>
              <a:ext uri="{FF2B5EF4-FFF2-40B4-BE49-F238E27FC236}">
                <a16:creationId xmlns:a16="http://schemas.microsoft.com/office/drawing/2014/main" id="{249B46CB-A5A2-6707-0EAD-181D3B494F32}"/>
              </a:ext>
            </a:extLst>
          </p:cNvPr>
          <p:cNvSpPr txBox="1"/>
          <p:nvPr/>
        </p:nvSpPr>
        <p:spPr>
          <a:xfrm>
            <a:off x="6663950" y="1707654"/>
            <a:ext cx="2393308" cy="369332"/>
          </a:xfrm>
          <a:prstGeom prst="rect">
            <a:avLst/>
          </a:prstGeom>
          <a:noFill/>
        </p:spPr>
        <p:txBody>
          <a:bodyPr wrap="square" rtlCol="0">
            <a:spAutoFit/>
          </a:bodyPr>
          <a:lstStyle/>
          <a:p>
            <a:pPr algn="ctr"/>
            <a:r>
              <a:rPr lang="en-CA" dirty="0"/>
              <a:t>Disease risk</a:t>
            </a:r>
          </a:p>
        </p:txBody>
      </p:sp>
      <p:grpSp>
        <p:nvGrpSpPr>
          <p:cNvPr id="40" name="Group 39">
            <a:extLst>
              <a:ext uri="{FF2B5EF4-FFF2-40B4-BE49-F238E27FC236}">
                <a16:creationId xmlns:a16="http://schemas.microsoft.com/office/drawing/2014/main" id="{9BD4F8FA-F6A5-ED8D-BBE0-9CE4CE3D7CF2}"/>
              </a:ext>
            </a:extLst>
          </p:cNvPr>
          <p:cNvGrpSpPr/>
          <p:nvPr/>
        </p:nvGrpSpPr>
        <p:grpSpPr>
          <a:xfrm>
            <a:off x="314225" y="-855650"/>
            <a:ext cx="1602781" cy="2635312"/>
            <a:chOff x="1178547" y="-1194221"/>
            <a:chExt cx="1602781" cy="2635312"/>
          </a:xfrm>
        </p:grpSpPr>
        <p:pic>
          <p:nvPicPr>
            <p:cNvPr id="5" name="Graphic 4" descr="Mop and bucket outline">
              <a:extLst>
                <a:ext uri="{FF2B5EF4-FFF2-40B4-BE49-F238E27FC236}">
                  <a16:creationId xmlns:a16="http://schemas.microsoft.com/office/drawing/2014/main" id="{65217E4C-EA78-3E95-0911-A040FAE398F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5542"/>
            <a:stretch/>
          </p:blipFill>
          <p:spPr>
            <a:xfrm>
              <a:off x="1178547" y="-1194221"/>
              <a:ext cx="1435138" cy="2635312"/>
            </a:xfrm>
            <a:prstGeom prst="rect">
              <a:avLst/>
            </a:prstGeom>
          </p:spPr>
        </p:pic>
        <p:sp>
          <p:nvSpPr>
            <p:cNvPr id="13" name="Rectangle 12">
              <a:extLst>
                <a:ext uri="{FF2B5EF4-FFF2-40B4-BE49-F238E27FC236}">
                  <a16:creationId xmlns:a16="http://schemas.microsoft.com/office/drawing/2014/main" id="{00B49818-C783-9759-252A-5FF2FCC4C8DD}"/>
                </a:ext>
              </a:extLst>
            </p:cNvPr>
            <p:cNvSpPr/>
            <p:nvPr/>
          </p:nvSpPr>
          <p:spPr>
            <a:xfrm>
              <a:off x="2507501" y="1012279"/>
              <a:ext cx="273827" cy="316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4" name="Group 23">
            <a:extLst>
              <a:ext uri="{FF2B5EF4-FFF2-40B4-BE49-F238E27FC236}">
                <a16:creationId xmlns:a16="http://schemas.microsoft.com/office/drawing/2014/main" id="{89B6C8C2-804C-571F-0DEF-AB90FC76C6A8}"/>
              </a:ext>
            </a:extLst>
          </p:cNvPr>
          <p:cNvGrpSpPr/>
          <p:nvPr/>
        </p:nvGrpSpPr>
        <p:grpSpPr>
          <a:xfrm>
            <a:off x="7020338" y="-884634"/>
            <a:ext cx="1571990" cy="2635200"/>
            <a:chOff x="7020338" y="-730380"/>
            <a:chExt cx="1571990" cy="2635200"/>
          </a:xfrm>
        </p:grpSpPr>
        <p:pic>
          <p:nvPicPr>
            <p:cNvPr id="2" name="Graphic 1" descr="Mop and bucket outline">
              <a:extLst>
                <a:ext uri="{FF2B5EF4-FFF2-40B4-BE49-F238E27FC236}">
                  <a16:creationId xmlns:a16="http://schemas.microsoft.com/office/drawing/2014/main" id="{DACF47B2-D003-1DC1-B150-BAB194CF286C}"/>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5542"/>
            <a:stretch/>
          </p:blipFill>
          <p:spPr>
            <a:xfrm>
              <a:off x="7020338" y="-730380"/>
              <a:ext cx="1435077" cy="2635200"/>
            </a:xfrm>
            <a:prstGeom prst="rect">
              <a:avLst/>
            </a:prstGeom>
          </p:spPr>
        </p:pic>
        <p:sp>
          <p:nvSpPr>
            <p:cNvPr id="22" name="Rectangle 21">
              <a:extLst>
                <a:ext uri="{FF2B5EF4-FFF2-40B4-BE49-F238E27FC236}">
                  <a16:creationId xmlns:a16="http://schemas.microsoft.com/office/drawing/2014/main" id="{10C1FBF1-A12F-6DF1-ECF5-4864D84EAB34}"/>
                </a:ext>
              </a:extLst>
            </p:cNvPr>
            <p:cNvSpPr/>
            <p:nvPr/>
          </p:nvSpPr>
          <p:spPr>
            <a:xfrm>
              <a:off x="8318501" y="1588699"/>
              <a:ext cx="273827" cy="316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23" name="Graphic 22" descr="Balloons outline">
            <a:extLst>
              <a:ext uri="{FF2B5EF4-FFF2-40B4-BE49-F238E27FC236}">
                <a16:creationId xmlns:a16="http://schemas.microsoft.com/office/drawing/2014/main" id="{86ECE556-2F8E-0E09-C7CA-E8919A7EFF8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0559" y="-20538"/>
            <a:ext cx="914400" cy="914400"/>
          </a:xfrm>
          <a:prstGeom prst="rect">
            <a:avLst/>
          </a:prstGeom>
        </p:spPr>
      </p:pic>
      <p:pic>
        <p:nvPicPr>
          <p:cNvPr id="56" name="Graphic 55" descr="DNA outline">
            <a:extLst>
              <a:ext uri="{FF2B5EF4-FFF2-40B4-BE49-F238E27FC236}">
                <a16:creationId xmlns:a16="http://schemas.microsoft.com/office/drawing/2014/main" id="{109DBEB4-CD61-DBA9-758A-2D562E5FF4B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0491905">
            <a:off x="7403404" y="128082"/>
            <a:ext cx="914400" cy="914400"/>
          </a:xfrm>
          <a:prstGeom prst="rect">
            <a:avLst/>
          </a:prstGeom>
        </p:spPr>
      </p:pic>
    </p:spTree>
    <p:extLst>
      <p:ext uri="{BB962C8B-B14F-4D97-AF65-F5344CB8AC3E}">
        <p14:creationId xmlns:p14="http://schemas.microsoft.com/office/powerpoint/2010/main" val="37807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B7733624-C724-75DD-3877-66D88D10059E}"/>
              </a:ext>
            </a:extLst>
          </p:cNvPr>
          <p:cNvGrpSpPr/>
          <p:nvPr/>
        </p:nvGrpSpPr>
        <p:grpSpPr>
          <a:xfrm>
            <a:off x="4572000" y="-858587"/>
            <a:ext cx="1598801" cy="2638249"/>
            <a:chOff x="4725138" y="-902506"/>
            <a:chExt cx="1598801" cy="2638249"/>
          </a:xfrm>
        </p:grpSpPr>
        <p:pic>
          <p:nvPicPr>
            <p:cNvPr id="8" name="Graphic 7" descr="Mop and bucket outline">
              <a:extLst>
                <a:ext uri="{FF2B5EF4-FFF2-40B4-BE49-F238E27FC236}">
                  <a16:creationId xmlns:a16="http://schemas.microsoft.com/office/drawing/2014/main" id="{81AED4AD-5DFA-8944-0691-4E8E44D6941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5542"/>
            <a:stretch/>
          </p:blipFill>
          <p:spPr>
            <a:xfrm>
              <a:off x="4725138" y="-902506"/>
              <a:ext cx="1435077" cy="2635200"/>
            </a:xfrm>
            <a:prstGeom prst="rect">
              <a:avLst/>
            </a:prstGeom>
          </p:spPr>
        </p:pic>
        <p:sp>
          <p:nvSpPr>
            <p:cNvPr id="18" name="Rectangle 17">
              <a:extLst>
                <a:ext uri="{FF2B5EF4-FFF2-40B4-BE49-F238E27FC236}">
                  <a16:creationId xmlns:a16="http://schemas.microsoft.com/office/drawing/2014/main" id="{06021FEF-A041-06F8-3F6A-94ACF3102B7B}"/>
                </a:ext>
              </a:extLst>
            </p:cNvPr>
            <p:cNvSpPr/>
            <p:nvPr/>
          </p:nvSpPr>
          <p:spPr>
            <a:xfrm>
              <a:off x="6050112" y="1419622"/>
              <a:ext cx="273827" cy="316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3" name="Group 32">
            <a:extLst>
              <a:ext uri="{FF2B5EF4-FFF2-40B4-BE49-F238E27FC236}">
                <a16:creationId xmlns:a16="http://schemas.microsoft.com/office/drawing/2014/main" id="{A1C8B031-0C8E-C37C-7AA7-E91D86F644E9}"/>
              </a:ext>
            </a:extLst>
          </p:cNvPr>
          <p:cNvGrpSpPr/>
          <p:nvPr/>
        </p:nvGrpSpPr>
        <p:grpSpPr>
          <a:xfrm>
            <a:off x="2632867" y="-855538"/>
            <a:ext cx="1566907" cy="2635200"/>
            <a:chOff x="2788463" y="-902506"/>
            <a:chExt cx="1566907" cy="2635200"/>
          </a:xfrm>
        </p:grpSpPr>
        <p:pic>
          <p:nvPicPr>
            <p:cNvPr id="11" name="Graphic 10" descr="Mop and bucket outline">
              <a:extLst>
                <a:ext uri="{FF2B5EF4-FFF2-40B4-BE49-F238E27FC236}">
                  <a16:creationId xmlns:a16="http://schemas.microsoft.com/office/drawing/2014/main" id="{02531AA1-3B6F-8DC5-974D-3A0F1C0C07C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5542"/>
            <a:stretch/>
          </p:blipFill>
          <p:spPr>
            <a:xfrm>
              <a:off x="2788463" y="-902506"/>
              <a:ext cx="1435077" cy="2635200"/>
            </a:xfrm>
            <a:prstGeom prst="rect">
              <a:avLst/>
            </a:prstGeom>
          </p:spPr>
        </p:pic>
        <p:sp>
          <p:nvSpPr>
            <p:cNvPr id="14" name="Rectangle 13">
              <a:extLst>
                <a:ext uri="{FF2B5EF4-FFF2-40B4-BE49-F238E27FC236}">
                  <a16:creationId xmlns:a16="http://schemas.microsoft.com/office/drawing/2014/main" id="{4AFC46CE-B61F-0AC0-3E52-991720B098D0}"/>
                </a:ext>
              </a:extLst>
            </p:cNvPr>
            <p:cNvSpPr/>
            <p:nvPr/>
          </p:nvSpPr>
          <p:spPr>
            <a:xfrm>
              <a:off x="4081543" y="1387978"/>
              <a:ext cx="273827" cy="316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2" name="TextBox 11">
            <a:extLst>
              <a:ext uri="{FF2B5EF4-FFF2-40B4-BE49-F238E27FC236}">
                <a16:creationId xmlns:a16="http://schemas.microsoft.com/office/drawing/2014/main" id="{06AC8653-3FA1-6F7E-FC97-53E4472FDDD3}"/>
              </a:ext>
            </a:extLst>
          </p:cNvPr>
          <p:cNvSpPr txBox="1"/>
          <p:nvPr/>
        </p:nvSpPr>
        <p:spPr>
          <a:xfrm>
            <a:off x="0" y="1675391"/>
            <a:ext cx="1500634" cy="369332"/>
          </a:xfrm>
          <a:prstGeom prst="rect">
            <a:avLst/>
          </a:prstGeom>
          <a:noFill/>
        </p:spPr>
        <p:txBody>
          <a:bodyPr wrap="square" rtlCol="0">
            <a:spAutoFit/>
          </a:bodyPr>
          <a:lstStyle/>
          <a:p>
            <a:r>
              <a:rPr lang="en-CA" dirty="0"/>
              <a:t>Ancestry</a:t>
            </a:r>
          </a:p>
        </p:txBody>
      </p:sp>
      <p:sp>
        <p:nvSpPr>
          <p:cNvPr id="21" name="TextBox 20">
            <a:extLst>
              <a:ext uri="{FF2B5EF4-FFF2-40B4-BE49-F238E27FC236}">
                <a16:creationId xmlns:a16="http://schemas.microsoft.com/office/drawing/2014/main" id="{64ED4318-AB15-49D3-9992-1CC2FBC4B1CE}"/>
              </a:ext>
            </a:extLst>
          </p:cNvPr>
          <p:cNvSpPr txBox="1"/>
          <p:nvPr/>
        </p:nvSpPr>
        <p:spPr>
          <a:xfrm>
            <a:off x="1029403" y="1675391"/>
            <a:ext cx="2174445" cy="369332"/>
          </a:xfrm>
          <a:prstGeom prst="rect">
            <a:avLst/>
          </a:prstGeom>
          <a:noFill/>
        </p:spPr>
        <p:txBody>
          <a:bodyPr wrap="square" rtlCol="0">
            <a:spAutoFit/>
          </a:bodyPr>
          <a:lstStyle/>
          <a:p>
            <a:r>
              <a:rPr lang="en-CA" dirty="0"/>
              <a:t>Traits/Wellness</a:t>
            </a:r>
          </a:p>
        </p:txBody>
      </p:sp>
      <p:pic>
        <p:nvPicPr>
          <p:cNvPr id="29" name="Graphic 28" descr="Family with girl outline">
            <a:extLst>
              <a:ext uri="{FF2B5EF4-FFF2-40B4-BE49-F238E27FC236}">
                <a16:creationId xmlns:a16="http://schemas.microsoft.com/office/drawing/2014/main" id="{406877F7-EBB9-494E-1444-CD5C4635534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96572" y="51470"/>
            <a:ext cx="827356" cy="827356"/>
          </a:xfrm>
          <a:prstGeom prst="rect">
            <a:avLst/>
          </a:prstGeom>
        </p:spPr>
      </p:pic>
      <p:sp>
        <p:nvSpPr>
          <p:cNvPr id="30" name="TextBox 29">
            <a:extLst>
              <a:ext uri="{FF2B5EF4-FFF2-40B4-BE49-F238E27FC236}">
                <a16:creationId xmlns:a16="http://schemas.microsoft.com/office/drawing/2014/main" id="{D50C519D-D4D9-7ACD-E3F3-A9A51BD77658}"/>
              </a:ext>
            </a:extLst>
          </p:cNvPr>
          <p:cNvSpPr txBox="1"/>
          <p:nvPr/>
        </p:nvSpPr>
        <p:spPr>
          <a:xfrm>
            <a:off x="2844153" y="1715801"/>
            <a:ext cx="1709591" cy="369332"/>
          </a:xfrm>
          <a:prstGeom prst="rect">
            <a:avLst/>
          </a:prstGeom>
          <a:noFill/>
        </p:spPr>
        <p:txBody>
          <a:bodyPr wrap="square" rtlCol="0">
            <a:spAutoFit/>
          </a:bodyPr>
          <a:lstStyle/>
          <a:p>
            <a:r>
              <a:rPr lang="en-CA" dirty="0"/>
              <a:t>Carrier testing</a:t>
            </a:r>
          </a:p>
        </p:txBody>
      </p:sp>
      <p:pic>
        <p:nvPicPr>
          <p:cNvPr id="34" name="Graphic 33" descr="Medicine outline">
            <a:extLst>
              <a:ext uri="{FF2B5EF4-FFF2-40B4-BE49-F238E27FC236}">
                <a16:creationId xmlns:a16="http://schemas.microsoft.com/office/drawing/2014/main" id="{F2CC8104-E696-42E8-F642-2C097AEFD4D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76056" y="51470"/>
            <a:ext cx="789627" cy="789627"/>
          </a:xfrm>
          <a:prstGeom prst="rect">
            <a:avLst/>
          </a:prstGeom>
        </p:spPr>
      </p:pic>
      <p:sp>
        <p:nvSpPr>
          <p:cNvPr id="35" name="TextBox 34">
            <a:extLst>
              <a:ext uri="{FF2B5EF4-FFF2-40B4-BE49-F238E27FC236}">
                <a16:creationId xmlns:a16="http://schemas.microsoft.com/office/drawing/2014/main" id="{CC3EB4FD-77A8-EA5B-EE54-4D80B635D59E}"/>
              </a:ext>
            </a:extLst>
          </p:cNvPr>
          <p:cNvSpPr txBox="1"/>
          <p:nvPr/>
        </p:nvSpPr>
        <p:spPr>
          <a:xfrm>
            <a:off x="4355976" y="1721548"/>
            <a:ext cx="2393308" cy="369332"/>
          </a:xfrm>
          <a:prstGeom prst="rect">
            <a:avLst/>
          </a:prstGeom>
          <a:noFill/>
        </p:spPr>
        <p:txBody>
          <a:bodyPr wrap="square" rtlCol="0">
            <a:spAutoFit/>
          </a:bodyPr>
          <a:lstStyle/>
          <a:p>
            <a:pPr algn="ctr"/>
            <a:r>
              <a:rPr lang="en-CA" dirty="0"/>
              <a:t>Pharmacogenomics</a:t>
            </a:r>
          </a:p>
        </p:txBody>
      </p:sp>
      <p:sp>
        <p:nvSpPr>
          <p:cNvPr id="3" name="TextBox 2">
            <a:extLst>
              <a:ext uri="{FF2B5EF4-FFF2-40B4-BE49-F238E27FC236}">
                <a16:creationId xmlns:a16="http://schemas.microsoft.com/office/drawing/2014/main" id="{249B46CB-A5A2-6707-0EAD-181D3B494F32}"/>
              </a:ext>
            </a:extLst>
          </p:cNvPr>
          <p:cNvSpPr txBox="1"/>
          <p:nvPr/>
        </p:nvSpPr>
        <p:spPr>
          <a:xfrm>
            <a:off x="6663950" y="1707654"/>
            <a:ext cx="2393308" cy="369332"/>
          </a:xfrm>
          <a:prstGeom prst="rect">
            <a:avLst/>
          </a:prstGeom>
          <a:noFill/>
        </p:spPr>
        <p:txBody>
          <a:bodyPr wrap="square" rtlCol="0">
            <a:spAutoFit/>
          </a:bodyPr>
          <a:lstStyle/>
          <a:p>
            <a:pPr algn="ctr"/>
            <a:r>
              <a:rPr lang="en-CA" dirty="0"/>
              <a:t>Disease risk</a:t>
            </a:r>
          </a:p>
        </p:txBody>
      </p:sp>
      <p:sp>
        <p:nvSpPr>
          <p:cNvPr id="9" name="TextBox 8">
            <a:extLst>
              <a:ext uri="{FF2B5EF4-FFF2-40B4-BE49-F238E27FC236}">
                <a16:creationId xmlns:a16="http://schemas.microsoft.com/office/drawing/2014/main" id="{4899B645-E413-8261-275F-ADA342B844D2}"/>
              </a:ext>
            </a:extLst>
          </p:cNvPr>
          <p:cNvSpPr txBox="1"/>
          <p:nvPr/>
        </p:nvSpPr>
        <p:spPr>
          <a:xfrm>
            <a:off x="5027625" y="3082678"/>
            <a:ext cx="1426035" cy="338554"/>
          </a:xfrm>
          <a:prstGeom prst="rect">
            <a:avLst/>
          </a:prstGeom>
          <a:noFill/>
        </p:spPr>
        <p:txBody>
          <a:bodyPr wrap="square" rtlCol="0">
            <a:spAutoFit/>
          </a:bodyPr>
          <a:lstStyle/>
          <a:p>
            <a:pPr algn="ctr"/>
            <a:r>
              <a:rPr lang="en-CA" sz="1600" dirty="0"/>
              <a:t>Multifactorial</a:t>
            </a:r>
          </a:p>
        </p:txBody>
      </p:sp>
      <p:sp>
        <p:nvSpPr>
          <p:cNvPr id="10" name="TextBox 9">
            <a:extLst>
              <a:ext uri="{FF2B5EF4-FFF2-40B4-BE49-F238E27FC236}">
                <a16:creationId xmlns:a16="http://schemas.microsoft.com/office/drawing/2014/main" id="{048CBB14-3B0F-D013-5E99-8EF381BC5553}"/>
              </a:ext>
            </a:extLst>
          </p:cNvPr>
          <p:cNvSpPr txBox="1"/>
          <p:nvPr/>
        </p:nvSpPr>
        <p:spPr>
          <a:xfrm>
            <a:off x="7332795" y="3154934"/>
            <a:ext cx="1509453" cy="338554"/>
          </a:xfrm>
          <a:prstGeom prst="rect">
            <a:avLst/>
          </a:prstGeom>
          <a:noFill/>
        </p:spPr>
        <p:txBody>
          <a:bodyPr wrap="square" rtlCol="0">
            <a:spAutoFit/>
          </a:bodyPr>
          <a:lstStyle/>
          <a:p>
            <a:pPr algn="ctr"/>
            <a:r>
              <a:rPr lang="en-CA" sz="1600" dirty="0"/>
              <a:t>Mendelian</a:t>
            </a:r>
          </a:p>
        </p:txBody>
      </p:sp>
      <p:grpSp>
        <p:nvGrpSpPr>
          <p:cNvPr id="40" name="Group 39">
            <a:extLst>
              <a:ext uri="{FF2B5EF4-FFF2-40B4-BE49-F238E27FC236}">
                <a16:creationId xmlns:a16="http://schemas.microsoft.com/office/drawing/2014/main" id="{9BD4F8FA-F6A5-ED8D-BBE0-9CE4CE3D7CF2}"/>
              </a:ext>
            </a:extLst>
          </p:cNvPr>
          <p:cNvGrpSpPr/>
          <p:nvPr/>
        </p:nvGrpSpPr>
        <p:grpSpPr>
          <a:xfrm>
            <a:off x="314225" y="-855650"/>
            <a:ext cx="1602781" cy="2635312"/>
            <a:chOff x="1178547" y="-1194221"/>
            <a:chExt cx="1602781" cy="2635312"/>
          </a:xfrm>
        </p:grpSpPr>
        <p:pic>
          <p:nvPicPr>
            <p:cNvPr id="5" name="Graphic 4" descr="Mop and bucket outline">
              <a:extLst>
                <a:ext uri="{FF2B5EF4-FFF2-40B4-BE49-F238E27FC236}">
                  <a16:creationId xmlns:a16="http://schemas.microsoft.com/office/drawing/2014/main" id="{65217E4C-EA78-3E95-0911-A040FAE398F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5542"/>
            <a:stretch/>
          </p:blipFill>
          <p:spPr>
            <a:xfrm>
              <a:off x="1178547" y="-1194221"/>
              <a:ext cx="1435138" cy="2635312"/>
            </a:xfrm>
            <a:prstGeom prst="rect">
              <a:avLst/>
            </a:prstGeom>
          </p:spPr>
        </p:pic>
        <p:sp>
          <p:nvSpPr>
            <p:cNvPr id="13" name="Rectangle 12">
              <a:extLst>
                <a:ext uri="{FF2B5EF4-FFF2-40B4-BE49-F238E27FC236}">
                  <a16:creationId xmlns:a16="http://schemas.microsoft.com/office/drawing/2014/main" id="{00B49818-C783-9759-252A-5FF2FCC4C8DD}"/>
                </a:ext>
              </a:extLst>
            </p:cNvPr>
            <p:cNvSpPr/>
            <p:nvPr/>
          </p:nvSpPr>
          <p:spPr>
            <a:xfrm>
              <a:off x="2507501" y="1012279"/>
              <a:ext cx="273827" cy="316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4" name="Group 23">
            <a:extLst>
              <a:ext uri="{FF2B5EF4-FFF2-40B4-BE49-F238E27FC236}">
                <a16:creationId xmlns:a16="http://schemas.microsoft.com/office/drawing/2014/main" id="{89B6C8C2-804C-571F-0DEF-AB90FC76C6A8}"/>
              </a:ext>
            </a:extLst>
          </p:cNvPr>
          <p:cNvGrpSpPr/>
          <p:nvPr/>
        </p:nvGrpSpPr>
        <p:grpSpPr>
          <a:xfrm>
            <a:off x="7020338" y="-884634"/>
            <a:ext cx="1571990" cy="2635200"/>
            <a:chOff x="7020338" y="-730380"/>
            <a:chExt cx="1571990" cy="2635200"/>
          </a:xfrm>
        </p:grpSpPr>
        <p:pic>
          <p:nvPicPr>
            <p:cNvPr id="2" name="Graphic 1" descr="Mop and bucket outline">
              <a:extLst>
                <a:ext uri="{FF2B5EF4-FFF2-40B4-BE49-F238E27FC236}">
                  <a16:creationId xmlns:a16="http://schemas.microsoft.com/office/drawing/2014/main" id="{DACF47B2-D003-1DC1-B150-BAB194CF286C}"/>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5542"/>
            <a:stretch/>
          </p:blipFill>
          <p:spPr>
            <a:xfrm>
              <a:off x="7020338" y="-730380"/>
              <a:ext cx="1435077" cy="2635200"/>
            </a:xfrm>
            <a:prstGeom prst="rect">
              <a:avLst/>
            </a:prstGeom>
          </p:spPr>
        </p:pic>
        <p:sp>
          <p:nvSpPr>
            <p:cNvPr id="22" name="Rectangle 21">
              <a:extLst>
                <a:ext uri="{FF2B5EF4-FFF2-40B4-BE49-F238E27FC236}">
                  <a16:creationId xmlns:a16="http://schemas.microsoft.com/office/drawing/2014/main" id="{10C1FBF1-A12F-6DF1-ECF5-4864D84EAB34}"/>
                </a:ext>
              </a:extLst>
            </p:cNvPr>
            <p:cNvSpPr/>
            <p:nvPr/>
          </p:nvSpPr>
          <p:spPr>
            <a:xfrm>
              <a:off x="8318501" y="1588699"/>
              <a:ext cx="273827" cy="3161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23" name="Graphic 22" descr="Balloons outline">
            <a:extLst>
              <a:ext uri="{FF2B5EF4-FFF2-40B4-BE49-F238E27FC236}">
                <a16:creationId xmlns:a16="http://schemas.microsoft.com/office/drawing/2014/main" id="{86ECE556-2F8E-0E09-C7CA-E8919A7EFF8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0559" y="-20538"/>
            <a:ext cx="914400" cy="914400"/>
          </a:xfrm>
          <a:prstGeom prst="rect">
            <a:avLst/>
          </a:prstGeom>
        </p:spPr>
      </p:pic>
      <p:sp>
        <p:nvSpPr>
          <p:cNvPr id="46" name="TextBox 45">
            <a:extLst>
              <a:ext uri="{FF2B5EF4-FFF2-40B4-BE49-F238E27FC236}">
                <a16:creationId xmlns:a16="http://schemas.microsoft.com/office/drawing/2014/main" id="{58B35A25-26E8-6060-CCA2-8B9544494F04}"/>
              </a:ext>
            </a:extLst>
          </p:cNvPr>
          <p:cNvSpPr txBox="1"/>
          <p:nvPr/>
        </p:nvSpPr>
        <p:spPr>
          <a:xfrm>
            <a:off x="4860032" y="3536651"/>
            <a:ext cx="1733258" cy="523220"/>
          </a:xfrm>
          <a:prstGeom prst="rect">
            <a:avLst/>
          </a:prstGeom>
          <a:noFill/>
        </p:spPr>
        <p:txBody>
          <a:bodyPr wrap="square" rtlCol="0">
            <a:spAutoFit/>
          </a:bodyPr>
          <a:lstStyle/>
          <a:p>
            <a:pPr algn="ctr"/>
            <a:r>
              <a:rPr lang="en-CA" sz="1400" dirty="0"/>
              <a:t>Type 2 Diabetes</a:t>
            </a:r>
          </a:p>
          <a:p>
            <a:pPr algn="ctr"/>
            <a:r>
              <a:rPr lang="en-CA" sz="1400" dirty="0"/>
              <a:t>Celiac disease</a:t>
            </a:r>
          </a:p>
        </p:txBody>
      </p:sp>
      <p:sp>
        <p:nvSpPr>
          <p:cNvPr id="49" name="TextBox 48">
            <a:extLst>
              <a:ext uri="{FF2B5EF4-FFF2-40B4-BE49-F238E27FC236}">
                <a16:creationId xmlns:a16="http://schemas.microsoft.com/office/drawing/2014/main" id="{16F2676A-51EE-F062-9680-8BE22B112A0E}"/>
              </a:ext>
            </a:extLst>
          </p:cNvPr>
          <p:cNvSpPr txBox="1"/>
          <p:nvPr/>
        </p:nvSpPr>
        <p:spPr>
          <a:xfrm>
            <a:off x="6663950" y="3480898"/>
            <a:ext cx="2583379" cy="523220"/>
          </a:xfrm>
          <a:prstGeom prst="rect">
            <a:avLst/>
          </a:prstGeom>
          <a:noFill/>
        </p:spPr>
        <p:txBody>
          <a:bodyPr wrap="square" rtlCol="0">
            <a:spAutoFit/>
          </a:bodyPr>
          <a:lstStyle/>
          <a:p>
            <a:pPr algn="ctr"/>
            <a:r>
              <a:rPr lang="en-CA" sz="1400" dirty="0"/>
              <a:t>BRCA1 and BRCA2</a:t>
            </a:r>
          </a:p>
          <a:p>
            <a:pPr algn="ctr"/>
            <a:r>
              <a:rPr lang="en-CA" sz="1400" dirty="0"/>
              <a:t>Familial hypercholesterolemia</a:t>
            </a:r>
          </a:p>
        </p:txBody>
      </p:sp>
      <p:grpSp>
        <p:nvGrpSpPr>
          <p:cNvPr id="52" name="Group 51">
            <a:extLst>
              <a:ext uri="{FF2B5EF4-FFF2-40B4-BE49-F238E27FC236}">
                <a16:creationId xmlns:a16="http://schemas.microsoft.com/office/drawing/2014/main" id="{85C47B62-300A-867A-13D7-EA1E10782A2F}"/>
              </a:ext>
            </a:extLst>
          </p:cNvPr>
          <p:cNvGrpSpPr/>
          <p:nvPr/>
        </p:nvGrpSpPr>
        <p:grpSpPr>
          <a:xfrm>
            <a:off x="5211020" y="1825577"/>
            <a:ext cx="860400" cy="1339200"/>
            <a:chOff x="6732240" y="1419622"/>
            <a:chExt cx="873148" cy="1376409"/>
          </a:xfrm>
        </p:grpSpPr>
        <p:pic>
          <p:nvPicPr>
            <p:cNvPr id="6" name="Graphic 5" descr="Mop and bucket outline">
              <a:extLst>
                <a:ext uri="{FF2B5EF4-FFF2-40B4-BE49-F238E27FC236}">
                  <a16:creationId xmlns:a16="http://schemas.microsoft.com/office/drawing/2014/main" id="{C028E751-5EB2-A42E-5E65-46F4815E0ABA}"/>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45542"/>
            <a:stretch/>
          </p:blipFill>
          <p:spPr>
            <a:xfrm>
              <a:off x="6732240" y="1419622"/>
              <a:ext cx="729132" cy="1338888"/>
            </a:xfrm>
            <a:prstGeom prst="rect">
              <a:avLst/>
            </a:prstGeom>
          </p:spPr>
        </p:pic>
        <p:sp>
          <p:nvSpPr>
            <p:cNvPr id="51" name="Rectangle 50">
              <a:extLst>
                <a:ext uri="{FF2B5EF4-FFF2-40B4-BE49-F238E27FC236}">
                  <a16:creationId xmlns:a16="http://schemas.microsoft.com/office/drawing/2014/main" id="{617A5C84-D453-35C8-A270-E3D31DEB6FEB}"/>
                </a:ext>
              </a:extLst>
            </p:cNvPr>
            <p:cNvSpPr/>
            <p:nvPr/>
          </p:nvSpPr>
          <p:spPr>
            <a:xfrm>
              <a:off x="7402653" y="2591245"/>
              <a:ext cx="202735" cy="2047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4" name="Group 53">
            <a:extLst>
              <a:ext uri="{FF2B5EF4-FFF2-40B4-BE49-F238E27FC236}">
                <a16:creationId xmlns:a16="http://schemas.microsoft.com/office/drawing/2014/main" id="{2F8B0712-9B25-CB0F-CE2F-EC5454B61A2F}"/>
              </a:ext>
            </a:extLst>
          </p:cNvPr>
          <p:cNvGrpSpPr/>
          <p:nvPr/>
        </p:nvGrpSpPr>
        <p:grpSpPr>
          <a:xfrm>
            <a:off x="7616808" y="1825889"/>
            <a:ext cx="860585" cy="1338888"/>
            <a:chOff x="8021889" y="1419622"/>
            <a:chExt cx="860585" cy="1338888"/>
          </a:xfrm>
        </p:grpSpPr>
        <p:pic>
          <p:nvPicPr>
            <p:cNvPr id="7" name="Graphic 6" descr="Mop and bucket outline">
              <a:extLst>
                <a:ext uri="{FF2B5EF4-FFF2-40B4-BE49-F238E27FC236}">
                  <a16:creationId xmlns:a16="http://schemas.microsoft.com/office/drawing/2014/main" id="{49AB9E70-B717-EAC8-12DC-6238D16DDB72}"/>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r="45542"/>
            <a:stretch/>
          </p:blipFill>
          <p:spPr>
            <a:xfrm>
              <a:off x="8021889" y="1419622"/>
              <a:ext cx="729132" cy="1338888"/>
            </a:xfrm>
            <a:prstGeom prst="rect">
              <a:avLst/>
            </a:prstGeom>
          </p:spPr>
        </p:pic>
        <p:sp>
          <p:nvSpPr>
            <p:cNvPr id="53" name="Rectangle 52">
              <a:extLst>
                <a:ext uri="{FF2B5EF4-FFF2-40B4-BE49-F238E27FC236}">
                  <a16:creationId xmlns:a16="http://schemas.microsoft.com/office/drawing/2014/main" id="{50C47724-221F-3F37-1547-52AC8259ADC9}"/>
                </a:ext>
              </a:extLst>
            </p:cNvPr>
            <p:cNvSpPr/>
            <p:nvPr/>
          </p:nvSpPr>
          <p:spPr>
            <a:xfrm>
              <a:off x="8679739" y="2538859"/>
              <a:ext cx="202735" cy="2047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56" name="Graphic 55" descr="DNA outline">
            <a:extLst>
              <a:ext uri="{FF2B5EF4-FFF2-40B4-BE49-F238E27FC236}">
                <a16:creationId xmlns:a16="http://schemas.microsoft.com/office/drawing/2014/main" id="{109DBEB4-CD61-DBA9-758A-2D562E5FF4B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0491905">
            <a:off x="7403404" y="128082"/>
            <a:ext cx="914400" cy="914400"/>
          </a:xfrm>
          <a:prstGeom prst="rect">
            <a:avLst/>
          </a:prstGeom>
        </p:spPr>
      </p:pic>
      <p:pic>
        <p:nvPicPr>
          <p:cNvPr id="57" name="Graphic 56" descr="DNA outline">
            <a:extLst>
              <a:ext uri="{FF2B5EF4-FFF2-40B4-BE49-F238E27FC236}">
                <a16:creationId xmlns:a16="http://schemas.microsoft.com/office/drawing/2014/main" id="{FC20478B-1583-BC70-1EA0-10E352995B0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0491905">
            <a:off x="7727582" y="2378332"/>
            <a:ext cx="677068" cy="677068"/>
          </a:xfrm>
          <a:prstGeom prst="rect">
            <a:avLst/>
          </a:prstGeom>
        </p:spPr>
      </p:pic>
      <p:pic>
        <p:nvPicPr>
          <p:cNvPr id="58" name="Graphic 57" descr="DNA outline">
            <a:extLst>
              <a:ext uri="{FF2B5EF4-FFF2-40B4-BE49-F238E27FC236}">
                <a16:creationId xmlns:a16="http://schemas.microsoft.com/office/drawing/2014/main" id="{3262D824-91AE-7E53-01AD-A50AA6842EE6}"/>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20491905">
            <a:off x="5402006" y="2340463"/>
            <a:ext cx="499061" cy="499061"/>
          </a:xfrm>
          <a:prstGeom prst="rect">
            <a:avLst/>
          </a:prstGeom>
        </p:spPr>
      </p:pic>
    </p:spTree>
    <p:extLst>
      <p:ext uri="{BB962C8B-B14F-4D97-AF65-F5344CB8AC3E}">
        <p14:creationId xmlns:p14="http://schemas.microsoft.com/office/powerpoint/2010/main" val="99539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childTnLst>
                                </p:cTn>
                              </p:par>
                              <p:par>
                                <p:cTn id="18" presetID="10" presetClass="entr" presetSubtype="0" fill="hold"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500"/>
                                        <p:tgtEl>
                                          <p:spTgt spid="57"/>
                                        </p:tgtEl>
                                      </p:cBhvr>
                                    </p:animEffect>
                                  </p:childTnLst>
                                </p:cTn>
                              </p:par>
                              <p:par>
                                <p:cTn id="21" presetID="10" presetClass="entr" presetSubtype="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46"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046FEFC-8F48-738B-A852-01627D34C1DE}"/>
              </a:ext>
            </a:extLst>
          </p:cNvPr>
          <p:cNvSpPr>
            <a:spLocks noGrp="1"/>
          </p:cNvSpPr>
          <p:nvPr>
            <p:ph idx="1"/>
          </p:nvPr>
        </p:nvSpPr>
        <p:spPr>
          <a:xfrm>
            <a:off x="457199" y="209550"/>
            <a:ext cx="8742909" cy="4800600"/>
          </a:xfrm>
        </p:spPr>
        <p:txBody>
          <a:bodyPr/>
          <a:lstStyle/>
          <a:p>
            <a:pPr marL="0" indent="0" eaLnBrk="1" hangingPunct="1">
              <a:lnSpc>
                <a:spcPct val="150000"/>
              </a:lnSpc>
              <a:spcBef>
                <a:spcPts val="600"/>
              </a:spcBef>
              <a:buFont typeface="Arial" panose="020B0604020202020204" pitchFamily="34" charset="0"/>
              <a:buNone/>
            </a:pPr>
            <a:endParaRPr lang="en-US" altLang="en-US" sz="2400" dirty="0"/>
          </a:p>
          <a:p>
            <a:pPr marL="0" indent="0" eaLnBrk="1" hangingPunct="1">
              <a:lnSpc>
                <a:spcPct val="150000"/>
              </a:lnSpc>
              <a:spcBef>
                <a:spcPts val="600"/>
              </a:spcBef>
              <a:buFont typeface="Arial" panose="020B0604020202020204" pitchFamily="34" charset="0"/>
              <a:buNone/>
            </a:pPr>
            <a:endParaRPr lang="en-US" altLang="en-US" sz="2400" dirty="0"/>
          </a:p>
        </p:txBody>
      </p:sp>
      <p:sp>
        <p:nvSpPr>
          <p:cNvPr id="5" name="TextBox 4">
            <a:extLst>
              <a:ext uri="{FF2B5EF4-FFF2-40B4-BE49-F238E27FC236}">
                <a16:creationId xmlns:a16="http://schemas.microsoft.com/office/drawing/2014/main" id="{6BA543F5-B958-DE99-81FA-0526F3050D26}"/>
              </a:ext>
            </a:extLst>
          </p:cNvPr>
          <p:cNvSpPr txBox="1"/>
          <p:nvPr/>
        </p:nvSpPr>
        <p:spPr>
          <a:xfrm>
            <a:off x="853855" y="1995686"/>
            <a:ext cx="8326657" cy="2814617"/>
          </a:xfrm>
          <a:prstGeom prst="rect">
            <a:avLst/>
          </a:prstGeom>
          <a:noFill/>
        </p:spPr>
        <p:txBody>
          <a:bodyPr wrap="square">
            <a:spAutoFit/>
          </a:bodyPr>
          <a:lstStyle/>
          <a:p>
            <a:pPr marL="542925" indent="0" eaLnBrk="1" hangingPunct="1">
              <a:spcBef>
                <a:spcPct val="0"/>
              </a:spcBef>
              <a:buFont typeface="Arial" panose="020B0604020202020204" pitchFamily="34" charset="0"/>
              <a:buNone/>
            </a:pPr>
            <a:r>
              <a:rPr lang="en-US" altLang="en-US" sz="2000" dirty="0">
                <a:latin typeface="+mj-lt"/>
              </a:rPr>
              <a:t>Recent systematic review showed of healthcare providers (PCP, specialists, and genomics) over the last 10 years showed persistent concerns around:</a:t>
            </a:r>
          </a:p>
          <a:p>
            <a:pPr marL="885825" indent="-342900">
              <a:lnSpc>
                <a:spcPct val="150000"/>
              </a:lnSpc>
              <a:buBlip>
                <a:blip r:embed="rId3">
                  <a:extLst>
                    <a:ext uri="{96DAC541-7B7A-43D3-8B79-37D633B846F1}">
                      <asvg:svgBlip xmlns:asvg="http://schemas.microsoft.com/office/drawing/2016/SVG/main" r:embed="rId4"/>
                    </a:ext>
                  </a:extLst>
                </a:blip>
              </a:buBlip>
            </a:pPr>
            <a:r>
              <a:rPr lang="en-US" altLang="en-US" sz="2000" dirty="0">
                <a:latin typeface="+mj-lt"/>
              </a:rPr>
              <a:t>the clinical utility and validity (accuracy and reliability)</a:t>
            </a:r>
          </a:p>
          <a:p>
            <a:pPr marL="885825" indent="-342900">
              <a:lnSpc>
                <a:spcPct val="150000"/>
              </a:lnSpc>
              <a:buBlip>
                <a:blip r:embed="rId3">
                  <a:extLst>
                    <a:ext uri="{96DAC541-7B7A-43D3-8B79-37D633B846F1}">
                      <asvg:svgBlip xmlns:asvg="http://schemas.microsoft.com/office/drawing/2016/SVG/main" r:embed="rId4"/>
                    </a:ext>
                  </a:extLst>
                </a:blip>
              </a:buBlip>
            </a:pPr>
            <a:r>
              <a:rPr lang="en-US" altLang="en-US" sz="2000" dirty="0">
                <a:latin typeface="+mj-lt"/>
              </a:rPr>
              <a:t>privacy of genomic information</a:t>
            </a:r>
          </a:p>
          <a:p>
            <a:pPr marL="885825" indent="-342900">
              <a:lnSpc>
                <a:spcPct val="150000"/>
              </a:lnSpc>
              <a:buBlip>
                <a:blip r:embed="rId3">
                  <a:extLst>
                    <a:ext uri="{96DAC541-7B7A-43D3-8B79-37D633B846F1}">
                      <asvg:svgBlip xmlns:asvg="http://schemas.microsoft.com/office/drawing/2016/SVG/main" r:embed="rId4"/>
                    </a:ext>
                  </a:extLst>
                </a:blip>
              </a:buBlip>
            </a:pPr>
            <a:r>
              <a:rPr lang="en-US" altLang="en-US" sz="2000" dirty="0">
                <a:latin typeface="+mj-lt"/>
              </a:rPr>
              <a:t>ignoring family history in the interpretation</a:t>
            </a:r>
          </a:p>
          <a:p>
            <a:pPr marL="885825" indent="-342900">
              <a:lnSpc>
                <a:spcPct val="150000"/>
              </a:lnSpc>
              <a:buBlip>
                <a:blip r:embed="rId3">
                  <a:extLst>
                    <a:ext uri="{96DAC541-7B7A-43D3-8B79-37D633B846F1}">
                      <asvg:svgBlip xmlns:asvg="http://schemas.microsoft.com/office/drawing/2016/SVG/main" r:embed="rId4"/>
                    </a:ext>
                  </a:extLst>
                </a:blip>
              </a:buBlip>
            </a:pPr>
            <a:r>
              <a:rPr lang="en-US" altLang="en-US" sz="2000" dirty="0">
                <a:latin typeface="+mj-lt"/>
              </a:rPr>
              <a:t>results being inconsequential to patients</a:t>
            </a:r>
          </a:p>
        </p:txBody>
      </p:sp>
      <p:pic>
        <p:nvPicPr>
          <p:cNvPr id="11" name="Graphic 10" descr="Head with gears outline">
            <a:extLst>
              <a:ext uri="{FF2B5EF4-FFF2-40B4-BE49-F238E27FC236}">
                <a16:creationId xmlns:a16="http://schemas.microsoft.com/office/drawing/2014/main" id="{D7D78288-D842-5619-3B44-92F2535BFA3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183" y="2139734"/>
            <a:ext cx="864032" cy="864032"/>
          </a:xfrm>
          <a:prstGeom prst="rect">
            <a:avLst/>
          </a:prstGeom>
        </p:spPr>
      </p:pic>
      <p:pic>
        <p:nvPicPr>
          <p:cNvPr id="3" name="Picture 2" descr="Graphical user interface, text, application&#10;&#10;Description automatically generated">
            <a:extLst>
              <a:ext uri="{FF2B5EF4-FFF2-40B4-BE49-F238E27FC236}">
                <a16:creationId xmlns:a16="http://schemas.microsoft.com/office/drawing/2014/main" id="{7F1A9C53-2116-0AEE-5081-A13DE6C9E2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75656" y="95062"/>
            <a:ext cx="5968864" cy="14466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1555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phic 19" descr="Thought bubble outline">
            <a:extLst>
              <a:ext uri="{FF2B5EF4-FFF2-40B4-BE49-F238E27FC236}">
                <a16:creationId xmlns:a16="http://schemas.microsoft.com/office/drawing/2014/main" id="{A914A32C-3F47-B28E-4E3C-FBA95B66EA8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8574" t="9036" r="8330" b="31270"/>
          <a:stretch/>
        </p:blipFill>
        <p:spPr>
          <a:xfrm flipH="1">
            <a:off x="719591" y="-357795"/>
            <a:ext cx="7992971" cy="5542459"/>
          </a:xfrm>
          <a:prstGeom prst="rect">
            <a:avLst/>
          </a:prstGeom>
        </p:spPr>
      </p:pic>
      <p:sp>
        <p:nvSpPr>
          <p:cNvPr id="21" name="Rectangle 20">
            <a:extLst>
              <a:ext uri="{FF2B5EF4-FFF2-40B4-BE49-F238E27FC236}">
                <a16:creationId xmlns:a16="http://schemas.microsoft.com/office/drawing/2014/main" id="{A8939E38-D5A3-DCC7-C1AD-E68958B18DDE}"/>
              </a:ext>
            </a:extLst>
          </p:cNvPr>
          <p:cNvSpPr/>
          <p:nvPr/>
        </p:nvSpPr>
        <p:spPr>
          <a:xfrm>
            <a:off x="5924884" y="4717691"/>
            <a:ext cx="1658039" cy="682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descr="Casual woman shrugging">
            <a:extLst>
              <a:ext uri="{FF2B5EF4-FFF2-40B4-BE49-F238E27FC236}">
                <a16:creationId xmlns:a16="http://schemas.microsoft.com/office/drawing/2014/main" id="{DA42312F-BC43-ED1F-8F0E-08F4EA7B1B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2357" y="2845085"/>
            <a:ext cx="1146147" cy="2283718"/>
          </a:xfrm>
          <a:prstGeom prst="rect">
            <a:avLst/>
          </a:prstGeom>
        </p:spPr>
      </p:pic>
      <p:sp>
        <p:nvSpPr>
          <p:cNvPr id="7" name="TextBox 6">
            <a:extLst>
              <a:ext uri="{FF2B5EF4-FFF2-40B4-BE49-F238E27FC236}">
                <a16:creationId xmlns:a16="http://schemas.microsoft.com/office/drawing/2014/main" id="{F673DC6F-C6F3-CA85-F6B0-E4E2101FDDE1}"/>
              </a:ext>
            </a:extLst>
          </p:cNvPr>
          <p:cNvSpPr txBox="1"/>
          <p:nvPr/>
        </p:nvSpPr>
        <p:spPr>
          <a:xfrm>
            <a:off x="-598316" y="44612"/>
            <a:ext cx="3257674" cy="1200329"/>
          </a:xfrm>
          <a:prstGeom prst="rect">
            <a:avLst/>
          </a:prstGeom>
          <a:noFill/>
        </p:spPr>
        <p:txBody>
          <a:bodyPr wrap="square">
            <a:spAutoFit/>
          </a:bodyPr>
          <a:lstStyle/>
          <a:p>
            <a:pPr marL="542925" indent="0" eaLnBrk="1" hangingPunct="1">
              <a:spcBef>
                <a:spcPct val="0"/>
              </a:spcBef>
              <a:buFont typeface="Arial" panose="020B0604020202020204" pitchFamily="34" charset="0"/>
              <a:buNone/>
            </a:pPr>
            <a:r>
              <a:rPr lang="en-US" altLang="en-US" sz="3600" dirty="0">
                <a:latin typeface="Ink Free" panose="03080402000500000000" pitchFamily="66" charset="0"/>
              </a:rPr>
              <a:t>Consumer motivations</a:t>
            </a:r>
          </a:p>
        </p:txBody>
      </p:sp>
      <p:sp>
        <p:nvSpPr>
          <p:cNvPr id="11" name="TextBox 10">
            <a:extLst>
              <a:ext uri="{FF2B5EF4-FFF2-40B4-BE49-F238E27FC236}">
                <a16:creationId xmlns:a16="http://schemas.microsoft.com/office/drawing/2014/main" id="{03616B0C-0413-C1BA-3B72-006D27341988}"/>
              </a:ext>
            </a:extLst>
          </p:cNvPr>
          <p:cNvSpPr txBox="1"/>
          <p:nvPr/>
        </p:nvSpPr>
        <p:spPr>
          <a:xfrm>
            <a:off x="887791" y="1737730"/>
            <a:ext cx="5037093" cy="1015663"/>
          </a:xfrm>
          <a:prstGeom prst="rect">
            <a:avLst/>
          </a:prstGeom>
          <a:noFill/>
        </p:spPr>
        <p:txBody>
          <a:bodyPr wrap="square" rtlCol="0">
            <a:spAutoFit/>
          </a:bodyPr>
          <a:lstStyle/>
          <a:p>
            <a:pPr algn="ctr"/>
            <a:r>
              <a:rPr lang="en-CA" sz="6000" dirty="0">
                <a:solidFill>
                  <a:srgbClr val="002060"/>
                </a:solidFill>
                <a:latin typeface="Broadway" panose="04040905080B02020502" pitchFamily="82" charset="0"/>
              </a:rPr>
              <a:t>health</a:t>
            </a:r>
          </a:p>
        </p:txBody>
      </p:sp>
      <p:sp>
        <p:nvSpPr>
          <p:cNvPr id="12" name="TextBox 11">
            <a:extLst>
              <a:ext uri="{FF2B5EF4-FFF2-40B4-BE49-F238E27FC236}">
                <a16:creationId xmlns:a16="http://schemas.microsoft.com/office/drawing/2014/main" id="{847352F4-525D-339F-5E04-07D1BBDBC90C}"/>
              </a:ext>
            </a:extLst>
          </p:cNvPr>
          <p:cNvSpPr txBox="1"/>
          <p:nvPr/>
        </p:nvSpPr>
        <p:spPr>
          <a:xfrm>
            <a:off x="3357312" y="2333722"/>
            <a:ext cx="5037093" cy="1015663"/>
          </a:xfrm>
          <a:prstGeom prst="rect">
            <a:avLst/>
          </a:prstGeom>
          <a:noFill/>
        </p:spPr>
        <p:txBody>
          <a:bodyPr wrap="square" rtlCol="0">
            <a:spAutoFit/>
          </a:bodyPr>
          <a:lstStyle/>
          <a:p>
            <a:pPr algn="ctr"/>
            <a:r>
              <a:rPr lang="en-CA" sz="6000" dirty="0">
                <a:ln>
                  <a:solidFill>
                    <a:schemeClr val="tx1"/>
                  </a:solidFill>
                </a:ln>
                <a:solidFill>
                  <a:srgbClr val="FFFF66"/>
                </a:solidFill>
                <a:latin typeface="Broadway" panose="04040905080B02020502" pitchFamily="82" charset="0"/>
              </a:rPr>
              <a:t>curiosity</a:t>
            </a:r>
          </a:p>
        </p:txBody>
      </p:sp>
      <p:sp>
        <p:nvSpPr>
          <p:cNvPr id="13" name="TextBox 12">
            <a:extLst>
              <a:ext uri="{FF2B5EF4-FFF2-40B4-BE49-F238E27FC236}">
                <a16:creationId xmlns:a16="http://schemas.microsoft.com/office/drawing/2014/main" id="{92265560-7E1A-FA85-4066-A84B6CC20081}"/>
              </a:ext>
            </a:extLst>
          </p:cNvPr>
          <p:cNvSpPr txBox="1"/>
          <p:nvPr/>
        </p:nvSpPr>
        <p:spPr>
          <a:xfrm>
            <a:off x="1923825" y="3212182"/>
            <a:ext cx="4493546" cy="523220"/>
          </a:xfrm>
          <a:prstGeom prst="rect">
            <a:avLst/>
          </a:prstGeom>
          <a:noFill/>
        </p:spPr>
        <p:txBody>
          <a:bodyPr wrap="square" rtlCol="0">
            <a:spAutoFit/>
          </a:bodyPr>
          <a:lstStyle/>
          <a:p>
            <a:pPr algn="ctr"/>
            <a:r>
              <a:rPr lang="en-CA" sz="2800" dirty="0">
                <a:solidFill>
                  <a:srgbClr val="6D81DD"/>
                </a:solidFill>
                <a:latin typeface="Broadway" panose="04040905080B02020502" pitchFamily="82" charset="0"/>
              </a:rPr>
              <a:t>family discussion</a:t>
            </a:r>
          </a:p>
        </p:txBody>
      </p:sp>
      <p:sp>
        <p:nvSpPr>
          <p:cNvPr id="14" name="TextBox 13">
            <a:extLst>
              <a:ext uri="{FF2B5EF4-FFF2-40B4-BE49-F238E27FC236}">
                <a16:creationId xmlns:a16="http://schemas.microsoft.com/office/drawing/2014/main" id="{11C9EF92-2052-D1D3-FF7B-1917D0CE522F}"/>
              </a:ext>
            </a:extLst>
          </p:cNvPr>
          <p:cNvSpPr txBox="1"/>
          <p:nvPr/>
        </p:nvSpPr>
        <p:spPr>
          <a:xfrm>
            <a:off x="3898824" y="3761522"/>
            <a:ext cx="2518547" cy="523220"/>
          </a:xfrm>
          <a:prstGeom prst="rect">
            <a:avLst/>
          </a:prstGeom>
          <a:noFill/>
        </p:spPr>
        <p:txBody>
          <a:bodyPr wrap="square" rtlCol="0">
            <a:spAutoFit/>
          </a:bodyPr>
          <a:lstStyle/>
          <a:p>
            <a:pPr algn="ctr"/>
            <a:r>
              <a:rPr lang="en-CA" sz="2800" dirty="0">
                <a:solidFill>
                  <a:srgbClr val="FFCC00"/>
                </a:solidFill>
                <a:latin typeface="Broadway" panose="04040905080B02020502" pitchFamily="82" charset="0"/>
              </a:rPr>
              <a:t>lifestyle</a:t>
            </a:r>
          </a:p>
        </p:txBody>
      </p:sp>
      <p:sp>
        <p:nvSpPr>
          <p:cNvPr id="15" name="TextBox 14">
            <a:extLst>
              <a:ext uri="{FF2B5EF4-FFF2-40B4-BE49-F238E27FC236}">
                <a16:creationId xmlns:a16="http://schemas.microsoft.com/office/drawing/2014/main" id="{CD8D6342-38C4-7418-5BDB-3E0BF18E3EA1}"/>
              </a:ext>
            </a:extLst>
          </p:cNvPr>
          <p:cNvSpPr txBox="1"/>
          <p:nvPr/>
        </p:nvSpPr>
        <p:spPr>
          <a:xfrm>
            <a:off x="3067037" y="1412590"/>
            <a:ext cx="3522603" cy="523220"/>
          </a:xfrm>
          <a:prstGeom prst="rect">
            <a:avLst/>
          </a:prstGeom>
          <a:noFill/>
        </p:spPr>
        <p:txBody>
          <a:bodyPr wrap="square" rtlCol="0">
            <a:spAutoFit/>
          </a:bodyPr>
          <a:lstStyle/>
          <a:p>
            <a:pPr algn="ctr"/>
            <a:r>
              <a:rPr lang="en-CA" sz="2800" dirty="0">
                <a:solidFill>
                  <a:srgbClr val="92D050"/>
                </a:solidFill>
                <a:latin typeface="Broadway" panose="04040905080B02020502" pitchFamily="82" charset="0"/>
              </a:rPr>
              <a:t>information</a:t>
            </a:r>
          </a:p>
        </p:txBody>
      </p:sp>
      <p:sp>
        <p:nvSpPr>
          <p:cNvPr id="17" name="TextBox 16">
            <a:extLst>
              <a:ext uri="{FF2B5EF4-FFF2-40B4-BE49-F238E27FC236}">
                <a16:creationId xmlns:a16="http://schemas.microsoft.com/office/drawing/2014/main" id="{2636EA24-0436-C8B9-3DA8-A5180B162E2C}"/>
              </a:ext>
            </a:extLst>
          </p:cNvPr>
          <p:cNvSpPr txBox="1"/>
          <p:nvPr/>
        </p:nvSpPr>
        <p:spPr>
          <a:xfrm>
            <a:off x="5265392" y="936700"/>
            <a:ext cx="2518547" cy="461665"/>
          </a:xfrm>
          <a:prstGeom prst="rect">
            <a:avLst/>
          </a:prstGeom>
          <a:noFill/>
        </p:spPr>
        <p:txBody>
          <a:bodyPr wrap="square" rtlCol="0">
            <a:spAutoFit/>
          </a:bodyPr>
          <a:lstStyle>
            <a:defPPr>
              <a:defRPr lang="en-CA"/>
            </a:defPPr>
            <a:lvl1pPr>
              <a:defRPr>
                <a:latin typeface="Broadway" panose="04040905080B02020502" pitchFamily="82" charset="0"/>
              </a:defRPr>
            </a:lvl1pPr>
          </a:lstStyle>
          <a:p>
            <a:r>
              <a:rPr lang="en-CA" sz="2400" dirty="0">
                <a:solidFill>
                  <a:schemeClr val="accent6"/>
                </a:solidFill>
              </a:rPr>
              <a:t>adoption</a:t>
            </a:r>
          </a:p>
        </p:txBody>
      </p:sp>
      <p:sp>
        <p:nvSpPr>
          <p:cNvPr id="18" name="TextBox 17">
            <a:extLst>
              <a:ext uri="{FF2B5EF4-FFF2-40B4-BE49-F238E27FC236}">
                <a16:creationId xmlns:a16="http://schemas.microsoft.com/office/drawing/2014/main" id="{606E4A3A-1BF9-DB7E-AA00-E030ACCD9725}"/>
              </a:ext>
            </a:extLst>
          </p:cNvPr>
          <p:cNvSpPr txBox="1"/>
          <p:nvPr/>
        </p:nvSpPr>
        <p:spPr>
          <a:xfrm>
            <a:off x="1779307" y="736296"/>
            <a:ext cx="3522603" cy="584775"/>
          </a:xfrm>
          <a:prstGeom prst="rect">
            <a:avLst/>
          </a:prstGeom>
          <a:noFill/>
        </p:spPr>
        <p:txBody>
          <a:bodyPr wrap="square" rtlCol="0">
            <a:spAutoFit/>
          </a:bodyPr>
          <a:lstStyle/>
          <a:p>
            <a:pPr algn="ctr"/>
            <a:r>
              <a:rPr lang="en-CA" sz="3200" dirty="0">
                <a:ln>
                  <a:solidFill>
                    <a:schemeClr val="tx1"/>
                  </a:solidFill>
                </a:ln>
                <a:solidFill>
                  <a:srgbClr val="FFEFAD"/>
                </a:solidFill>
                <a:latin typeface="Broadway" panose="04040905080B02020502" pitchFamily="82" charset="0"/>
              </a:rPr>
              <a:t>control</a:t>
            </a:r>
          </a:p>
        </p:txBody>
      </p:sp>
    </p:spTree>
    <p:extLst>
      <p:ext uri="{BB962C8B-B14F-4D97-AF65-F5344CB8AC3E}">
        <p14:creationId xmlns:p14="http://schemas.microsoft.com/office/powerpoint/2010/main" val="234119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50"/>
                                        <p:tgtEl>
                                          <p:spTgt spid="20"/>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50"/>
                                        <p:tgtEl>
                                          <p:spTgt spid="11"/>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50"/>
                                        <p:tgtEl>
                                          <p:spTgt spid="12"/>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50"/>
                                        <p:tgtEl>
                                          <p:spTgt spid="18"/>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50"/>
                                        <p:tgtEl>
                                          <p:spTgt spid="14"/>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50"/>
                                        <p:tgtEl>
                                          <p:spTgt spid="13"/>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250"/>
                                        <p:tgtEl>
                                          <p:spTgt spid="17"/>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457984-98DA-BED0-5DDE-44B4E6754276}"/>
              </a:ext>
            </a:extLst>
          </p:cNvPr>
          <p:cNvSpPr/>
          <p:nvPr/>
        </p:nvSpPr>
        <p:spPr>
          <a:xfrm>
            <a:off x="0" y="0"/>
            <a:ext cx="9144000" cy="5143500"/>
          </a:xfrm>
          <a:prstGeom prst="rect">
            <a:avLst/>
          </a:prstGeom>
          <a:blipFill dpi="0" rotWithShape="1">
            <a:blip r:embed="rId3">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Content Placeholder 5">
            <a:extLst>
              <a:ext uri="{FF2B5EF4-FFF2-40B4-BE49-F238E27FC236}">
                <a16:creationId xmlns:a16="http://schemas.microsoft.com/office/drawing/2014/main" id="{91373359-78E4-85F6-66D7-378706ECB304}"/>
              </a:ext>
            </a:extLst>
          </p:cNvPr>
          <p:cNvSpPr>
            <a:spLocks noGrp="1"/>
          </p:cNvSpPr>
          <p:nvPr>
            <p:ph idx="1"/>
          </p:nvPr>
        </p:nvSpPr>
        <p:spPr>
          <a:xfrm>
            <a:off x="457200" y="209550"/>
            <a:ext cx="8229600" cy="4800600"/>
          </a:xfrm>
        </p:spPr>
        <p:txBody>
          <a:bodyPr rtlCol="0">
            <a:normAutofit/>
          </a:bodyPr>
          <a:lstStyle/>
          <a:p>
            <a:pPr marL="0" indent="0" eaLnBrk="1" fontAlgn="auto" hangingPunct="1">
              <a:lnSpc>
                <a:spcPct val="150000"/>
              </a:lnSpc>
              <a:spcBef>
                <a:spcPts val="600"/>
              </a:spcBef>
              <a:spcAft>
                <a:spcPts val="0"/>
              </a:spcAft>
              <a:buFont typeface="Arial" charset="0"/>
              <a:buNone/>
              <a:defRPr/>
            </a:pPr>
            <a:r>
              <a:rPr lang="en-US" altLang="en-US" sz="2400" b="1" dirty="0">
                <a:latin typeface="Ink Free" panose="03080402000500000000" pitchFamily="66" charset="0"/>
              </a:rPr>
              <a:t>Clinical scenario 4</a:t>
            </a:r>
            <a:r>
              <a:rPr lang="en-US" altLang="en-US" sz="2400" cap="small" dirty="0">
                <a:latin typeface="Ink Free" panose="03080402000500000000" pitchFamily="66" charset="0"/>
              </a:rPr>
              <a:t>: </a:t>
            </a:r>
            <a:r>
              <a:rPr lang="en-US" altLang="en-US" sz="2400" dirty="0">
                <a:latin typeface="Ink Free" panose="03080402000500000000" pitchFamily="66" charset="0"/>
              </a:rPr>
              <a:t>healthy 45-year-old female</a:t>
            </a:r>
          </a:p>
          <a:p>
            <a:pPr marL="0" indent="0">
              <a:buNone/>
            </a:pPr>
            <a:endParaRPr lang="en-CA" sz="2400" dirty="0"/>
          </a:p>
          <a:p>
            <a:pPr marL="0" indent="0">
              <a:buNone/>
            </a:pPr>
            <a:r>
              <a:rPr lang="en-CA" sz="2400" dirty="0"/>
              <a:t>Expresses relief to you following the receipt of DTC-GT results</a:t>
            </a:r>
          </a:p>
          <a:p>
            <a:endParaRPr lang="en-CA" sz="2400" dirty="0"/>
          </a:p>
          <a:p>
            <a:pPr marL="0" indent="0">
              <a:buNone/>
            </a:pPr>
            <a:r>
              <a:rPr lang="en-CA" sz="2400" dirty="0"/>
              <a:t>Because she does not carry “the breast cancer gene”</a:t>
            </a:r>
          </a:p>
          <a:p>
            <a:pPr marL="0" indent="0" eaLnBrk="1" fontAlgn="auto" hangingPunct="1">
              <a:lnSpc>
                <a:spcPct val="150000"/>
              </a:lnSpc>
              <a:spcBef>
                <a:spcPts val="600"/>
              </a:spcBef>
              <a:spcAft>
                <a:spcPts val="0"/>
              </a:spcAft>
              <a:buFont typeface="Arial" charset="0"/>
              <a:buNone/>
              <a:defRPr/>
            </a:pPr>
            <a:endParaRPr lang="en-US" altLang="en-US" sz="2400" dirty="0">
              <a:latin typeface="Ink Free" panose="03080402000500000000" pitchFamily="66" charset="0"/>
            </a:endParaRPr>
          </a:p>
        </p:txBody>
      </p:sp>
      <p:sp>
        <p:nvSpPr>
          <p:cNvPr id="5" name="Rectangle 4">
            <a:extLst>
              <a:ext uri="{FF2B5EF4-FFF2-40B4-BE49-F238E27FC236}">
                <a16:creationId xmlns:a16="http://schemas.microsoft.com/office/drawing/2014/main" id="{165534A5-FDB4-05C3-E592-8AEA96626B07}"/>
              </a:ext>
            </a:extLst>
          </p:cNvPr>
          <p:cNvSpPr/>
          <p:nvPr/>
        </p:nvSpPr>
        <p:spPr>
          <a:xfrm>
            <a:off x="2667000" y="2985285"/>
            <a:ext cx="4065240" cy="1828800"/>
          </a:xfrm>
          <a:prstGeom prst="rect">
            <a:avLst/>
          </a:prstGeom>
          <a:solidFill>
            <a:srgbClr val="EBF6F9"/>
          </a:solidFill>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anchor="ctr"/>
          <a:lstStyle/>
          <a:p>
            <a:pPr marL="406400" fontAlgn="auto">
              <a:spcBef>
                <a:spcPts val="0"/>
              </a:spcBef>
              <a:spcAft>
                <a:spcPts val="0"/>
              </a:spcAft>
              <a:defRPr/>
            </a:pPr>
            <a:r>
              <a:rPr lang="en-US" sz="2400" dirty="0">
                <a:solidFill>
                  <a:schemeClr val="tx1"/>
                </a:solidFill>
                <a:latin typeface="+mj-lt"/>
              </a:rPr>
              <a:t>What are the next steps with this patient?</a:t>
            </a:r>
          </a:p>
        </p:txBody>
      </p:sp>
      <p:pic>
        <p:nvPicPr>
          <p:cNvPr id="6" name="Picture 5" descr="Casual woman fingers on chin">
            <a:extLst>
              <a:ext uri="{FF2B5EF4-FFF2-40B4-BE49-F238E27FC236}">
                <a16:creationId xmlns:a16="http://schemas.microsoft.com/office/drawing/2014/main" id="{0E89D8CC-396D-4679-47EA-9EF797CF14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731295" y="2985285"/>
            <a:ext cx="478505" cy="1945026"/>
          </a:xfrm>
          <a:prstGeom prst="rect">
            <a:avLst/>
          </a:prstGeom>
        </p:spPr>
      </p:pic>
    </p:spTree>
    <p:extLst>
      <p:ext uri="{BB962C8B-B14F-4D97-AF65-F5344CB8AC3E}">
        <p14:creationId xmlns:p14="http://schemas.microsoft.com/office/powerpoint/2010/main" val="721870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2"/>
          <p:cNvSpPr>
            <a:spLocks noChangeArrowheads="1"/>
          </p:cNvSpPr>
          <p:nvPr/>
        </p:nvSpPr>
        <p:spPr bwMode="auto">
          <a:xfrm>
            <a:off x="3447708" y="4306399"/>
            <a:ext cx="504000" cy="378000"/>
          </a:xfrm>
          <a:prstGeom prst="rect">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endParaRPr lang="en-US" altLang="en-US" sz="1800"/>
          </a:p>
        </p:txBody>
      </p:sp>
      <p:sp>
        <p:nvSpPr>
          <p:cNvPr id="8" name="Rectangle 9"/>
          <p:cNvSpPr>
            <a:spLocks noChangeArrowheads="1"/>
          </p:cNvSpPr>
          <p:nvPr/>
        </p:nvSpPr>
        <p:spPr bwMode="auto">
          <a:xfrm>
            <a:off x="1694376" y="2481081"/>
            <a:ext cx="504000" cy="37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endParaRPr lang="en-US" altLang="en-US" sz="1800"/>
          </a:p>
        </p:txBody>
      </p:sp>
      <p:sp>
        <p:nvSpPr>
          <p:cNvPr id="9" name="Oval 24"/>
          <p:cNvSpPr>
            <a:spLocks noChangeArrowheads="1"/>
          </p:cNvSpPr>
          <p:nvPr/>
        </p:nvSpPr>
        <p:spPr bwMode="auto">
          <a:xfrm>
            <a:off x="3447708" y="3229181"/>
            <a:ext cx="504000" cy="3780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endParaRPr lang="en-US" altLang="en-US" sz="1800"/>
          </a:p>
        </p:txBody>
      </p:sp>
      <p:sp>
        <p:nvSpPr>
          <p:cNvPr id="14" name="TextBox 41"/>
          <p:cNvSpPr txBox="1">
            <a:spLocks noChangeArrowheads="1"/>
          </p:cNvSpPr>
          <p:nvPr/>
        </p:nvSpPr>
        <p:spPr bwMode="auto">
          <a:xfrm>
            <a:off x="3779912" y="3003798"/>
            <a:ext cx="5418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45</a:t>
            </a:r>
          </a:p>
        </p:txBody>
      </p:sp>
      <p:sp>
        <p:nvSpPr>
          <p:cNvPr id="15" name="Rectangle 9"/>
          <p:cNvSpPr>
            <a:spLocks noChangeArrowheads="1"/>
          </p:cNvSpPr>
          <p:nvPr/>
        </p:nvSpPr>
        <p:spPr bwMode="auto">
          <a:xfrm>
            <a:off x="5652176" y="2481782"/>
            <a:ext cx="504000" cy="37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endParaRPr lang="en-US" altLang="en-US" sz="1800"/>
          </a:p>
        </p:txBody>
      </p:sp>
      <p:cxnSp>
        <p:nvCxnSpPr>
          <p:cNvPr id="21" name="Straight Arrow Connector 20"/>
          <p:cNvCxnSpPr/>
          <p:nvPr/>
        </p:nvCxnSpPr>
        <p:spPr>
          <a:xfrm flipV="1">
            <a:off x="3331457" y="3625574"/>
            <a:ext cx="175430" cy="22193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5" name="Oval 24"/>
          <p:cNvSpPr>
            <a:spLocks noChangeArrowheads="1"/>
          </p:cNvSpPr>
          <p:nvPr/>
        </p:nvSpPr>
        <p:spPr bwMode="auto">
          <a:xfrm>
            <a:off x="7956432" y="2481782"/>
            <a:ext cx="504000" cy="378000"/>
          </a:xfrm>
          <a:prstGeom prst="ellipse">
            <a:avLst/>
          </a:prstGeom>
          <a:gradFill flip="none" rotWithShape="1">
            <a:gsLst>
              <a:gs pos="49000">
                <a:schemeClr val="tx1"/>
              </a:gs>
              <a:gs pos="54000">
                <a:schemeClr val="accent1">
                  <a:tint val="44500"/>
                  <a:satMod val="160000"/>
                </a:schemeClr>
              </a:gs>
              <a:gs pos="54000">
                <a:schemeClr val="bg1"/>
              </a:gs>
              <a:gs pos="53000">
                <a:schemeClr val="accent1">
                  <a:tint val="23500"/>
                  <a:satMod val="160000"/>
                </a:schemeClr>
              </a:gs>
            </a:gsLst>
            <a:path path="rect">
              <a:fillToRect l="100000" b="100000"/>
            </a:path>
            <a:tileRect t="-100000" r="-100000"/>
          </a:gradFill>
          <a:ln w="25400">
            <a:solidFill>
              <a:schemeClr val="tx1"/>
            </a:solidFill>
            <a:round/>
            <a:headEnd/>
            <a:tailEnd/>
          </a:ln>
        </p:spPr>
        <p:txBody>
          <a:bodyPr wrap="none" anchor="ctr"/>
          <a:lstStyle/>
          <a:p>
            <a:endParaRPr lang="en-US" altLang="en-US"/>
          </a:p>
        </p:txBody>
      </p:sp>
      <p:sp>
        <p:nvSpPr>
          <p:cNvPr id="26" name="Oval 24"/>
          <p:cNvSpPr>
            <a:spLocks noChangeArrowheads="1"/>
          </p:cNvSpPr>
          <p:nvPr/>
        </p:nvSpPr>
        <p:spPr bwMode="auto">
          <a:xfrm>
            <a:off x="6876312" y="2481782"/>
            <a:ext cx="504000" cy="3780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endParaRPr lang="en-US" altLang="en-US" sz="1800"/>
          </a:p>
        </p:txBody>
      </p:sp>
      <p:sp>
        <p:nvSpPr>
          <p:cNvPr id="29" name="Rectangle 9"/>
          <p:cNvSpPr>
            <a:spLocks noChangeArrowheads="1"/>
          </p:cNvSpPr>
          <p:nvPr/>
        </p:nvSpPr>
        <p:spPr bwMode="auto">
          <a:xfrm>
            <a:off x="4092261" y="2474939"/>
            <a:ext cx="504000" cy="378000"/>
          </a:xfrm>
          <a:prstGeom prst="rect">
            <a:avLst/>
          </a:prstGeom>
          <a:gradFill flip="none" rotWithShape="1">
            <a:gsLst>
              <a:gs pos="26000">
                <a:schemeClr val="tx1"/>
              </a:gs>
              <a:gs pos="52000">
                <a:schemeClr val="tx1"/>
              </a:gs>
              <a:gs pos="63000">
                <a:schemeClr val="bg1"/>
              </a:gs>
              <a:gs pos="89000">
                <a:schemeClr val="bg1"/>
              </a:gs>
            </a:gsLst>
            <a:path path="rect">
              <a:fillToRect r="100000" b="100000"/>
            </a:path>
            <a:tileRect l="-100000" t="-100000"/>
          </a:gradFill>
          <a:ln w="25400">
            <a:solidFill>
              <a:schemeClr val="tx1"/>
            </a:solidFill>
            <a:miter lim="800000"/>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endParaRPr lang="en-US" altLang="en-US" sz="1800"/>
          </a:p>
        </p:txBody>
      </p:sp>
      <p:sp>
        <p:nvSpPr>
          <p:cNvPr id="30" name="Oval 24"/>
          <p:cNvSpPr>
            <a:spLocks noChangeArrowheads="1"/>
          </p:cNvSpPr>
          <p:nvPr/>
        </p:nvSpPr>
        <p:spPr bwMode="auto">
          <a:xfrm>
            <a:off x="2846528" y="2481081"/>
            <a:ext cx="504000" cy="378000"/>
          </a:xfrm>
          <a:prstGeom prst="ellipse">
            <a:avLst/>
          </a:prstGeom>
          <a:gradFill flip="none" rotWithShape="1">
            <a:gsLst>
              <a:gs pos="49000">
                <a:schemeClr val="tx1"/>
              </a:gs>
              <a:gs pos="54000">
                <a:schemeClr val="accent1">
                  <a:tint val="44500"/>
                  <a:satMod val="160000"/>
                </a:schemeClr>
              </a:gs>
              <a:gs pos="54000">
                <a:schemeClr val="bg1"/>
              </a:gs>
              <a:gs pos="53000">
                <a:schemeClr val="accent1">
                  <a:tint val="23500"/>
                  <a:satMod val="160000"/>
                </a:schemeClr>
              </a:gs>
            </a:gsLst>
            <a:path path="rect">
              <a:fillToRect l="100000" b="100000"/>
            </a:path>
            <a:tileRect t="-100000" r="-100000"/>
          </a:gradFill>
          <a:ln w="2540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endParaRPr lang="en-US" altLang="en-US" sz="1800"/>
          </a:p>
        </p:txBody>
      </p:sp>
      <p:cxnSp>
        <p:nvCxnSpPr>
          <p:cNvPr id="39" name="Straight Connector 38"/>
          <p:cNvCxnSpPr/>
          <p:nvPr/>
        </p:nvCxnSpPr>
        <p:spPr>
          <a:xfrm>
            <a:off x="3327722" y="2643758"/>
            <a:ext cx="751373" cy="0"/>
          </a:xfrm>
          <a:prstGeom prst="line">
            <a:avLst/>
          </a:prstGeom>
        </p:spPr>
        <p:style>
          <a:lnRef idx="1">
            <a:schemeClr val="dk1"/>
          </a:lnRef>
          <a:fillRef idx="0">
            <a:schemeClr val="dk1"/>
          </a:fillRef>
          <a:effectRef idx="0">
            <a:schemeClr val="dk1"/>
          </a:effectRef>
          <a:fontRef idx="minor">
            <a:schemeClr val="tx1"/>
          </a:fontRef>
        </p:style>
      </p:cxnSp>
      <p:sp>
        <p:nvSpPr>
          <p:cNvPr id="40" name="TextBox 39"/>
          <p:cNvSpPr txBox="1"/>
          <p:nvPr/>
        </p:nvSpPr>
        <p:spPr>
          <a:xfrm>
            <a:off x="3563888" y="4362658"/>
            <a:ext cx="703688" cy="369332"/>
          </a:xfrm>
          <a:prstGeom prst="rect">
            <a:avLst/>
          </a:prstGeom>
          <a:noFill/>
        </p:spPr>
        <p:txBody>
          <a:bodyPr wrap="square" rtlCol="0">
            <a:spAutoFit/>
          </a:bodyPr>
          <a:lstStyle/>
          <a:p>
            <a:r>
              <a:rPr lang="en-CA" dirty="0"/>
              <a:t>2</a:t>
            </a:r>
          </a:p>
        </p:txBody>
      </p:sp>
      <p:sp>
        <p:nvSpPr>
          <p:cNvPr id="23" name="TextBox 41"/>
          <p:cNvSpPr txBox="1">
            <a:spLocks noChangeArrowheads="1"/>
          </p:cNvSpPr>
          <p:nvPr/>
        </p:nvSpPr>
        <p:spPr bwMode="auto">
          <a:xfrm>
            <a:off x="2123728" y="2263973"/>
            <a:ext cx="5418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95</a:t>
            </a:r>
          </a:p>
        </p:txBody>
      </p:sp>
      <p:sp>
        <p:nvSpPr>
          <p:cNvPr id="31" name="TextBox 41"/>
          <p:cNvSpPr txBox="1">
            <a:spLocks noChangeArrowheads="1"/>
          </p:cNvSpPr>
          <p:nvPr/>
        </p:nvSpPr>
        <p:spPr bwMode="auto">
          <a:xfrm>
            <a:off x="6156256" y="2278881"/>
            <a:ext cx="720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d.78</a:t>
            </a:r>
          </a:p>
        </p:txBody>
      </p:sp>
      <p:sp>
        <p:nvSpPr>
          <p:cNvPr id="32" name="TextBox 41"/>
          <p:cNvSpPr txBox="1">
            <a:spLocks noChangeArrowheads="1"/>
          </p:cNvSpPr>
          <p:nvPr/>
        </p:nvSpPr>
        <p:spPr bwMode="auto">
          <a:xfrm>
            <a:off x="7236368" y="2278881"/>
            <a:ext cx="6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d.90</a:t>
            </a:r>
          </a:p>
        </p:txBody>
      </p:sp>
      <p:sp>
        <p:nvSpPr>
          <p:cNvPr id="35" name="TextBox 41"/>
          <p:cNvSpPr txBox="1">
            <a:spLocks noChangeArrowheads="1"/>
          </p:cNvSpPr>
          <p:nvPr/>
        </p:nvSpPr>
        <p:spPr bwMode="auto">
          <a:xfrm>
            <a:off x="8388496" y="2278881"/>
            <a:ext cx="6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d.85</a:t>
            </a:r>
          </a:p>
        </p:txBody>
      </p:sp>
      <p:sp>
        <p:nvSpPr>
          <p:cNvPr id="36" name="Rectangle 9"/>
          <p:cNvSpPr>
            <a:spLocks noChangeArrowheads="1"/>
          </p:cNvSpPr>
          <p:nvPr/>
        </p:nvSpPr>
        <p:spPr bwMode="auto">
          <a:xfrm>
            <a:off x="5641025" y="1086606"/>
            <a:ext cx="504000" cy="37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endParaRPr lang="en-US" altLang="en-US" sz="1800"/>
          </a:p>
        </p:txBody>
      </p:sp>
      <p:sp>
        <p:nvSpPr>
          <p:cNvPr id="38" name="Oval 24"/>
          <p:cNvSpPr>
            <a:spLocks noChangeArrowheads="1"/>
          </p:cNvSpPr>
          <p:nvPr/>
        </p:nvSpPr>
        <p:spPr bwMode="auto">
          <a:xfrm>
            <a:off x="6876310" y="1086606"/>
            <a:ext cx="504000" cy="378000"/>
          </a:xfrm>
          <a:prstGeom prst="ellipse">
            <a:avLst/>
          </a:prstGeom>
          <a:gradFill flip="none" rotWithShape="1">
            <a:gsLst>
              <a:gs pos="49000">
                <a:schemeClr val="tx1"/>
              </a:gs>
              <a:gs pos="54000">
                <a:schemeClr val="accent1">
                  <a:tint val="44500"/>
                  <a:satMod val="160000"/>
                </a:schemeClr>
              </a:gs>
              <a:gs pos="54000">
                <a:schemeClr val="bg1"/>
              </a:gs>
              <a:gs pos="53000">
                <a:schemeClr val="accent1">
                  <a:tint val="23500"/>
                  <a:satMod val="160000"/>
                </a:schemeClr>
              </a:gs>
            </a:gsLst>
            <a:path path="rect">
              <a:fillToRect l="100000" b="100000"/>
            </a:path>
            <a:tileRect t="-100000" r="-100000"/>
          </a:gradFill>
          <a:ln w="2540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endParaRPr lang="en-US" altLang="en-US" sz="1800"/>
          </a:p>
        </p:txBody>
      </p:sp>
      <p:cxnSp>
        <p:nvCxnSpPr>
          <p:cNvPr id="41" name="Straight Connector 40"/>
          <p:cNvCxnSpPr/>
          <p:nvPr/>
        </p:nvCxnSpPr>
        <p:spPr>
          <a:xfrm>
            <a:off x="6124939" y="1275606"/>
            <a:ext cx="751373" cy="0"/>
          </a:xfrm>
          <a:prstGeom prst="line">
            <a:avLst/>
          </a:prstGeom>
        </p:spPr>
        <p:style>
          <a:lnRef idx="1">
            <a:schemeClr val="dk1"/>
          </a:lnRef>
          <a:fillRef idx="0">
            <a:schemeClr val="dk1"/>
          </a:fillRef>
          <a:effectRef idx="0">
            <a:schemeClr val="dk1"/>
          </a:effectRef>
          <a:fontRef idx="minor">
            <a:schemeClr val="tx1"/>
          </a:fontRef>
        </p:style>
      </p:cxnSp>
      <p:sp>
        <p:nvSpPr>
          <p:cNvPr id="42" name="TextBox 41"/>
          <p:cNvSpPr txBox="1">
            <a:spLocks noChangeArrowheads="1"/>
          </p:cNvSpPr>
          <p:nvPr/>
        </p:nvSpPr>
        <p:spPr bwMode="auto">
          <a:xfrm>
            <a:off x="6073073" y="766713"/>
            <a:ext cx="6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d.82</a:t>
            </a:r>
          </a:p>
        </p:txBody>
      </p:sp>
      <p:sp>
        <p:nvSpPr>
          <p:cNvPr id="43" name="TextBox 42"/>
          <p:cNvSpPr txBox="1">
            <a:spLocks noChangeArrowheads="1"/>
          </p:cNvSpPr>
          <p:nvPr/>
        </p:nvSpPr>
        <p:spPr bwMode="auto">
          <a:xfrm>
            <a:off x="7308432" y="798606"/>
            <a:ext cx="6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d.50s</a:t>
            </a:r>
          </a:p>
        </p:txBody>
      </p:sp>
      <p:cxnSp>
        <p:nvCxnSpPr>
          <p:cNvPr id="44" name="Straight Connector 43"/>
          <p:cNvCxnSpPr/>
          <p:nvPr/>
        </p:nvCxnSpPr>
        <p:spPr>
          <a:xfrm>
            <a:off x="4355976" y="1995686"/>
            <a:ext cx="3888000"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a:stCxn id="15" idx="0"/>
          </p:cNvCxnSpPr>
          <p:nvPr/>
        </p:nvCxnSpPr>
        <p:spPr>
          <a:xfrm flipV="1">
            <a:off x="5904176" y="1995686"/>
            <a:ext cx="0" cy="486096"/>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flipV="1">
            <a:off x="7092280" y="1995686"/>
            <a:ext cx="0" cy="486096"/>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flipV="1">
            <a:off x="8244408" y="1995686"/>
            <a:ext cx="0" cy="486096"/>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flipV="1">
            <a:off x="4355976" y="1995686"/>
            <a:ext cx="0" cy="486096"/>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flipV="1">
            <a:off x="6516216" y="1275606"/>
            <a:ext cx="0" cy="720000"/>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flipV="1">
            <a:off x="3699708" y="2670081"/>
            <a:ext cx="0" cy="540000"/>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flipV="1">
            <a:off x="3707904" y="3615926"/>
            <a:ext cx="0" cy="684000"/>
          </a:xfrm>
          <a:prstGeom prst="line">
            <a:avLst/>
          </a:prstGeom>
        </p:spPr>
        <p:style>
          <a:lnRef idx="1">
            <a:schemeClr val="dk1"/>
          </a:lnRef>
          <a:fillRef idx="0">
            <a:schemeClr val="dk1"/>
          </a:fillRef>
          <a:effectRef idx="0">
            <a:schemeClr val="dk1"/>
          </a:effectRef>
          <a:fontRef idx="minor">
            <a:schemeClr val="tx1"/>
          </a:fontRef>
        </p:style>
      </p:cxnSp>
      <p:sp>
        <p:nvSpPr>
          <p:cNvPr id="59" name="TextBox 41"/>
          <p:cNvSpPr txBox="1">
            <a:spLocks noChangeArrowheads="1"/>
          </p:cNvSpPr>
          <p:nvPr/>
        </p:nvSpPr>
        <p:spPr bwMode="auto">
          <a:xfrm>
            <a:off x="2415320" y="2996322"/>
            <a:ext cx="6783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err="1"/>
              <a:t>BrCA</a:t>
            </a:r>
            <a:r>
              <a:rPr lang="en-CA" altLang="en-US" sz="1400" dirty="0"/>
              <a:t> dx. 65</a:t>
            </a:r>
          </a:p>
        </p:txBody>
      </p:sp>
      <p:sp>
        <p:nvSpPr>
          <p:cNvPr id="60" name="TextBox 41"/>
          <p:cNvSpPr txBox="1">
            <a:spLocks noChangeArrowheads="1"/>
          </p:cNvSpPr>
          <p:nvPr/>
        </p:nvSpPr>
        <p:spPr bwMode="auto">
          <a:xfrm>
            <a:off x="8208432" y="2859081"/>
            <a:ext cx="72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err="1"/>
              <a:t>BrCA</a:t>
            </a:r>
            <a:r>
              <a:rPr lang="en-CA" altLang="en-US" sz="1400" dirty="0"/>
              <a:t> dx. 60s</a:t>
            </a:r>
          </a:p>
        </p:txBody>
      </p:sp>
      <p:sp>
        <p:nvSpPr>
          <p:cNvPr id="61" name="TextBox 41"/>
          <p:cNvSpPr txBox="1">
            <a:spLocks noChangeArrowheads="1"/>
          </p:cNvSpPr>
          <p:nvPr/>
        </p:nvSpPr>
        <p:spPr bwMode="auto">
          <a:xfrm>
            <a:off x="7393616" y="1286318"/>
            <a:ext cx="72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err="1"/>
              <a:t>BrCA</a:t>
            </a:r>
            <a:r>
              <a:rPr lang="en-CA" altLang="en-US" sz="1400" dirty="0"/>
              <a:t> dx. 45</a:t>
            </a:r>
          </a:p>
        </p:txBody>
      </p:sp>
      <p:cxnSp>
        <p:nvCxnSpPr>
          <p:cNvPr id="63" name="Straight Connector 62"/>
          <p:cNvCxnSpPr/>
          <p:nvPr/>
        </p:nvCxnSpPr>
        <p:spPr>
          <a:xfrm flipV="1">
            <a:off x="5589848" y="993349"/>
            <a:ext cx="612000" cy="585937"/>
          </a:xfrm>
          <a:prstGeom prst="line">
            <a:avLst/>
          </a:prstGeom>
        </p:spPr>
        <p:style>
          <a:lnRef idx="2">
            <a:schemeClr val="dk1"/>
          </a:lnRef>
          <a:fillRef idx="0">
            <a:schemeClr val="dk1"/>
          </a:fillRef>
          <a:effectRef idx="1">
            <a:schemeClr val="dk1"/>
          </a:effectRef>
          <a:fontRef idx="minor">
            <a:schemeClr val="tx1"/>
          </a:fontRef>
        </p:style>
      </p:cxnSp>
      <p:cxnSp>
        <p:nvCxnSpPr>
          <p:cNvPr id="64" name="Straight Connector 63"/>
          <p:cNvCxnSpPr/>
          <p:nvPr/>
        </p:nvCxnSpPr>
        <p:spPr>
          <a:xfrm flipV="1">
            <a:off x="5569801" y="2377813"/>
            <a:ext cx="612000" cy="585937"/>
          </a:xfrm>
          <a:prstGeom prst="line">
            <a:avLst/>
          </a:prstGeom>
        </p:spPr>
        <p:style>
          <a:lnRef idx="2">
            <a:schemeClr val="dk1"/>
          </a:lnRef>
          <a:fillRef idx="0">
            <a:schemeClr val="dk1"/>
          </a:fillRef>
          <a:effectRef idx="1">
            <a:schemeClr val="dk1"/>
          </a:effectRef>
          <a:fontRef idx="minor">
            <a:schemeClr val="tx1"/>
          </a:fontRef>
        </p:style>
      </p:cxnSp>
      <p:cxnSp>
        <p:nvCxnSpPr>
          <p:cNvPr id="65" name="Straight Connector 64"/>
          <p:cNvCxnSpPr/>
          <p:nvPr/>
        </p:nvCxnSpPr>
        <p:spPr>
          <a:xfrm flipV="1">
            <a:off x="6822310" y="993349"/>
            <a:ext cx="612000" cy="585937"/>
          </a:xfrm>
          <a:prstGeom prst="line">
            <a:avLst/>
          </a:prstGeom>
        </p:spPr>
        <p:style>
          <a:lnRef idx="2">
            <a:schemeClr val="dk1"/>
          </a:lnRef>
          <a:fillRef idx="0">
            <a:schemeClr val="dk1"/>
          </a:fillRef>
          <a:effectRef idx="1">
            <a:schemeClr val="dk1"/>
          </a:effectRef>
          <a:fontRef idx="minor">
            <a:schemeClr val="tx1"/>
          </a:fontRef>
        </p:style>
      </p:cxnSp>
      <p:cxnSp>
        <p:nvCxnSpPr>
          <p:cNvPr id="66" name="Straight Connector 65"/>
          <p:cNvCxnSpPr/>
          <p:nvPr/>
        </p:nvCxnSpPr>
        <p:spPr>
          <a:xfrm flipV="1">
            <a:off x="6771920" y="2371330"/>
            <a:ext cx="612000" cy="585937"/>
          </a:xfrm>
          <a:prstGeom prst="line">
            <a:avLst/>
          </a:prstGeom>
        </p:spPr>
        <p:style>
          <a:lnRef idx="2">
            <a:schemeClr val="dk1"/>
          </a:lnRef>
          <a:fillRef idx="0">
            <a:schemeClr val="dk1"/>
          </a:fillRef>
          <a:effectRef idx="1">
            <a:schemeClr val="dk1"/>
          </a:effectRef>
          <a:fontRef idx="minor">
            <a:schemeClr val="tx1"/>
          </a:fontRef>
        </p:style>
      </p:cxnSp>
      <p:cxnSp>
        <p:nvCxnSpPr>
          <p:cNvPr id="67" name="Straight Connector 66"/>
          <p:cNvCxnSpPr/>
          <p:nvPr/>
        </p:nvCxnSpPr>
        <p:spPr>
          <a:xfrm flipV="1">
            <a:off x="7807616" y="2417861"/>
            <a:ext cx="612000" cy="585937"/>
          </a:xfrm>
          <a:prstGeom prst="line">
            <a:avLst/>
          </a:prstGeom>
        </p:spPr>
        <p:style>
          <a:lnRef idx="2">
            <a:schemeClr val="dk1"/>
          </a:lnRef>
          <a:fillRef idx="0">
            <a:schemeClr val="dk1"/>
          </a:fillRef>
          <a:effectRef idx="1">
            <a:schemeClr val="dk1"/>
          </a:effectRef>
          <a:fontRef idx="minor">
            <a:schemeClr val="tx1"/>
          </a:fontRef>
        </p:style>
      </p:cxnSp>
      <p:cxnSp>
        <p:nvCxnSpPr>
          <p:cNvPr id="68" name="Straight Connector 67"/>
          <p:cNvCxnSpPr/>
          <p:nvPr/>
        </p:nvCxnSpPr>
        <p:spPr>
          <a:xfrm>
            <a:off x="1946376" y="1995606"/>
            <a:ext cx="1167496" cy="0"/>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flipV="1">
            <a:off x="1946376" y="1995606"/>
            <a:ext cx="0" cy="486096"/>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flipV="1">
            <a:off x="3131840" y="1995606"/>
            <a:ext cx="0" cy="486096"/>
          </a:xfrm>
          <a:prstGeom prst="line">
            <a:avLst/>
          </a:prstGeom>
        </p:spPr>
        <p:style>
          <a:lnRef idx="1">
            <a:schemeClr val="dk1"/>
          </a:lnRef>
          <a:fillRef idx="0">
            <a:schemeClr val="dk1"/>
          </a:fillRef>
          <a:effectRef idx="0">
            <a:schemeClr val="dk1"/>
          </a:effectRef>
          <a:fontRef idx="minor">
            <a:schemeClr val="tx1"/>
          </a:fontRef>
        </p:style>
      </p:cxnSp>
      <p:sp>
        <p:nvSpPr>
          <p:cNvPr id="72" name="Rectangle 9"/>
          <p:cNvSpPr>
            <a:spLocks noChangeArrowheads="1"/>
          </p:cNvSpPr>
          <p:nvPr/>
        </p:nvSpPr>
        <p:spPr bwMode="auto">
          <a:xfrm>
            <a:off x="1670849" y="1091443"/>
            <a:ext cx="504000" cy="378000"/>
          </a:xfrm>
          <a:prstGeom prst="rect">
            <a:avLst/>
          </a:prstGeom>
          <a:gradFill flip="none" rotWithShape="1">
            <a:gsLst>
              <a:gs pos="26000">
                <a:schemeClr val="tx1"/>
              </a:gs>
              <a:gs pos="52000">
                <a:schemeClr val="tx1"/>
              </a:gs>
              <a:gs pos="63000">
                <a:schemeClr val="bg1"/>
              </a:gs>
              <a:gs pos="89000">
                <a:schemeClr val="bg1"/>
              </a:gs>
            </a:gsLst>
            <a:path path="rect">
              <a:fillToRect t="100000" r="100000"/>
            </a:path>
            <a:tileRect l="-100000" b="-100000"/>
          </a:gradFill>
          <a:ln w="25400">
            <a:solidFill>
              <a:schemeClr val="tx1"/>
            </a:solidFill>
            <a:miter lim="800000"/>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endParaRPr lang="en-US" altLang="en-US" sz="1800"/>
          </a:p>
        </p:txBody>
      </p:sp>
      <p:sp>
        <p:nvSpPr>
          <p:cNvPr id="73" name="Oval 24"/>
          <p:cNvSpPr>
            <a:spLocks noChangeArrowheads="1"/>
          </p:cNvSpPr>
          <p:nvPr/>
        </p:nvSpPr>
        <p:spPr bwMode="auto">
          <a:xfrm>
            <a:off x="2906134" y="1091443"/>
            <a:ext cx="504000" cy="3780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a:p>
        </p:txBody>
      </p:sp>
      <p:cxnSp>
        <p:nvCxnSpPr>
          <p:cNvPr id="74" name="Straight Connector 73"/>
          <p:cNvCxnSpPr/>
          <p:nvPr/>
        </p:nvCxnSpPr>
        <p:spPr>
          <a:xfrm>
            <a:off x="2154763" y="1280443"/>
            <a:ext cx="751373" cy="0"/>
          </a:xfrm>
          <a:prstGeom prst="line">
            <a:avLst/>
          </a:prstGeom>
        </p:spPr>
        <p:style>
          <a:lnRef idx="1">
            <a:schemeClr val="dk1"/>
          </a:lnRef>
          <a:fillRef idx="0">
            <a:schemeClr val="dk1"/>
          </a:fillRef>
          <a:effectRef idx="0">
            <a:schemeClr val="dk1"/>
          </a:effectRef>
          <a:fontRef idx="minor">
            <a:schemeClr val="tx1"/>
          </a:fontRef>
        </p:style>
      </p:cxnSp>
      <p:sp>
        <p:nvSpPr>
          <p:cNvPr id="75" name="TextBox 74"/>
          <p:cNvSpPr txBox="1">
            <a:spLocks noChangeArrowheads="1"/>
          </p:cNvSpPr>
          <p:nvPr/>
        </p:nvSpPr>
        <p:spPr bwMode="auto">
          <a:xfrm>
            <a:off x="2102897" y="771550"/>
            <a:ext cx="6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d.60s</a:t>
            </a:r>
          </a:p>
        </p:txBody>
      </p:sp>
      <p:sp>
        <p:nvSpPr>
          <p:cNvPr id="76" name="TextBox 75"/>
          <p:cNvSpPr txBox="1">
            <a:spLocks noChangeArrowheads="1"/>
          </p:cNvSpPr>
          <p:nvPr/>
        </p:nvSpPr>
        <p:spPr bwMode="auto">
          <a:xfrm>
            <a:off x="3338256" y="803443"/>
            <a:ext cx="6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d.90s</a:t>
            </a:r>
          </a:p>
        </p:txBody>
      </p:sp>
      <p:cxnSp>
        <p:nvCxnSpPr>
          <p:cNvPr id="77" name="Straight Connector 76"/>
          <p:cNvCxnSpPr/>
          <p:nvPr/>
        </p:nvCxnSpPr>
        <p:spPr>
          <a:xfrm flipV="1">
            <a:off x="1619672" y="998186"/>
            <a:ext cx="612000" cy="585937"/>
          </a:xfrm>
          <a:prstGeom prst="line">
            <a:avLst/>
          </a:prstGeom>
        </p:spPr>
        <p:style>
          <a:lnRef idx="2">
            <a:schemeClr val="dk1"/>
          </a:lnRef>
          <a:fillRef idx="0">
            <a:schemeClr val="dk1"/>
          </a:fillRef>
          <a:effectRef idx="1">
            <a:schemeClr val="dk1"/>
          </a:effectRef>
          <a:fontRef idx="minor">
            <a:schemeClr val="tx1"/>
          </a:fontRef>
        </p:style>
      </p:cxnSp>
      <p:cxnSp>
        <p:nvCxnSpPr>
          <p:cNvPr id="78" name="Straight Connector 77"/>
          <p:cNvCxnSpPr/>
          <p:nvPr/>
        </p:nvCxnSpPr>
        <p:spPr>
          <a:xfrm flipV="1">
            <a:off x="2852134" y="998186"/>
            <a:ext cx="612000" cy="585937"/>
          </a:xfrm>
          <a:prstGeom prst="line">
            <a:avLst/>
          </a:prstGeom>
        </p:spPr>
        <p:style>
          <a:lnRef idx="2">
            <a:schemeClr val="dk1"/>
          </a:lnRef>
          <a:fillRef idx="0">
            <a:schemeClr val="dk1"/>
          </a:fillRef>
          <a:effectRef idx="1">
            <a:schemeClr val="dk1"/>
          </a:effectRef>
          <a:fontRef idx="minor">
            <a:schemeClr val="tx1"/>
          </a:fontRef>
        </p:style>
      </p:cxnSp>
      <p:cxnSp>
        <p:nvCxnSpPr>
          <p:cNvPr id="79" name="Straight Connector 78"/>
          <p:cNvCxnSpPr/>
          <p:nvPr/>
        </p:nvCxnSpPr>
        <p:spPr>
          <a:xfrm flipV="1">
            <a:off x="2555776" y="1275606"/>
            <a:ext cx="0" cy="720000"/>
          </a:xfrm>
          <a:prstGeom prst="line">
            <a:avLst/>
          </a:prstGeom>
        </p:spPr>
        <p:style>
          <a:lnRef idx="1">
            <a:schemeClr val="dk1"/>
          </a:lnRef>
          <a:fillRef idx="0">
            <a:schemeClr val="dk1"/>
          </a:fillRef>
          <a:effectRef idx="0">
            <a:schemeClr val="dk1"/>
          </a:effectRef>
          <a:fontRef idx="minor">
            <a:schemeClr val="tx1"/>
          </a:fontRef>
        </p:style>
      </p:cxnSp>
      <p:sp>
        <p:nvSpPr>
          <p:cNvPr id="24" name="TextBox 41"/>
          <p:cNvSpPr txBox="1">
            <a:spLocks noChangeArrowheads="1"/>
          </p:cNvSpPr>
          <p:nvPr/>
        </p:nvSpPr>
        <p:spPr bwMode="auto">
          <a:xfrm>
            <a:off x="3347936" y="2278881"/>
            <a:ext cx="6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82</a:t>
            </a:r>
          </a:p>
        </p:txBody>
      </p:sp>
      <p:sp>
        <p:nvSpPr>
          <p:cNvPr id="27" name="TextBox 41"/>
          <p:cNvSpPr txBox="1">
            <a:spLocks noChangeArrowheads="1"/>
          </p:cNvSpPr>
          <p:nvPr/>
        </p:nvSpPr>
        <p:spPr bwMode="auto">
          <a:xfrm>
            <a:off x="4572072" y="2309658"/>
            <a:ext cx="6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74</a:t>
            </a:r>
          </a:p>
        </p:txBody>
      </p:sp>
      <p:pic>
        <p:nvPicPr>
          <p:cNvPr id="2" name="Picture 1" descr="Casual woman back hands her back">
            <a:extLst>
              <a:ext uri="{FF2B5EF4-FFF2-40B4-BE49-F238E27FC236}">
                <a16:creationId xmlns:a16="http://schemas.microsoft.com/office/drawing/2014/main" id="{C79283DD-DA0F-B359-0055-812C2E0BFD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79512" y="3922255"/>
            <a:ext cx="328571" cy="1146288"/>
          </a:xfrm>
          <a:prstGeom prst="rect">
            <a:avLst/>
          </a:prstGeom>
        </p:spPr>
      </p:pic>
      <p:sp>
        <p:nvSpPr>
          <p:cNvPr id="11" name="TextBox 41">
            <a:extLst>
              <a:ext uri="{FF2B5EF4-FFF2-40B4-BE49-F238E27FC236}">
                <a16:creationId xmlns:a16="http://schemas.microsoft.com/office/drawing/2014/main" id="{98D06E23-FE55-0165-B05B-DE58EFC26BBA}"/>
              </a:ext>
            </a:extLst>
          </p:cNvPr>
          <p:cNvSpPr txBox="1">
            <a:spLocks noChangeArrowheads="1"/>
          </p:cNvSpPr>
          <p:nvPr/>
        </p:nvSpPr>
        <p:spPr bwMode="auto">
          <a:xfrm>
            <a:off x="4183138" y="2864406"/>
            <a:ext cx="9909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Prostate dx. 69</a:t>
            </a:r>
          </a:p>
        </p:txBody>
      </p:sp>
      <p:sp>
        <p:nvSpPr>
          <p:cNvPr id="17" name="TextBox 41">
            <a:extLst>
              <a:ext uri="{FF2B5EF4-FFF2-40B4-BE49-F238E27FC236}">
                <a16:creationId xmlns:a16="http://schemas.microsoft.com/office/drawing/2014/main" id="{241365E8-AD74-113C-4073-81B91B2E4FC3}"/>
              </a:ext>
            </a:extLst>
          </p:cNvPr>
          <p:cNvSpPr txBox="1">
            <a:spLocks noChangeArrowheads="1"/>
          </p:cNvSpPr>
          <p:nvPr/>
        </p:nvSpPr>
        <p:spPr bwMode="auto">
          <a:xfrm>
            <a:off x="971237" y="1373996"/>
            <a:ext cx="9640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CRC</a:t>
            </a:r>
          </a:p>
          <a:p>
            <a:pPr eaLnBrk="1" hangingPunct="1">
              <a:spcBef>
                <a:spcPct val="0"/>
              </a:spcBef>
              <a:buFontTx/>
              <a:buNone/>
            </a:pPr>
            <a:r>
              <a:rPr lang="en-CA" altLang="en-US" sz="1400" dirty="0"/>
              <a:t>dx. 60s</a:t>
            </a:r>
          </a:p>
        </p:txBody>
      </p:sp>
      <p:grpSp>
        <p:nvGrpSpPr>
          <p:cNvPr id="51" name="Group 50">
            <a:extLst>
              <a:ext uri="{FF2B5EF4-FFF2-40B4-BE49-F238E27FC236}">
                <a16:creationId xmlns:a16="http://schemas.microsoft.com/office/drawing/2014/main" id="{EFA02D2B-B89B-E993-DBAA-5B67342F217C}"/>
              </a:ext>
            </a:extLst>
          </p:cNvPr>
          <p:cNvGrpSpPr/>
          <p:nvPr/>
        </p:nvGrpSpPr>
        <p:grpSpPr>
          <a:xfrm>
            <a:off x="174390" y="339502"/>
            <a:ext cx="3677530" cy="3219875"/>
            <a:chOff x="179512" y="339502"/>
            <a:chExt cx="3677530" cy="3219875"/>
          </a:xfrm>
          <a:solidFill>
            <a:schemeClr val="bg1"/>
          </a:solidFill>
        </p:grpSpPr>
        <p:sp>
          <p:nvSpPr>
            <p:cNvPr id="18" name="Rectangle 17">
              <a:extLst>
                <a:ext uri="{FF2B5EF4-FFF2-40B4-BE49-F238E27FC236}">
                  <a16:creationId xmlns:a16="http://schemas.microsoft.com/office/drawing/2014/main" id="{0197AAD8-CD9D-98C1-8B22-BA5D1F468515}"/>
                </a:ext>
              </a:extLst>
            </p:cNvPr>
            <p:cNvSpPr/>
            <p:nvPr/>
          </p:nvSpPr>
          <p:spPr>
            <a:xfrm>
              <a:off x="179512" y="339502"/>
              <a:ext cx="2944132" cy="3219875"/>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a:extLst>
                <a:ext uri="{FF2B5EF4-FFF2-40B4-BE49-F238E27FC236}">
                  <a16:creationId xmlns:a16="http://schemas.microsoft.com/office/drawing/2014/main" id="{3D7BC2AF-F4B0-CA0E-C654-1F4D77339CAA}"/>
                </a:ext>
              </a:extLst>
            </p:cNvPr>
            <p:cNvSpPr/>
            <p:nvPr/>
          </p:nvSpPr>
          <p:spPr>
            <a:xfrm>
              <a:off x="579599" y="723959"/>
              <a:ext cx="2944132" cy="2345029"/>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1795A743-07E0-9B47-4574-808C3A7A196C}"/>
                </a:ext>
              </a:extLst>
            </p:cNvPr>
            <p:cNvSpPr/>
            <p:nvPr/>
          </p:nvSpPr>
          <p:spPr>
            <a:xfrm>
              <a:off x="912910" y="563766"/>
              <a:ext cx="2944132" cy="117837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a:extLst>
                <a:ext uri="{FF2B5EF4-FFF2-40B4-BE49-F238E27FC236}">
                  <a16:creationId xmlns:a16="http://schemas.microsoft.com/office/drawing/2014/main" id="{037838B8-1F16-EE85-77ED-81461F7FCB2D}"/>
                </a:ext>
              </a:extLst>
            </p:cNvPr>
            <p:cNvSpPr/>
            <p:nvPr/>
          </p:nvSpPr>
          <p:spPr>
            <a:xfrm>
              <a:off x="831963" y="1535793"/>
              <a:ext cx="2944132" cy="163488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8" name="TextBox 41">
            <a:extLst>
              <a:ext uri="{FF2B5EF4-FFF2-40B4-BE49-F238E27FC236}">
                <a16:creationId xmlns:a16="http://schemas.microsoft.com/office/drawing/2014/main" id="{8F358770-5D62-92FF-7D75-AC9FA48046E1}"/>
              </a:ext>
            </a:extLst>
          </p:cNvPr>
          <p:cNvSpPr txBox="1">
            <a:spLocks noChangeArrowheads="1"/>
          </p:cNvSpPr>
          <p:nvPr/>
        </p:nvSpPr>
        <p:spPr bwMode="auto">
          <a:xfrm>
            <a:off x="4076502" y="4366035"/>
            <a:ext cx="9909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2017</a:t>
            </a:r>
          </a:p>
          <a:p>
            <a:pPr eaLnBrk="1" hangingPunct="1">
              <a:spcBef>
                <a:spcPct val="0"/>
              </a:spcBef>
              <a:buFontTx/>
              <a:buNone/>
            </a:pPr>
            <a:r>
              <a:rPr lang="en-CA" altLang="en-US" sz="1400" dirty="0"/>
              <a:t>2019</a:t>
            </a:r>
          </a:p>
        </p:txBody>
      </p:sp>
      <p:grpSp>
        <p:nvGrpSpPr>
          <p:cNvPr id="37" name="Group 36">
            <a:extLst>
              <a:ext uri="{FF2B5EF4-FFF2-40B4-BE49-F238E27FC236}">
                <a16:creationId xmlns:a16="http://schemas.microsoft.com/office/drawing/2014/main" id="{8F28C315-61CA-52D0-5897-96A4519A01ED}"/>
              </a:ext>
            </a:extLst>
          </p:cNvPr>
          <p:cNvGrpSpPr/>
          <p:nvPr/>
        </p:nvGrpSpPr>
        <p:grpSpPr>
          <a:xfrm>
            <a:off x="3779912" y="462682"/>
            <a:ext cx="5112566" cy="3405211"/>
            <a:chOff x="3851920" y="462682"/>
            <a:chExt cx="5112566" cy="3405211"/>
          </a:xfrm>
        </p:grpSpPr>
        <p:sp>
          <p:nvSpPr>
            <p:cNvPr id="33" name="Rectangle 32">
              <a:extLst>
                <a:ext uri="{FF2B5EF4-FFF2-40B4-BE49-F238E27FC236}">
                  <a16:creationId xmlns:a16="http://schemas.microsoft.com/office/drawing/2014/main" id="{0885AEF3-ADC4-FE37-61BD-AF4492FDA791}"/>
                </a:ext>
              </a:extLst>
            </p:cNvPr>
            <p:cNvSpPr/>
            <p:nvPr/>
          </p:nvSpPr>
          <p:spPr>
            <a:xfrm>
              <a:off x="3851920" y="1383588"/>
              <a:ext cx="2944132" cy="16348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a:extLst>
                <a:ext uri="{FF2B5EF4-FFF2-40B4-BE49-F238E27FC236}">
                  <a16:creationId xmlns:a16="http://schemas.microsoft.com/office/drawing/2014/main" id="{EC7DE7C7-673E-79BA-812E-FA01EA26C4B8}"/>
                </a:ext>
              </a:extLst>
            </p:cNvPr>
            <p:cNvSpPr/>
            <p:nvPr/>
          </p:nvSpPr>
          <p:spPr>
            <a:xfrm>
              <a:off x="4182186" y="462682"/>
              <a:ext cx="4782300" cy="34052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602069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2"/>
          <p:cNvSpPr>
            <a:spLocks noChangeArrowheads="1"/>
          </p:cNvSpPr>
          <p:nvPr/>
        </p:nvSpPr>
        <p:spPr bwMode="auto">
          <a:xfrm>
            <a:off x="3447708" y="4306399"/>
            <a:ext cx="504000" cy="378000"/>
          </a:xfrm>
          <a:prstGeom prst="rect">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endParaRPr lang="en-US" altLang="en-US" sz="1800"/>
          </a:p>
        </p:txBody>
      </p:sp>
      <p:sp>
        <p:nvSpPr>
          <p:cNvPr id="8" name="Rectangle 9"/>
          <p:cNvSpPr>
            <a:spLocks noChangeArrowheads="1"/>
          </p:cNvSpPr>
          <p:nvPr/>
        </p:nvSpPr>
        <p:spPr bwMode="auto">
          <a:xfrm>
            <a:off x="1694376" y="2481081"/>
            <a:ext cx="504000" cy="37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endParaRPr lang="en-US" altLang="en-US" sz="1800"/>
          </a:p>
        </p:txBody>
      </p:sp>
      <p:sp>
        <p:nvSpPr>
          <p:cNvPr id="9" name="Oval 24"/>
          <p:cNvSpPr>
            <a:spLocks noChangeArrowheads="1"/>
          </p:cNvSpPr>
          <p:nvPr/>
        </p:nvSpPr>
        <p:spPr bwMode="auto">
          <a:xfrm>
            <a:off x="3447708" y="3229181"/>
            <a:ext cx="504000" cy="3780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endParaRPr lang="en-US" altLang="en-US" sz="1800"/>
          </a:p>
        </p:txBody>
      </p:sp>
      <p:sp>
        <p:nvSpPr>
          <p:cNvPr id="14" name="TextBox 41"/>
          <p:cNvSpPr txBox="1">
            <a:spLocks noChangeArrowheads="1"/>
          </p:cNvSpPr>
          <p:nvPr/>
        </p:nvSpPr>
        <p:spPr bwMode="auto">
          <a:xfrm>
            <a:off x="3779912" y="3003798"/>
            <a:ext cx="5418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45</a:t>
            </a:r>
          </a:p>
        </p:txBody>
      </p:sp>
      <p:sp>
        <p:nvSpPr>
          <p:cNvPr id="15" name="Rectangle 9"/>
          <p:cNvSpPr>
            <a:spLocks noChangeArrowheads="1"/>
          </p:cNvSpPr>
          <p:nvPr/>
        </p:nvSpPr>
        <p:spPr bwMode="auto">
          <a:xfrm>
            <a:off x="5652176" y="2481782"/>
            <a:ext cx="504000" cy="37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endParaRPr lang="en-US" altLang="en-US" sz="1800"/>
          </a:p>
        </p:txBody>
      </p:sp>
      <p:cxnSp>
        <p:nvCxnSpPr>
          <p:cNvPr id="21" name="Straight Arrow Connector 20"/>
          <p:cNvCxnSpPr/>
          <p:nvPr/>
        </p:nvCxnSpPr>
        <p:spPr>
          <a:xfrm flipV="1">
            <a:off x="3331457" y="3625574"/>
            <a:ext cx="175430" cy="22193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5" name="Oval 24"/>
          <p:cNvSpPr>
            <a:spLocks noChangeArrowheads="1"/>
          </p:cNvSpPr>
          <p:nvPr/>
        </p:nvSpPr>
        <p:spPr bwMode="auto">
          <a:xfrm>
            <a:off x="7956432" y="2481782"/>
            <a:ext cx="504000" cy="378000"/>
          </a:xfrm>
          <a:prstGeom prst="ellipse">
            <a:avLst/>
          </a:prstGeom>
          <a:gradFill flip="none" rotWithShape="1">
            <a:gsLst>
              <a:gs pos="49000">
                <a:schemeClr val="tx1"/>
              </a:gs>
              <a:gs pos="54000">
                <a:schemeClr val="accent1">
                  <a:tint val="44500"/>
                  <a:satMod val="160000"/>
                </a:schemeClr>
              </a:gs>
              <a:gs pos="54000">
                <a:schemeClr val="bg1"/>
              </a:gs>
              <a:gs pos="53000">
                <a:schemeClr val="accent1">
                  <a:tint val="23500"/>
                  <a:satMod val="160000"/>
                </a:schemeClr>
              </a:gs>
            </a:gsLst>
            <a:path path="rect">
              <a:fillToRect l="100000" b="100000"/>
            </a:path>
            <a:tileRect t="-100000" r="-100000"/>
          </a:gradFill>
          <a:ln w="25400">
            <a:solidFill>
              <a:schemeClr val="tx1"/>
            </a:solidFill>
            <a:round/>
            <a:headEnd/>
            <a:tailEnd/>
          </a:ln>
        </p:spPr>
        <p:txBody>
          <a:bodyPr wrap="none" anchor="ctr"/>
          <a:lstStyle/>
          <a:p>
            <a:endParaRPr lang="en-US" altLang="en-US"/>
          </a:p>
        </p:txBody>
      </p:sp>
      <p:sp>
        <p:nvSpPr>
          <p:cNvPr id="26" name="Oval 24"/>
          <p:cNvSpPr>
            <a:spLocks noChangeArrowheads="1"/>
          </p:cNvSpPr>
          <p:nvPr/>
        </p:nvSpPr>
        <p:spPr bwMode="auto">
          <a:xfrm>
            <a:off x="6876312" y="2481782"/>
            <a:ext cx="504000" cy="3780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endParaRPr lang="en-US" altLang="en-US" sz="1800"/>
          </a:p>
        </p:txBody>
      </p:sp>
      <p:sp>
        <p:nvSpPr>
          <p:cNvPr id="29" name="Rectangle 9"/>
          <p:cNvSpPr>
            <a:spLocks noChangeArrowheads="1"/>
          </p:cNvSpPr>
          <p:nvPr/>
        </p:nvSpPr>
        <p:spPr bwMode="auto">
          <a:xfrm>
            <a:off x="4092261" y="2474939"/>
            <a:ext cx="504000" cy="378000"/>
          </a:xfrm>
          <a:prstGeom prst="rect">
            <a:avLst/>
          </a:prstGeom>
          <a:gradFill flip="none" rotWithShape="1">
            <a:gsLst>
              <a:gs pos="26000">
                <a:schemeClr val="tx1"/>
              </a:gs>
              <a:gs pos="52000">
                <a:schemeClr val="tx1"/>
              </a:gs>
              <a:gs pos="63000">
                <a:schemeClr val="bg1"/>
              </a:gs>
              <a:gs pos="89000">
                <a:schemeClr val="bg1"/>
              </a:gs>
            </a:gsLst>
            <a:path path="rect">
              <a:fillToRect r="100000" b="100000"/>
            </a:path>
            <a:tileRect l="-100000" t="-100000"/>
          </a:gradFill>
          <a:ln w="25400">
            <a:solidFill>
              <a:schemeClr val="tx1"/>
            </a:solidFill>
            <a:miter lim="800000"/>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endParaRPr lang="en-US" altLang="en-US" sz="1800"/>
          </a:p>
        </p:txBody>
      </p:sp>
      <p:sp>
        <p:nvSpPr>
          <p:cNvPr id="30" name="Oval 24"/>
          <p:cNvSpPr>
            <a:spLocks noChangeArrowheads="1"/>
          </p:cNvSpPr>
          <p:nvPr/>
        </p:nvSpPr>
        <p:spPr bwMode="auto">
          <a:xfrm>
            <a:off x="2846528" y="2481081"/>
            <a:ext cx="504000" cy="378000"/>
          </a:xfrm>
          <a:prstGeom prst="ellipse">
            <a:avLst/>
          </a:prstGeom>
          <a:gradFill flip="none" rotWithShape="1">
            <a:gsLst>
              <a:gs pos="49000">
                <a:schemeClr val="tx1"/>
              </a:gs>
              <a:gs pos="54000">
                <a:schemeClr val="accent1">
                  <a:tint val="44500"/>
                  <a:satMod val="160000"/>
                </a:schemeClr>
              </a:gs>
              <a:gs pos="54000">
                <a:schemeClr val="bg1"/>
              </a:gs>
              <a:gs pos="53000">
                <a:schemeClr val="accent1">
                  <a:tint val="23500"/>
                  <a:satMod val="160000"/>
                </a:schemeClr>
              </a:gs>
            </a:gsLst>
            <a:path path="rect">
              <a:fillToRect l="100000" b="100000"/>
            </a:path>
            <a:tileRect t="-100000" r="-100000"/>
          </a:gradFill>
          <a:ln w="2540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endParaRPr lang="en-US" altLang="en-US" sz="1800"/>
          </a:p>
        </p:txBody>
      </p:sp>
      <p:cxnSp>
        <p:nvCxnSpPr>
          <p:cNvPr id="39" name="Straight Connector 38"/>
          <p:cNvCxnSpPr/>
          <p:nvPr/>
        </p:nvCxnSpPr>
        <p:spPr>
          <a:xfrm>
            <a:off x="3327722" y="2643758"/>
            <a:ext cx="751373" cy="0"/>
          </a:xfrm>
          <a:prstGeom prst="line">
            <a:avLst/>
          </a:prstGeom>
        </p:spPr>
        <p:style>
          <a:lnRef idx="1">
            <a:schemeClr val="dk1"/>
          </a:lnRef>
          <a:fillRef idx="0">
            <a:schemeClr val="dk1"/>
          </a:fillRef>
          <a:effectRef idx="0">
            <a:schemeClr val="dk1"/>
          </a:effectRef>
          <a:fontRef idx="minor">
            <a:schemeClr val="tx1"/>
          </a:fontRef>
        </p:style>
      </p:cxnSp>
      <p:sp>
        <p:nvSpPr>
          <p:cNvPr id="40" name="TextBox 39"/>
          <p:cNvSpPr txBox="1"/>
          <p:nvPr/>
        </p:nvSpPr>
        <p:spPr>
          <a:xfrm>
            <a:off x="3563888" y="4362658"/>
            <a:ext cx="703688" cy="369332"/>
          </a:xfrm>
          <a:prstGeom prst="rect">
            <a:avLst/>
          </a:prstGeom>
          <a:noFill/>
        </p:spPr>
        <p:txBody>
          <a:bodyPr wrap="square" rtlCol="0">
            <a:spAutoFit/>
          </a:bodyPr>
          <a:lstStyle/>
          <a:p>
            <a:r>
              <a:rPr lang="en-CA" dirty="0"/>
              <a:t>2</a:t>
            </a:r>
          </a:p>
        </p:txBody>
      </p:sp>
      <p:sp>
        <p:nvSpPr>
          <p:cNvPr id="23" name="TextBox 41"/>
          <p:cNvSpPr txBox="1">
            <a:spLocks noChangeArrowheads="1"/>
          </p:cNvSpPr>
          <p:nvPr/>
        </p:nvSpPr>
        <p:spPr bwMode="auto">
          <a:xfrm>
            <a:off x="2123728" y="2263973"/>
            <a:ext cx="5418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95</a:t>
            </a:r>
          </a:p>
        </p:txBody>
      </p:sp>
      <p:sp>
        <p:nvSpPr>
          <p:cNvPr id="31" name="TextBox 41"/>
          <p:cNvSpPr txBox="1">
            <a:spLocks noChangeArrowheads="1"/>
          </p:cNvSpPr>
          <p:nvPr/>
        </p:nvSpPr>
        <p:spPr bwMode="auto">
          <a:xfrm>
            <a:off x="6156256" y="2278881"/>
            <a:ext cx="720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d.78</a:t>
            </a:r>
          </a:p>
        </p:txBody>
      </p:sp>
      <p:sp>
        <p:nvSpPr>
          <p:cNvPr id="32" name="TextBox 41"/>
          <p:cNvSpPr txBox="1">
            <a:spLocks noChangeArrowheads="1"/>
          </p:cNvSpPr>
          <p:nvPr/>
        </p:nvSpPr>
        <p:spPr bwMode="auto">
          <a:xfrm>
            <a:off x="7236368" y="2278881"/>
            <a:ext cx="6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d.90</a:t>
            </a:r>
          </a:p>
        </p:txBody>
      </p:sp>
      <p:sp>
        <p:nvSpPr>
          <p:cNvPr id="35" name="TextBox 41"/>
          <p:cNvSpPr txBox="1">
            <a:spLocks noChangeArrowheads="1"/>
          </p:cNvSpPr>
          <p:nvPr/>
        </p:nvSpPr>
        <p:spPr bwMode="auto">
          <a:xfrm>
            <a:off x="8388496" y="2278881"/>
            <a:ext cx="6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d.85</a:t>
            </a:r>
          </a:p>
        </p:txBody>
      </p:sp>
      <p:sp>
        <p:nvSpPr>
          <p:cNvPr id="36" name="Rectangle 9"/>
          <p:cNvSpPr>
            <a:spLocks noChangeArrowheads="1"/>
          </p:cNvSpPr>
          <p:nvPr/>
        </p:nvSpPr>
        <p:spPr bwMode="auto">
          <a:xfrm>
            <a:off x="5641025" y="1086606"/>
            <a:ext cx="504000" cy="37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endParaRPr lang="en-US" altLang="en-US" sz="1800"/>
          </a:p>
        </p:txBody>
      </p:sp>
      <p:sp>
        <p:nvSpPr>
          <p:cNvPr id="38" name="Oval 24"/>
          <p:cNvSpPr>
            <a:spLocks noChangeArrowheads="1"/>
          </p:cNvSpPr>
          <p:nvPr/>
        </p:nvSpPr>
        <p:spPr bwMode="auto">
          <a:xfrm>
            <a:off x="6876310" y="1086606"/>
            <a:ext cx="504000" cy="378000"/>
          </a:xfrm>
          <a:prstGeom prst="ellipse">
            <a:avLst/>
          </a:prstGeom>
          <a:gradFill flip="none" rotWithShape="1">
            <a:gsLst>
              <a:gs pos="49000">
                <a:schemeClr val="tx1"/>
              </a:gs>
              <a:gs pos="54000">
                <a:schemeClr val="accent1">
                  <a:tint val="44500"/>
                  <a:satMod val="160000"/>
                </a:schemeClr>
              </a:gs>
              <a:gs pos="54000">
                <a:schemeClr val="bg1"/>
              </a:gs>
              <a:gs pos="53000">
                <a:schemeClr val="accent1">
                  <a:tint val="23500"/>
                  <a:satMod val="160000"/>
                </a:schemeClr>
              </a:gs>
            </a:gsLst>
            <a:path path="rect">
              <a:fillToRect l="100000" b="100000"/>
            </a:path>
            <a:tileRect t="-100000" r="-100000"/>
          </a:gradFill>
          <a:ln w="2540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endParaRPr lang="en-US" altLang="en-US" sz="1800"/>
          </a:p>
        </p:txBody>
      </p:sp>
      <p:cxnSp>
        <p:nvCxnSpPr>
          <p:cNvPr id="41" name="Straight Connector 40"/>
          <p:cNvCxnSpPr/>
          <p:nvPr/>
        </p:nvCxnSpPr>
        <p:spPr>
          <a:xfrm>
            <a:off x="6124939" y="1275606"/>
            <a:ext cx="751373" cy="0"/>
          </a:xfrm>
          <a:prstGeom prst="line">
            <a:avLst/>
          </a:prstGeom>
        </p:spPr>
        <p:style>
          <a:lnRef idx="1">
            <a:schemeClr val="dk1"/>
          </a:lnRef>
          <a:fillRef idx="0">
            <a:schemeClr val="dk1"/>
          </a:fillRef>
          <a:effectRef idx="0">
            <a:schemeClr val="dk1"/>
          </a:effectRef>
          <a:fontRef idx="minor">
            <a:schemeClr val="tx1"/>
          </a:fontRef>
        </p:style>
      </p:cxnSp>
      <p:sp>
        <p:nvSpPr>
          <p:cNvPr id="42" name="TextBox 41"/>
          <p:cNvSpPr txBox="1">
            <a:spLocks noChangeArrowheads="1"/>
          </p:cNvSpPr>
          <p:nvPr/>
        </p:nvSpPr>
        <p:spPr bwMode="auto">
          <a:xfrm>
            <a:off x="6073073" y="766713"/>
            <a:ext cx="6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d.82</a:t>
            </a:r>
          </a:p>
        </p:txBody>
      </p:sp>
      <p:sp>
        <p:nvSpPr>
          <p:cNvPr id="43" name="TextBox 42"/>
          <p:cNvSpPr txBox="1">
            <a:spLocks noChangeArrowheads="1"/>
          </p:cNvSpPr>
          <p:nvPr/>
        </p:nvSpPr>
        <p:spPr bwMode="auto">
          <a:xfrm>
            <a:off x="7308432" y="798606"/>
            <a:ext cx="6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d.50s</a:t>
            </a:r>
          </a:p>
        </p:txBody>
      </p:sp>
      <p:cxnSp>
        <p:nvCxnSpPr>
          <p:cNvPr id="44" name="Straight Connector 43"/>
          <p:cNvCxnSpPr/>
          <p:nvPr/>
        </p:nvCxnSpPr>
        <p:spPr>
          <a:xfrm>
            <a:off x="4355976" y="1995686"/>
            <a:ext cx="3888000"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a:stCxn id="15" idx="0"/>
          </p:cNvCxnSpPr>
          <p:nvPr/>
        </p:nvCxnSpPr>
        <p:spPr>
          <a:xfrm flipV="1">
            <a:off x="5904176" y="1995686"/>
            <a:ext cx="0" cy="486096"/>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flipV="1">
            <a:off x="7092280" y="1995686"/>
            <a:ext cx="0" cy="486096"/>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flipV="1">
            <a:off x="8244408" y="1995686"/>
            <a:ext cx="0" cy="486096"/>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flipV="1">
            <a:off x="4355976" y="1995686"/>
            <a:ext cx="0" cy="486096"/>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flipV="1">
            <a:off x="6516216" y="1275606"/>
            <a:ext cx="0" cy="720000"/>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flipV="1">
            <a:off x="3699708" y="2670081"/>
            <a:ext cx="0" cy="540000"/>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flipV="1">
            <a:off x="3707904" y="3615926"/>
            <a:ext cx="0" cy="684000"/>
          </a:xfrm>
          <a:prstGeom prst="line">
            <a:avLst/>
          </a:prstGeom>
        </p:spPr>
        <p:style>
          <a:lnRef idx="1">
            <a:schemeClr val="dk1"/>
          </a:lnRef>
          <a:fillRef idx="0">
            <a:schemeClr val="dk1"/>
          </a:fillRef>
          <a:effectRef idx="0">
            <a:schemeClr val="dk1"/>
          </a:effectRef>
          <a:fontRef idx="minor">
            <a:schemeClr val="tx1"/>
          </a:fontRef>
        </p:style>
      </p:cxnSp>
      <p:sp>
        <p:nvSpPr>
          <p:cNvPr id="59" name="TextBox 41"/>
          <p:cNvSpPr txBox="1">
            <a:spLocks noChangeArrowheads="1"/>
          </p:cNvSpPr>
          <p:nvPr/>
        </p:nvSpPr>
        <p:spPr bwMode="auto">
          <a:xfrm>
            <a:off x="2415320" y="2996322"/>
            <a:ext cx="6783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err="1"/>
              <a:t>BrCA</a:t>
            </a:r>
            <a:r>
              <a:rPr lang="en-CA" altLang="en-US" sz="1400" dirty="0"/>
              <a:t> dx. 65</a:t>
            </a:r>
          </a:p>
        </p:txBody>
      </p:sp>
      <p:sp>
        <p:nvSpPr>
          <p:cNvPr id="60" name="TextBox 41"/>
          <p:cNvSpPr txBox="1">
            <a:spLocks noChangeArrowheads="1"/>
          </p:cNvSpPr>
          <p:nvPr/>
        </p:nvSpPr>
        <p:spPr bwMode="auto">
          <a:xfrm>
            <a:off x="8208432" y="2859081"/>
            <a:ext cx="72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err="1"/>
              <a:t>BrCA</a:t>
            </a:r>
            <a:r>
              <a:rPr lang="en-CA" altLang="en-US" sz="1400" dirty="0"/>
              <a:t> dx. 60s</a:t>
            </a:r>
          </a:p>
        </p:txBody>
      </p:sp>
      <p:sp>
        <p:nvSpPr>
          <p:cNvPr id="61" name="TextBox 41"/>
          <p:cNvSpPr txBox="1">
            <a:spLocks noChangeArrowheads="1"/>
          </p:cNvSpPr>
          <p:nvPr/>
        </p:nvSpPr>
        <p:spPr bwMode="auto">
          <a:xfrm>
            <a:off x="7393616" y="1286318"/>
            <a:ext cx="72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err="1"/>
              <a:t>BrCA</a:t>
            </a:r>
            <a:r>
              <a:rPr lang="en-CA" altLang="en-US" sz="1400" dirty="0"/>
              <a:t> dx. 45</a:t>
            </a:r>
          </a:p>
        </p:txBody>
      </p:sp>
      <p:cxnSp>
        <p:nvCxnSpPr>
          <p:cNvPr id="63" name="Straight Connector 62"/>
          <p:cNvCxnSpPr/>
          <p:nvPr/>
        </p:nvCxnSpPr>
        <p:spPr>
          <a:xfrm flipV="1">
            <a:off x="5589848" y="993349"/>
            <a:ext cx="612000" cy="585937"/>
          </a:xfrm>
          <a:prstGeom prst="line">
            <a:avLst/>
          </a:prstGeom>
        </p:spPr>
        <p:style>
          <a:lnRef idx="2">
            <a:schemeClr val="dk1"/>
          </a:lnRef>
          <a:fillRef idx="0">
            <a:schemeClr val="dk1"/>
          </a:fillRef>
          <a:effectRef idx="1">
            <a:schemeClr val="dk1"/>
          </a:effectRef>
          <a:fontRef idx="minor">
            <a:schemeClr val="tx1"/>
          </a:fontRef>
        </p:style>
      </p:cxnSp>
      <p:cxnSp>
        <p:nvCxnSpPr>
          <p:cNvPr id="64" name="Straight Connector 63"/>
          <p:cNvCxnSpPr/>
          <p:nvPr/>
        </p:nvCxnSpPr>
        <p:spPr>
          <a:xfrm flipV="1">
            <a:off x="5569801" y="2377813"/>
            <a:ext cx="612000" cy="585937"/>
          </a:xfrm>
          <a:prstGeom prst="line">
            <a:avLst/>
          </a:prstGeom>
        </p:spPr>
        <p:style>
          <a:lnRef idx="2">
            <a:schemeClr val="dk1"/>
          </a:lnRef>
          <a:fillRef idx="0">
            <a:schemeClr val="dk1"/>
          </a:fillRef>
          <a:effectRef idx="1">
            <a:schemeClr val="dk1"/>
          </a:effectRef>
          <a:fontRef idx="minor">
            <a:schemeClr val="tx1"/>
          </a:fontRef>
        </p:style>
      </p:cxnSp>
      <p:cxnSp>
        <p:nvCxnSpPr>
          <p:cNvPr id="65" name="Straight Connector 64"/>
          <p:cNvCxnSpPr/>
          <p:nvPr/>
        </p:nvCxnSpPr>
        <p:spPr>
          <a:xfrm flipV="1">
            <a:off x="6822310" y="993349"/>
            <a:ext cx="612000" cy="585937"/>
          </a:xfrm>
          <a:prstGeom prst="line">
            <a:avLst/>
          </a:prstGeom>
        </p:spPr>
        <p:style>
          <a:lnRef idx="2">
            <a:schemeClr val="dk1"/>
          </a:lnRef>
          <a:fillRef idx="0">
            <a:schemeClr val="dk1"/>
          </a:fillRef>
          <a:effectRef idx="1">
            <a:schemeClr val="dk1"/>
          </a:effectRef>
          <a:fontRef idx="minor">
            <a:schemeClr val="tx1"/>
          </a:fontRef>
        </p:style>
      </p:cxnSp>
      <p:cxnSp>
        <p:nvCxnSpPr>
          <p:cNvPr id="66" name="Straight Connector 65"/>
          <p:cNvCxnSpPr/>
          <p:nvPr/>
        </p:nvCxnSpPr>
        <p:spPr>
          <a:xfrm flipV="1">
            <a:off x="6771920" y="2371330"/>
            <a:ext cx="612000" cy="585937"/>
          </a:xfrm>
          <a:prstGeom prst="line">
            <a:avLst/>
          </a:prstGeom>
        </p:spPr>
        <p:style>
          <a:lnRef idx="2">
            <a:schemeClr val="dk1"/>
          </a:lnRef>
          <a:fillRef idx="0">
            <a:schemeClr val="dk1"/>
          </a:fillRef>
          <a:effectRef idx="1">
            <a:schemeClr val="dk1"/>
          </a:effectRef>
          <a:fontRef idx="minor">
            <a:schemeClr val="tx1"/>
          </a:fontRef>
        </p:style>
      </p:cxnSp>
      <p:cxnSp>
        <p:nvCxnSpPr>
          <p:cNvPr id="67" name="Straight Connector 66"/>
          <p:cNvCxnSpPr/>
          <p:nvPr/>
        </p:nvCxnSpPr>
        <p:spPr>
          <a:xfrm flipV="1">
            <a:off x="7807616" y="2417861"/>
            <a:ext cx="612000" cy="585937"/>
          </a:xfrm>
          <a:prstGeom prst="line">
            <a:avLst/>
          </a:prstGeom>
        </p:spPr>
        <p:style>
          <a:lnRef idx="2">
            <a:schemeClr val="dk1"/>
          </a:lnRef>
          <a:fillRef idx="0">
            <a:schemeClr val="dk1"/>
          </a:fillRef>
          <a:effectRef idx="1">
            <a:schemeClr val="dk1"/>
          </a:effectRef>
          <a:fontRef idx="minor">
            <a:schemeClr val="tx1"/>
          </a:fontRef>
        </p:style>
      </p:cxnSp>
      <p:cxnSp>
        <p:nvCxnSpPr>
          <p:cNvPr id="68" name="Straight Connector 67"/>
          <p:cNvCxnSpPr/>
          <p:nvPr/>
        </p:nvCxnSpPr>
        <p:spPr>
          <a:xfrm>
            <a:off x="1946376" y="1995606"/>
            <a:ext cx="1167496" cy="0"/>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flipV="1">
            <a:off x="1946376" y="1995606"/>
            <a:ext cx="0" cy="486096"/>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flipV="1">
            <a:off x="3131840" y="1995606"/>
            <a:ext cx="0" cy="486096"/>
          </a:xfrm>
          <a:prstGeom prst="line">
            <a:avLst/>
          </a:prstGeom>
        </p:spPr>
        <p:style>
          <a:lnRef idx="1">
            <a:schemeClr val="dk1"/>
          </a:lnRef>
          <a:fillRef idx="0">
            <a:schemeClr val="dk1"/>
          </a:fillRef>
          <a:effectRef idx="0">
            <a:schemeClr val="dk1"/>
          </a:effectRef>
          <a:fontRef idx="minor">
            <a:schemeClr val="tx1"/>
          </a:fontRef>
        </p:style>
      </p:cxnSp>
      <p:sp>
        <p:nvSpPr>
          <p:cNvPr id="72" name="Rectangle 9"/>
          <p:cNvSpPr>
            <a:spLocks noChangeArrowheads="1"/>
          </p:cNvSpPr>
          <p:nvPr/>
        </p:nvSpPr>
        <p:spPr bwMode="auto">
          <a:xfrm>
            <a:off x="1670849" y="1091443"/>
            <a:ext cx="504000" cy="378000"/>
          </a:xfrm>
          <a:prstGeom prst="rect">
            <a:avLst/>
          </a:prstGeom>
          <a:gradFill flip="none" rotWithShape="1">
            <a:gsLst>
              <a:gs pos="26000">
                <a:schemeClr val="tx1"/>
              </a:gs>
              <a:gs pos="52000">
                <a:schemeClr val="tx1"/>
              </a:gs>
              <a:gs pos="63000">
                <a:schemeClr val="bg1"/>
              </a:gs>
              <a:gs pos="89000">
                <a:schemeClr val="bg1"/>
              </a:gs>
            </a:gsLst>
            <a:path path="rect">
              <a:fillToRect t="100000" r="100000"/>
            </a:path>
            <a:tileRect l="-100000" b="-100000"/>
          </a:gradFill>
          <a:ln w="25400">
            <a:solidFill>
              <a:schemeClr val="tx1"/>
            </a:solidFill>
            <a:miter lim="800000"/>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endParaRPr lang="en-US" altLang="en-US" sz="1800"/>
          </a:p>
        </p:txBody>
      </p:sp>
      <p:sp>
        <p:nvSpPr>
          <p:cNvPr id="73" name="Oval 24"/>
          <p:cNvSpPr>
            <a:spLocks noChangeArrowheads="1"/>
          </p:cNvSpPr>
          <p:nvPr/>
        </p:nvSpPr>
        <p:spPr bwMode="auto">
          <a:xfrm>
            <a:off x="2906134" y="1091443"/>
            <a:ext cx="504000" cy="3780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a:p>
        </p:txBody>
      </p:sp>
      <p:cxnSp>
        <p:nvCxnSpPr>
          <p:cNvPr id="74" name="Straight Connector 73"/>
          <p:cNvCxnSpPr/>
          <p:nvPr/>
        </p:nvCxnSpPr>
        <p:spPr>
          <a:xfrm>
            <a:off x="2154763" y="1280443"/>
            <a:ext cx="751373" cy="0"/>
          </a:xfrm>
          <a:prstGeom prst="line">
            <a:avLst/>
          </a:prstGeom>
        </p:spPr>
        <p:style>
          <a:lnRef idx="1">
            <a:schemeClr val="dk1"/>
          </a:lnRef>
          <a:fillRef idx="0">
            <a:schemeClr val="dk1"/>
          </a:fillRef>
          <a:effectRef idx="0">
            <a:schemeClr val="dk1"/>
          </a:effectRef>
          <a:fontRef idx="minor">
            <a:schemeClr val="tx1"/>
          </a:fontRef>
        </p:style>
      </p:cxnSp>
      <p:sp>
        <p:nvSpPr>
          <p:cNvPr id="75" name="TextBox 74"/>
          <p:cNvSpPr txBox="1">
            <a:spLocks noChangeArrowheads="1"/>
          </p:cNvSpPr>
          <p:nvPr/>
        </p:nvSpPr>
        <p:spPr bwMode="auto">
          <a:xfrm>
            <a:off x="2102897" y="771550"/>
            <a:ext cx="6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d.60s</a:t>
            </a:r>
          </a:p>
        </p:txBody>
      </p:sp>
      <p:sp>
        <p:nvSpPr>
          <p:cNvPr id="76" name="TextBox 75"/>
          <p:cNvSpPr txBox="1">
            <a:spLocks noChangeArrowheads="1"/>
          </p:cNvSpPr>
          <p:nvPr/>
        </p:nvSpPr>
        <p:spPr bwMode="auto">
          <a:xfrm>
            <a:off x="3338256" y="803443"/>
            <a:ext cx="6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d.90s</a:t>
            </a:r>
          </a:p>
        </p:txBody>
      </p:sp>
      <p:cxnSp>
        <p:nvCxnSpPr>
          <p:cNvPr id="77" name="Straight Connector 76"/>
          <p:cNvCxnSpPr/>
          <p:nvPr/>
        </p:nvCxnSpPr>
        <p:spPr>
          <a:xfrm flipV="1">
            <a:off x="1619672" y="998186"/>
            <a:ext cx="612000" cy="585937"/>
          </a:xfrm>
          <a:prstGeom prst="line">
            <a:avLst/>
          </a:prstGeom>
        </p:spPr>
        <p:style>
          <a:lnRef idx="2">
            <a:schemeClr val="dk1"/>
          </a:lnRef>
          <a:fillRef idx="0">
            <a:schemeClr val="dk1"/>
          </a:fillRef>
          <a:effectRef idx="1">
            <a:schemeClr val="dk1"/>
          </a:effectRef>
          <a:fontRef idx="minor">
            <a:schemeClr val="tx1"/>
          </a:fontRef>
        </p:style>
      </p:cxnSp>
      <p:cxnSp>
        <p:nvCxnSpPr>
          <p:cNvPr id="78" name="Straight Connector 77"/>
          <p:cNvCxnSpPr/>
          <p:nvPr/>
        </p:nvCxnSpPr>
        <p:spPr>
          <a:xfrm flipV="1">
            <a:off x="2852134" y="998186"/>
            <a:ext cx="612000" cy="585937"/>
          </a:xfrm>
          <a:prstGeom prst="line">
            <a:avLst/>
          </a:prstGeom>
        </p:spPr>
        <p:style>
          <a:lnRef idx="2">
            <a:schemeClr val="dk1"/>
          </a:lnRef>
          <a:fillRef idx="0">
            <a:schemeClr val="dk1"/>
          </a:fillRef>
          <a:effectRef idx="1">
            <a:schemeClr val="dk1"/>
          </a:effectRef>
          <a:fontRef idx="minor">
            <a:schemeClr val="tx1"/>
          </a:fontRef>
        </p:style>
      </p:cxnSp>
      <p:cxnSp>
        <p:nvCxnSpPr>
          <p:cNvPr id="79" name="Straight Connector 78"/>
          <p:cNvCxnSpPr/>
          <p:nvPr/>
        </p:nvCxnSpPr>
        <p:spPr>
          <a:xfrm flipV="1">
            <a:off x="2555776" y="1275606"/>
            <a:ext cx="0" cy="720000"/>
          </a:xfrm>
          <a:prstGeom prst="line">
            <a:avLst/>
          </a:prstGeom>
        </p:spPr>
        <p:style>
          <a:lnRef idx="1">
            <a:schemeClr val="dk1"/>
          </a:lnRef>
          <a:fillRef idx="0">
            <a:schemeClr val="dk1"/>
          </a:fillRef>
          <a:effectRef idx="0">
            <a:schemeClr val="dk1"/>
          </a:effectRef>
          <a:fontRef idx="minor">
            <a:schemeClr val="tx1"/>
          </a:fontRef>
        </p:style>
      </p:cxnSp>
      <p:sp>
        <p:nvSpPr>
          <p:cNvPr id="24" name="TextBox 41"/>
          <p:cNvSpPr txBox="1">
            <a:spLocks noChangeArrowheads="1"/>
          </p:cNvSpPr>
          <p:nvPr/>
        </p:nvSpPr>
        <p:spPr bwMode="auto">
          <a:xfrm>
            <a:off x="3347936" y="2278881"/>
            <a:ext cx="6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82</a:t>
            </a:r>
          </a:p>
        </p:txBody>
      </p:sp>
      <p:sp>
        <p:nvSpPr>
          <p:cNvPr id="27" name="TextBox 41"/>
          <p:cNvSpPr txBox="1">
            <a:spLocks noChangeArrowheads="1"/>
          </p:cNvSpPr>
          <p:nvPr/>
        </p:nvSpPr>
        <p:spPr bwMode="auto">
          <a:xfrm>
            <a:off x="4572072" y="2309658"/>
            <a:ext cx="6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74</a:t>
            </a:r>
          </a:p>
        </p:txBody>
      </p:sp>
      <p:pic>
        <p:nvPicPr>
          <p:cNvPr id="2" name="Picture 1" descr="Casual woman back hands her back">
            <a:extLst>
              <a:ext uri="{FF2B5EF4-FFF2-40B4-BE49-F238E27FC236}">
                <a16:creationId xmlns:a16="http://schemas.microsoft.com/office/drawing/2014/main" id="{C79283DD-DA0F-B359-0055-812C2E0BFD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79512" y="3922255"/>
            <a:ext cx="328571" cy="1146288"/>
          </a:xfrm>
          <a:prstGeom prst="rect">
            <a:avLst/>
          </a:prstGeom>
        </p:spPr>
      </p:pic>
      <p:sp>
        <p:nvSpPr>
          <p:cNvPr id="11" name="TextBox 41">
            <a:extLst>
              <a:ext uri="{FF2B5EF4-FFF2-40B4-BE49-F238E27FC236}">
                <a16:creationId xmlns:a16="http://schemas.microsoft.com/office/drawing/2014/main" id="{98D06E23-FE55-0165-B05B-DE58EFC26BBA}"/>
              </a:ext>
            </a:extLst>
          </p:cNvPr>
          <p:cNvSpPr txBox="1">
            <a:spLocks noChangeArrowheads="1"/>
          </p:cNvSpPr>
          <p:nvPr/>
        </p:nvSpPr>
        <p:spPr bwMode="auto">
          <a:xfrm>
            <a:off x="4183138" y="2864406"/>
            <a:ext cx="9909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Prostate dx. 69</a:t>
            </a:r>
          </a:p>
        </p:txBody>
      </p:sp>
      <p:sp>
        <p:nvSpPr>
          <p:cNvPr id="17" name="TextBox 41">
            <a:extLst>
              <a:ext uri="{FF2B5EF4-FFF2-40B4-BE49-F238E27FC236}">
                <a16:creationId xmlns:a16="http://schemas.microsoft.com/office/drawing/2014/main" id="{241365E8-AD74-113C-4073-81B91B2E4FC3}"/>
              </a:ext>
            </a:extLst>
          </p:cNvPr>
          <p:cNvSpPr txBox="1">
            <a:spLocks noChangeArrowheads="1"/>
          </p:cNvSpPr>
          <p:nvPr/>
        </p:nvSpPr>
        <p:spPr bwMode="auto">
          <a:xfrm>
            <a:off x="971237" y="1373996"/>
            <a:ext cx="9640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CRC</a:t>
            </a:r>
          </a:p>
          <a:p>
            <a:pPr eaLnBrk="1" hangingPunct="1">
              <a:spcBef>
                <a:spcPct val="0"/>
              </a:spcBef>
              <a:buFontTx/>
              <a:buNone/>
            </a:pPr>
            <a:r>
              <a:rPr lang="en-CA" altLang="en-US" sz="1400" dirty="0"/>
              <a:t>dx. 60s</a:t>
            </a:r>
          </a:p>
        </p:txBody>
      </p:sp>
      <p:sp>
        <p:nvSpPr>
          <p:cNvPr id="28" name="TextBox 41">
            <a:extLst>
              <a:ext uri="{FF2B5EF4-FFF2-40B4-BE49-F238E27FC236}">
                <a16:creationId xmlns:a16="http://schemas.microsoft.com/office/drawing/2014/main" id="{8F358770-5D62-92FF-7D75-AC9FA48046E1}"/>
              </a:ext>
            </a:extLst>
          </p:cNvPr>
          <p:cNvSpPr txBox="1">
            <a:spLocks noChangeArrowheads="1"/>
          </p:cNvSpPr>
          <p:nvPr/>
        </p:nvSpPr>
        <p:spPr bwMode="auto">
          <a:xfrm>
            <a:off x="4076502" y="4366035"/>
            <a:ext cx="9909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2017</a:t>
            </a:r>
          </a:p>
          <a:p>
            <a:pPr eaLnBrk="1" hangingPunct="1">
              <a:spcBef>
                <a:spcPct val="0"/>
              </a:spcBef>
              <a:buFontTx/>
              <a:buNone/>
            </a:pPr>
            <a:r>
              <a:rPr lang="en-CA" altLang="en-US" sz="1400" dirty="0"/>
              <a:t>2019</a:t>
            </a:r>
          </a:p>
        </p:txBody>
      </p:sp>
      <p:grpSp>
        <p:nvGrpSpPr>
          <p:cNvPr id="37" name="Group 36">
            <a:extLst>
              <a:ext uri="{FF2B5EF4-FFF2-40B4-BE49-F238E27FC236}">
                <a16:creationId xmlns:a16="http://schemas.microsoft.com/office/drawing/2014/main" id="{8F28C315-61CA-52D0-5897-96A4519A01ED}"/>
              </a:ext>
            </a:extLst>
          </p:cNvPr>
          <p:cNvGrpSpPr/>
          <p:nvPr/>
        </p:nvGrpSpPr>
        <p:grpSpPr>
          <a:xfrm>
            <a:off x="3779912" y="462682"/>
            <a:ext cx="5112566" cy="3405211"/>
            <a:chOff x="3851920" y="462682"/>
            <a:chExt cx="5112566" cy="3405211"/>
          </a:xfrm>
        </p:grpSpPr>
        <p:sp>
          <p:nvSpPr>
            <p:cNvPr id="33" name="Rectangle 32">
              <a:extLst>
                <a:ext uri="{FF2B5EF4-FFF2-40B4-BE49-F238E27FC236}">
                  <a16:creationId xmlns:a16="http://schemas.microsoft.com/office/drawing/2014/main" id="{0885AEF3-ADC4-FE37-61BD-AF4492FDA791}"/>
                </a:ext>
              </a:extLst>
            </p:cNvPr>
            <p:cNvSpPr/>
            <p:nvPr/>
          </p:nvSpPr>
          <p:spPr>
            <a:xfrm>
              <a:off x="3851920" y="1383588"/>
              <a:ext cx="2944132" cy="16348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a:extLst>
                <a:ext uri="{FF2B5EF4-FFF2-40B4-BE49-F238E27FC236}">
                  <a16:creationId xmlns:a16="http://schemas.microsoft.com/office/drawing/2014/main" id="{EC7DE7C7-673E-79BA-812E-FA01EA26C4B8}"/>
                </a:ext>
              </a:extLst>
            </p:cNvPr>
            <p:cNvSpPr/>
            <p:nvPr/>
          </p:nvSpPr>
          <p:spPr>
            <a:xfrm>
              <a:off x="4182186" y="462682"/>
              <a:ext cx="4782300" cy="34052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414540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B09DD12-9134-4F36-BE07-A398509F4E66}"/>
              </a:ext>
            </a:extLst>
          </p:cNvPr>
          <p:cNvSpPr/>
          <p:nvPr/>
        </p:nvSpPr>
        <p:spPr>
          <a:xfrm>
            <a:off x="0" y="0"/>
            <a:ext cx="9144000" cy="51435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1968ED94-88E8-645C-AEE0-CC6107C37563}"/>
              </a:ext>
            </a:extLst>
          </p:cNvPr>
          <p:cNvSpPr/>
          <p:nvPr/>
        </p:nvSpPr>
        <p:spPr>
          <a:xfrm>
            <a:off x="127701" y="123478"/>
            <a:ext cx="2660414" cy="864096"/>
          </a:xfrm>
          <a:prstGeom prst="rect">
            <a:avLst/>
          </a:prstGeom>
          <a:solidFill>
            <a:srgbClr val="EBF6F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Forte" panose="03060902040502070203" pitchFamily="66" charset="0"/>
              </a:rPr>
              <a:t>Land acknowledgment</a:t>
            </a:r>
          </a:p>
        </p:txBody>
      </p:sp>
      <p:sp>
        <p:nvSpPr>
          <p:cNvPr id="2" name="TextBox 1">
            <a:extLst>
              <a:ext uri="{FF2B5EF4-FFF2-40B4-BE49-F238E27FC236}">
                <a16:creationId xmlns:a16="http://schemas.microsoft.com/office/drawing/2014/main" id="{46DDAD0A-361D-5F47-0E41-42DCC44E1642}"/>
              </a:ext>
            </a:extLst>
          </p:cNvPr>
          <p:cNvSpPr txBox="1"/>
          <p:nvPr/>
        </p:nvSpPr>
        <p:spPr>
          <a:xfrm>
            <a:off x="395536" y="987574"/>
            <a:ext cx="8620763" cy="3770263"/>
          </a:xfrm>
          <a:prstGeom prst="rect">
            <a:avLst/>
          </a:prstGeom>
          <a:noFill/>
        </p:spPr>
        <p:txBody>
          <a:bodyPr wrap="square" rtlCol="0">
            <a:spAutoFit/>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sz="1600" kern="1200" dirty="0">
                <a:solidFill>
                  <a:schemeClr val="tx1"/>
                </a:solidFill>
                <a:effectLst/>
                <a:latin typeface="+mj-lt"/>
                <a:ea typeface="ＭＳ Ｐゴシック" pitchFamily="-1" charset="-128"/>
                <a:cs typeface="+mn-cs"/>
              </a:rPr>
              <a:t>We are meeting today from different Indigenous lands and treaty territories. Together, we offer our gratitude to Indigenous people for their careful stewardship of these lands in the past, and acknowledge their present contributions. Thank you for joining us from your territory.  GECKO collaborators of this talk were located in Toronto and Ottawa-Outaouais. </a:t>
            </a:r>
          </a:p>
          <a:p>
            <a:pPr marL="0" marR="0" lvl="0" indent="0" algn="l" defTabSz="914400" rtl="0" eaLnBrk="0" fontAlgn="base" latinLnBrk="0" hangingPunct="0">
              <a:lnSpc>
                <a:spcPct val="100000"/>
              </a:lnSpc>
              <a:spcBef>
                <a:spcPts val="600"/>
              </a:spcBef>
              <a:spcAft>
                <a:spcPct val="0"/>
              </a:spcAft>
              <a:buClrTx/>
              <a:buSzTx/>
              <a:buFontTx/>
              <a:buNone/>
              <a:tabLst/>
              <a:defRPr/>
            </a:pPr>
            <a:r>
              <a:rPr lang="en-US" sz="1600" kern="1200" dirty="0">
                <a:solidFill>
                  <a:schemeClr val="tx1"/>
                </a:solidFill>
                <a:effectLst/>
                <a:latin typeface="+mj-lt"/>
                <a:ea typeface="ＭＳ Ｐゴシック" pitchFamily="-1" charset="-128"/>
                <a:cs typeface="+mn-cs"/>
              </a:rPr>
              <a:t>The City of Toronto acknowledges that we are on the traditional territory of many nations including the </a:t>
            </a:r>
            <a:r>
              <a:rPr lang="en-US" sz="1600" kern="1200" dirty="0" err="1">
                <a:solidFill>
                  <a:schemeClr val="tx1"/>
                </a:solidFill>
                <a:effectLst/>
                <a:latin typeface="+mj-lt"/>
                <a:ea typeface="ＭＳ Ｐゴシック" pitchFamily="-1" charset="-128"/>
                <a:cs typeface="+mn-cs"/>
              </a:rPr>
              <a:t>Mississaugas</a:t>
            </a:r>
            <a:r>
              <a:rPr lang="en-US" sz="1600" kern="1200" dirty="0">
                <a:solidFill>
                  <a:schemeClr val="tx1"/>
                </a:solidFill>
                <a:effectLst/>
                <a:latin typeface="+mj-lt"/>
                <a:ea typeface="ＭＳ Ｐゴシック" pitchFamily="-1" charset="-128"/>
                <a:cs typeface="+mn-cs"/>
              </a:rPr>
              <a:t> of the Credit, the </a:t>
            </a:r>
            <a:r>
              <a:rPr lang="en-US" sz="1600" kern="1200" dirty="0" err="1">
                <a:solidFill>
                  <a:schemeClr val="tx1"/>
                </a:solidFill>
                <a:effectLst/>
                <a:latin typeface="+mj-lt"/>
                <a:ea typeface="ＭＳ Ｐゴシック" pitchFamily="-1" charset="-128"/>
                <a:cs typeface="+mn-cs"/>
              </a:rPr>
              <a:t>Anishnabeg</a:t>
            </a:r>
            <a:r>
              <a:rPr lang="en-US" sz="1600" kern="1200" dirty="0">
                <a:solidFill>
                  <a:schemeClr val="tx1"/>
                </a:solidFill>
                <a:effectLst/>
                <a:latin typeface="+mj-lt"/>
                <a:ea typeface="ＭＳ Ｐゴシック" pitchFamily="-1" charset="-128"/>
                <a:cs typeface="+mn-cs"/>
              </a:rPr>
              <a:t>, the Chippewa, the Haudenosaunee and the Wendat peoples and is now home to many diverse First Nations, Inuit and Métis peoples. The City also acknowledges that Toronto is covered by Treaty 13 signed with the </a:t>
            </a:r>
            <a:r>
              <a:rPr lang="en-US" sz="1600" kern="1200" dirty="0" err="1">
                <a:solidFill>
                  <a:schemeClr val="tx1"/>
                </a:solidFill>
                <a:effectLst/>
                <a:latin typeface="+mj-lt"/>
                <a:ea typeface="ＭＳ Ｐゴシック" pitchFamily="-1" charset="-128"/>
                <a:cs typeface="+mn-cs"/>
              </a:rPr>
              <a:t>Mississaugas</a:t>
            </a:r>
            <a:r>
              <a:rPr lang="en-US" sz="1600" kern="1200" dirty="0">
                <a:solidFill>
                  <a:schemeClr val="tx1"/>
                </a:solidFill>
                <a:effectLst/>
                <a:latin typeface="+mj-lt"/>
                <a:ea typeface="ＭＳ Ｐゴシック" pitchFamily="-1" charset="-128"/>
                <a:cs typeface="+mn-cs"/>
              </a:rPr>
              <a:t> of the Credit, and the Williams Treaties signed with multiple </a:t>
            </a:r>
            <a:r>
              <a:rPr lang="en-US" sz="1600" kern="1200" dirty="0" err="1">
                <a:solidFill>
                  <a:schemeClr val="tx1"/>
                </a:solidFill>
                <a:effectLst/>
                <a:latin typeface="+mj-lt"/>
                <a:ea typeface="ＭＳ Ｐゴシック" pitchFamily="-1" charset="-128"/>
                <a:cs typeface="+mn-cs"/>
              </a:rPr>
              <a:t>Mississaugas</a:t>
            </a:r>
            <a:r>
              <a:rPr lang="en-US" sz="1600" kern="1200" dirty="0">
                <a:solidFill>
                  <a:schemeClr val="tx1"/>
                </a:solidFill>
                <a:effectLst/>
                <a:latin typeface="+mj-lt"/>
                <a:ea typeface="ＭＳ Ｐゴシック" pitchFamily="-1" charset="-128"/>
                <a:cs typeface="+mn-cs"/>
              </a:rPr>
              <a:t> and Chippewa bands. </a:t>
            </a:r>
          </a:p>
          <a:p>
            <a:pPr marL="0" marR="0" lvl="0" indent="0" algn="l" defTabSz="914400" rtl="0" eaLnBrk="0" fontAlgn="base" latinLnBrk="0" hangingPunct="0">
              <a:lnSpc>
                <a:spcPct val="100000"/>
              </a:lnSpc>
              <a:spcBef>
                <a:spcPts val="600"/>
              </a:spcBef>
              <a:spcAft>
                <a:spcPct val="0"/>
              </a:spcAft>
              <a:buClrTx/>
              <a:buSzTx/>
              <a:buFontTx/>
              <a:buNone/>
              <a:tabLst/>
              <a:defRPr/>
            </a:pPr>
            <a:r>
              <a:rPr lang="en-CA" sz="1600" dirty="0">
                <a:latin typeface="+mj-lt"/>
              </a:rPr>
              <a:t>The Ottawa-Outaouais region which is </a:t>
            </a:r>
            <a:r>
              <a:rPr lang="en-US" sz="1600" dirty="0">
                <a:solidFill>
                  <a:srgbClr val="000000"/>
                </a:solidFill>
                <a:effectLst/>
                <a:latin typeface="+mj-lt"/>
                <a:ea typeface="Times New Roman" panose="02020603050405020304" pitchFamily="18" charset="0"/>
                <a:cs typeface="Calibri" panose="020F0502020204030204" pitchFamily="34" charset="0"/>
              </a:rPr>
              <a:t>located on the traditional and unceded territory of the Algonquin </a:t>
            </a:r>
            <a:r>
              <a:rPr lang="en-US" sz="1600" dirty="0" err="1">
                <a:solidFill>
                  <a:srgbClr val="000000"/>
                </a:solidFill>
                <a:effectLst/>
                <a:latin typeface="+mj-lt"/>
                <a:ea typeface="Times New Roman" panose="02020603050405020304" pitchFamily="18" charset="0"/>
                <a:cs typeface="Calibri" panose="020F0502020204030204" pitchFamily="34" charset="0"/>
              </a:rPr>
              <a:t>Anishnaabeg</a:t>
            </a:r>
            <a:r>
              <a:rPr lang="en-US" sz="1600" dirty="0">
                <a:solidFill>
                  <a:srgbClr val="000000"/>
                </a:solidFill>
                <a:effectLst/>
                <a:latin typeface="+mj-lt"/>
                <a:ea typeface="Times New Roman" panose="02020603050405020304" pitchFamily="18" charset="0"/>
                <a:cs typeface="Calibri" panose="020F0502020204030204" pitchFamily="34" charset="0"/>
              </a:rPr>
              <a:t> People</a:t>
            </a:r>
            <a:endParaRPr lang="en-CA" sz="1600" dirty="0">
              <a:effectLst/>
              <a:latin typeface="+mj-lt"/>
              <a:ea typeface="Calibri" panose="020F0502020204030204" pitchFamily="34" charset="0"/>
              <a:cs typeface="Times New Roman" panose="02020603050405020304" pitchFamily="18" charset="0"/>
            </a:endParaRPr>
          </a:p>
          <a:p>
            <a:pPr>
              <a:spcBef>
                <a:spcPts val="600"/>
              </a:spcBef>
            </a:pPr>
            <a:r>
              <a:rPr lang="en-CA" sz="1600" dirty="0">
                <a:latin typeface="+mj-lt"/>
              </a:rPr>
              <a:t>Relevant to this talk on genomic medicine,</a:t>
            </a:r>
            <a:r>
              <a:rPr lang="en-CA" sz="1600" baseline="0" dirty="0">
                <a:latin typeface="+mj-lt"/>
              </a:rPr>
              <a:t> we are committed to making our educational materials on GECKO and in our presentations more appropriate for Indigenous cultures and world views -  and to enable informed choice regarding genetic testing. </a:t>
            </a:r>
            <a:endParaRPr lang="en-CA" sz="1600" dirty="0">
              <a:latin typeface="+mj-lt"/>
            </a:endParaRPr>
          </a:p>
        </p:txBody>
      </p:sp>
    </p:spTree>
    <p:extLst>
      <p:ext uri="{BB962C8B-B14F-4D97-AF65-F5344CB8AC3E}">
        <p14:creationId xmlns:p14="http://schemas.microsoft.com/office/powerpoint/2010/main" val="1561463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2"/>
          <p:cNvSpPr>
            <a:spLocks noChangeArrowheads="1"/>
          </p:cNvSpPr>
          <p:nvPr/>
        </p:nvSpPr>
        <p:spPr bwMode="auto">
          <a:xfrm>
            <a:off x="3447708" y="4306399"/>
            <a:ext cx="504000" cy="378000"/>
          </a:xfrm>
          <a:prstGeom prst="rect">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endParaRPr lang="en-US" altLang="en-US" sz="1800"/>
          </a:p>
        </p:txBody>
      </p:sp>
      <p:sp>
        <p:nvSpPr>
          <p:cNvPr id="8" name="Rectangle 9"/>
          <p:cNvSpPr>
            <a:spLocks noChangeArrowheads="1"/>
          </p:cNvSpPr>
          <p:nvPr/>
        </p:nvSpPr>
        <p:spPr bwMode="auto">
          <a:xfrm>
            <a:off x="1694376" y="2481081"/>
            <a:ext cx="504000" cy="37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endParaRPr lang="en-US" altLang="en-US" sz="1800"/>
          </a:p>
        </p:txBody>
      </p:sp>
      <p:sp>
        <p:nvSpPr>
          <p:cNvPr id="9" name="Oval 24"/>
          <p:cNvSpPr>
            <a:spLocks noChangeArrowheads="1"/>
          </p:cNvSpPr>
          <p:nvPr/>
        </p:nvSpPr>
        <p:spPr bwMode="auto">
          <a:xfrm>
            <a:off x="3447708" y="3229181"/>
            <a:ext cx="504000" cy="3780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endParaRPr lang="en-US" altLang="en-US" sz="1800"/>
          </a:p>
        </p:txBody>
      </p:sp>
      <p:sp>
        <p:nvSpPr>
          <p:cNvPr id="14" name="TextBox 41"/>
          <p:cNvSpPr txBox="1">
            <a:spLocks noChangeArrowheads="1"/>
          </p:cNvSpPr>
          <p:nvPr/>
        </p:nvSpPr>
        <p:spPr bwMode="auto">
          <a:xfrm>
            <a:off x="3779912" y="3003798"/>
            <a:ext cx="5418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45</a:t>
            </a:r>
          </a:p>
        </p:txBody>
      </p:sp>
      <p:sp>
        <p:nvSpPr>
          <p:cNvPr id="15" name="Rectangle 9"/>
          <p:cNvSpPr>
            <a:spLocks noChangeArrowheads="1"/>
          </p:cNvSpPr>
          <p:nvPr/>
        </p:nvSpPr>
        <p:spPr bwMode="auto">
          <a:xfrm>
            <a:off x="5652176" y="2481782"/>
            <a:ext cx="504000" cy="37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endParaRPr lang="en-US" altLang="en-US" sz="1800"/>
          </a:p>
        </p:txBody>
      </p:sp>
      <p:cxnSp>
        <p:nvCxnSpPr>
          <p:cNvPr id="21" name="Straight Arrow Connector 20"/>
          <p:cNvCxnSpPr/>
          <p:nvPr/>
        </p:nvCxnSpPr>
        <p:spPr>
          <a:xfrm flipV="1">
            <a:off x="3331457" y="3625574"/>
            <a:ext cx="175430" cy="22193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5" name="Oval 24"/>
          <p:cNvSpPr>
            <a:spLocks noChangeArrowheads="1"/>
          </p:cNvSpPr>
          <p:nvPr/>
        </p:nvSpPr>
        <p:spPr bwMode="auto">
          <a:xfrm>
            <a:off x="7956432" y="2481782"/>
            <a:ext cx="504000" cy="378000"/>
          </a:xfrm>
          <a:prstGeom prst="ellipse">
            <a:avLst/>
          </a:prstGeom>
          <a:gradFill flip="none" rotWithShape="1">
            <a:gsLst>
              <a:gs pos="49000">
                <a:schemeClr val="tx1"/>
              </a:gs>
              <a:gs pos="54000">
                <a:schemeClr val="accent1">
                  <a:tint val="44500"/>
                  <a:satMod val="160000"/>
                </a:schemeClr>
              </a:gs>
              <a:gs pos="54000">
                <a:schemeClr val="bg1"/>
              </a:gs>
              <a:gs pos="53000">
                <a:schemeClr val="accent1">
                  <a:tint val="23500"/>
                  <a:satMod val="160000"/>
                </a:schemeClr>
              </a:gs>
            </a:gsLst>
            <a:path path="rect">
              <a:fillToRect l="100000" b="100000"/>
            </a:path>
            <a:tileRect t="-100000" r="-100000"/>
          </a:gradFill>
          <a:ln w="25400">
            <a:solidFill>
              <a:schemeClr val="tx1"/>
            </a:solidFill>
            <a:round/>
            <a:headEnd/>
            <a:tailEnd/>
          </a:ln>
        </p:spPr>
        <p:txBody>
          <a:bodyPr wrap="none" anchor="ctr"/>
          <a:lstStyle/>
          <a:p>
            <a:endParaRPr lang="en-US" altLang="en-US"/>
          </a:p>
        </p:txBody>
      </p:sp>
      <p:sp>
        <p:nvSpPr>
          <p:cNvPr id="26" name="Oval 24"/>
          <p:cNvSpPr>
            <a:spLocks noChangeArrowheads="1"/>
          </p:cNvSpPr>
          <p:nvPr/>
        </p:nvSpPr>
        <p:spPr bwMode="auto">
          <a:xfrm>
            <a:off x="6876312" y="2481782"/>
            <a:ext cx="504000" cy="3780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endParaRPr lang="en-US" altLang="en-US" sz="1800"/>
          </a:p>
        </p:txBody>
      </p:sp>
      <p:sp>
        <p:nvSpPr>
          <p:cNvPr id="29" name="Rectangle 9"/>
          <p:cNvSpPr>
            <a:spLocks noChangeArrowheads="1"/>
          </p:cNvSpPr>
          <p:nvPr/>
        </p:nvSpPr>
        <p:spPr bwMode="auto">
          <a:xfrm>
            <a:off x="4092261" y="2474939"/>
            <a:ext cx="504000" cy="378000"/>
          </a:xfrm>
          <a:prstGeom prst="rect">
            <a:avLst/>
          </a:prstGeom>
          <a:gradFill flip="none" rotWithShape="1">
            <a:gsLst>
              <a:gs pos="26000">
                <a:schemeClr val="tx1"/>
              </a:gs>
              <a:gs pos="52000">
                <a:schemeClr val="tx1"/>
              </a:gs>
              <a:gs pos="63000">
                <a:schemeClr val="bg1"/>
              </a:gs>
              <a:gs pos="89000">
                <a:schemeClr val="bg1"/>
              </a:gs>
            </a:gsLst>
            <a:path path="rect">
              <a:fillToRect r="100000" b="100000"/>
            </a:path>
            <a:tileRect l="-100000" t="-100000"/>
          </a:gradFill>
          <a:ln w="25400">
            <a:solidFill>
              <a:schemeClr val="tx1"/>
            </a:solidFill>
            <a:miter lim="800000"/>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endParaRPr lang="en-US" altLang="en-US" sz="1800"/>
          </a:p>
        </p:txBody>
      </p:sp>
      <p:sp>
        <p:nvSpPr>
          <p:cNvPr id="30" name="Oval 24"/>
          <p:cNvSpPr>
            <a:spLocks noChangeArrowheads="1"/>
          </p:cNvSpPr>
          <p:nvPr/>
        </p:nvSpPr>
        <p:spPr bwMode="auto">
          <a:xfrm>
            <a:off x="2846528" y="2481081"/>
            <a:ext cx="504000" cy="378000"/>
          </a:xfrm>
          <a:prstGeom prst="ellipse">
            <a:avLst/>
          </a:prstGeom>
          <a:gradFill flip="none" rotWithShape="1">
            <a:gsLst>
              <a:gs pos="49000">
                <a:schemeClr val="tx1"/>
              </a:gs>
              <a:gs pos="54000">
                <a:schemeClr val="accent1">
                  <a:tint val="44500"/>
                  <a:satMod val="160000"/>
                </a:schemeClr>
              </a:gs>
              <a:gs pos="54000">
                <a:schemeClr val="bg1"/>
              </a:gs>
              <a:gs pos="53000">
                <a:schemeClr val="accent1">
                  <a:tint val="23500"/>
                  <a:satMod val="160000"/>
                </a:schemeClr>
              </a:gs>
            </a:gsLst>
            <a:path path="rect">
              <a:fillToRect l="100000" b="100000"/>
            </a:path>
            <a:tileRect t="-100000" r="-100000"/>
          </a:gradFill>
          <a:ln w="2540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endParaRPr lang="en-US" altLang="en-US" sz="1800"/>
          </a:p>
        </p:txBody>
      </p:sp>
      <p:cxnSp>
        <p:nvCxnSpPr>
          <p:cNvPr id="39" name="Straight Connector 38"/>
          <p:cNvCxnSpPr/>
          <p:nvPr/>
        </p:nvCxnSpPr>
        <p:spPr>
          <a:xfrm>
            <a:off x="3327722" y="2643758"/>
            <a:ext cx="751373" cy="0"/>
          </a:xfrm>
          <a:prstGeom prst="line">
            <a:avLst/>
          </a:prstGeom>
        </p:spPr>
        <p:style>
          <a:lnRef idx="1">
            <a:schemeClr val="dk1"/>
          </a:lnRef>
          <a:fillRef idx="0">
            <a:schemeClr val="dk1"/>
          </a:fillRef>
          <a:effectRef idx="0">
            <a:schemeClr val="dk1"/>
          </a:effectRef>
          <a:fontRef idx="minor">
            <a:schemeClr val="tx1"/>
          </a:fontRef>
        </p:style>
      </p:cxnSp>
      <p:sp>
        <p:nvSpPr>
          <p:cNvPr id="40" name="TextBox 39"/>
          <p:cNvSpPr txBox="1"/>
          <p:nvPr/>
        </p:nvSpPr>
        <p:spPr>
          <a:xfrm>
            <a:off x="3563888" y="4362658"/>
            <a:ext cx="703688" cy="369332"/>
          </a:xfrm>
          <a:prstGeom prst="rect">
            <a:avLst/>
          </a:prstGeom>
          <a:noFill/>
        </p:spPr>
        <p:txBody>
          <a:bodyPr wrap="square" rtlCol="0">
            <a:spAutoFit/>
          </a:bodyPr>
          <a:lstStyle/>
          <a:p>
            <a:r>
              <a:rPr lang="en-CA" dirty="0"/>
              <a:t>2</a:t>
            </a:r>
          </a:p>
        </p:txBody>
      </p:sp>
      <p:sp>
        <p:nvSpPr>
          <p:cNvPr id="23" name="TextBox 41"/>
          <p:cNvSpPr txBox="1">
            <a:spLocks noChangeArrowheads="1"/>
          </p:cNvSpPr>
          <p:nvPr/>
        </p:nvSpPr>
        <p:spPr bwMode="auto">
          <a:xfrm>
            <a:off x="2123728" y="2263973"/>
            <a:ext cx="5418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95</a:t>
            </a:r>
          </a:p>
        </p:txBody>
      </p:sp>
      <p:sp>
        <p:nvSpPr>
          <p:cNvPr id="31" name="TextBox 41"/>
          <p:cNvSpPr txBox="1">
            <a:spLocks noChangeArrowheads="1"/>
          </p:cNvSpPr>
          <p:nvPr/>
        </p:nvSpPr>
        <p:spPr bwMode="auto">
          <a:xfrm>
            <a:off x="6156256" y="2278881"/>
            <a:ext cx="720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d.78</a:t>
            </a:r>
          </a:p>
        </p:txBody>
      </p:sp>
      <p:sp>
        <p:nvSpPr>
          <p:cNvPr id="32" name="TextBox 41"/>
          <p:cNvSpPr txBox="1">
            <a:spLocks noChangeArrowheads="1"/>
          </p:cNvSpPr>
          <p:nvPr/>
        </p:nvSpPr>
        <p:spPr bwMode="auto">
          <a:xfrm>
            <a:off x="7236368" y="2278881"/>
            <a:ext cx="6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d.90</a:t>
            </a:r>
          </a:p>
        </p:txBody>
      </p:sp>
      <p:sp>
        <p:nvSpPr>
          <p:cNvPr id="35" name="TextBox 41"/>
          <p:cNvSpPr txBox="1">
            <a:spLocks noChangeArrowheads="1"/>
          </p:cNvSpPr>
          <p:nvPr/>
        </p:nvSpPr>
        <p:spPr bwMode="auto">
          <a:xfrm>
            <a:off x="8388496" y="2278881"/>
            <a:ext cx="6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d.85</a:t>
            </a:r>
          </a:p>
        </p:txBody>
      </p:sp>
      <p:sp>
        <p:nvSpPr>
          <p:cNvPr id="36" name="Rectangle 9"/>
          <p:cNvSpPr>
            <a:spLocks noChangeArrowheads="1"/>
          </p:cNvSpPr>
          <p:nvPr/>
        </p:nvSpPr>
        <p:spPr bwMode="auto">
          <a:xfrm>
            <a:off x="5641025" y="1086606"/>
            <a:ext cx="504000" cy="37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endParaRPr lang="en-US" altLang="en-US" sz="1800"/>
          </a:p>
        </p:txBody>
      </p:sp>
      <p:sp>
        <p:nvSpPr>
          <p:cNvPr id="38" name="Oval 24"/>
          <p:cNvSpPr>
            <a:spLocks noChangeArrowheads="1"/>
          </p:cNvSpPr>
          <p:nvPr/>
        </p:nvSpPr>
        <p:spPr bwMode="auto">
          <a:xfrm>
            <a:off x="6876310" y="1086606"/>
            <a:ext cx="504000" cy="378000"/>
          </a:xfrm>
          <a:prstGeom prst="ellipse">
            <a:avLst/>
          </a:prstGeom>
          <a:gradFill flip="none" rotWithShape="1">
            <a:gsLst>
              <a:gs pos="49000">
                <a:schemeClr val="tx1"/>
              </a:gs>
              <a:gs pos="54000">
                <a:schemeClr val="accent1">
                  <a:tint val="44500"/>
                  <a:satMod val="160000"/>
                </a:schemeClr>
              </a:gs>
              <a:gs pos="54000">
                <a:schemeClr val="bg1"/>
              </a:gs>
              <a:gs pos="53000">
                <a:schemeClr val="accent1">
                  <a:tint val="23500"/>
                  <a:satMod val="160000"/>
                </a:schemeClr>
              </a:gs>
            </a:gsLst>
            <a:path path="rect">
              <a:fillToRect l="100000" b="100000"/>
            </a:path>
            <a:tileRect t="-100000" r="-100000"/>
          </a:gradFill>
          <a:ln w="2540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endParaRPr lang="en-US" altLang="en-US" sz="1800"/>
          </a:p>
        </p:txBody>
      </p:sp>
      <p:cxnSp>
        <p:nvCxnSpPr>
          <p:cNvPr id="41" name="Straight Connector 40"/>
          <p:cNvCxnSpPr/>
          <p:nvPr/>
        </p:nvCxnSpPr>
        <p:spPr>
          <a:xfrm>
            <a:off x="6124939" y="1275606"/>
            <a:ext cx="751373" cy="0"/>
          </a:xfrm>
          <a:prstGeom prst="line">
            <a:avLst/>
          </a:prstGeom>
        </p:spPr>
        <p:style>
          <a:lnRef idx="1">
            <a:schemeClr val="dk1"/>
          </a:lnRef>
          <a:fillRef idx="0">
            <a:schemeClr val="dk1"/>
          </a:fillRef>
          <a:effectRef idx="0">
            <a:schemeClr val="dk1"/>
          </a:effectRef>
          <a:fontRef idx="minor">
            <a:schemeClr val="tx1"/>
          </a:fontRef>
        </p:style>
      </p:cxnSp>
      <p:sp>
        <p:nvSpPr>
          <p:cNvPr id="42" name="TextBox 41"/>
          <p:cNvSpPr txBox="1">
            <a:spLocks noChangeArrowheads="1"/>
          </p:cNvSpPr>
          <p:nvPr/>
        </p:nvSpPr>
        <p:spPr bwMode="auto">
          <a:xfrm>
            <a:off x="6073073" y="766713"/>
            <a:ext cx="6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d.82</a:t>
            </a:r>
          </a:p>
        </p:txBody>
      </p:sp>
      <p:sp>
        <p:nvSpPr>
          <p:cNvPr id="43" name="TextBox 42"/>
          <p:cNvSpPr txBox="1">
            <a:spLocks noChangeArrowheads="1"/>
          </p:cNvSpPr>
          <p:nvPr/>
        </p:nvSpPr>
        <p:spPr bwMode="auto">
          <a:xfrm>
            <a:off x="7308432" y="798606"/>
            <a:ext cx="6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d.50s</a:t>
            </a:r>
          </a:p>
        </p:txBody>
      </p:sp>
      <p:cxnSp>
        <p:nvCxnSpPr>
          <p:cNvPr id="44" name="Straight Connector 43"/>
          <p:cNvCxnSpPr/>
          <p:nvPr/>
        </p:nvCxnSpPr>
        <p:spPr>
          <a:xfrm>
            <a:off x="4355976" y="1995686"/>
            <a:ext cx="3888000"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a:stCxn id="15" idx="0"/>
          </p:cNvCxnSpPr>
          <p:nvPr/>
        </p:nvCxnSpPr>
        <p:spPr>
          <a:xfrm flipV="1">
            <a:off x="5904176" y="1995686"/>
            <a:ext cx="0" cy="486096"/>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flipV="1">
            <a:off x="7092280" y="1995686"/>
            <a:ext cx="0" cy="486096"/>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flipV="1">
            <a:off x="8244408" y="1995686"/>
            <a:ext cx="0" cy="486096"/>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flipV="1">
            <a:off x="4355976" y="1995686"/>
            <a:ext cx="0" cy="486096"/>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flipV="1">
            <a:off x="6516216" y="1275606"/>
            <a:ext cx="0" cy="720000"/>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flipV="1">
            <a:off x="3699708" y="2670081"/>
            <a:ext cx="0" cy="540000"/>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flipV="1">
            <a:off x="3707904" y="3615926"/>
            <a:ext cx="0" cy="684000"/>
          </a:xfrm>
          <a:prstGeom prst="line">
            <a:avLst/>
          </a:prstGeom>
        </p:spPr>
        <p:style>
          <a:lnRef idx="1">
            <a:schemeClr val="dk1"/>
          </a:lnRef>
          <a:fillRef idx="0">
            <a:schemeClr val="dk1"/>
          </a:fillRef>
          <a:effectRef idx="0">
            <a:schemeClr val="dk1"/>
          </a:effectRef>
          <a:fontRef idx="minor">
            <a:schemeClr val="tx1"/>
          </a:fontRef>
        </p:style>
      </p:cxnSp>
      <p:sp>
        <p:nvSpPr>
          <p:cNvPr id="59" name="TextBox 41"/>
          <p:cNvSpPr txBox="1">
            <a:spLocks noChangeArrowheads="1"/>
          </p:cNvSpPr>
          <p:nvPr/>
        </p:nvSpPr>
        <p:spPr bwMode="auto">
          <a:xfrm>
            <a:off x="2415320" y="2996322"/>
            <a:ext cx="6783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err="1"/>
              <a:t>BrCA</a:t>
            </a:r>
            <a:r>
              <a:rPr lang="en-CA" altLang="en-US" sz="1400" dirty="0"/>
              <a:t> dx. 65</a:t>
            </a:r>
          </a:p>
        </p:txBody>
      </p:sp>
      <p:sp>
        <p:nvSpPr>
          <p:cNvPr id="60" name="TextBox 41"/>
          <p:cNvSpPr txBox="1">
            <a:spLocks noChangeArrowheads="1"/>
          </p:cNvSpPr>
          <p:nvPr/>
        </p:nvSpPr>
        <p:spPr bwMode="auto">
          <a:xfrm>
            <a:off x="8208432" y="2859081"/>
            <a:ext cx="72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err="1"/>
              <a:t>BrCA</a:t>
            </a:r>
            <a:r>
              <a:rPr lang="en-CA" altLang="en-US" sz="1400" dirty="0"/>
              <a:t> dx. 60s</a:t>
            </a:r>
          </a:p>
        </p:txBody>
      </p:sp>
      <p:sp>
        <p:nvSpPr>
          <p:cNvPr id="61" name="TextBox 41"/>
          <p:cNvSpPr txBox="1">
            <a:spLocks noChangeArrowheads="1"/>
          </p:cNvSpPr>
          <p:nvPr/>
        </p:nvSpPr>
        <p:spPr bwMode="auto">
          <a:xfrm>
            <a:off x="7393616" y="1286318"/>
            <a:ext cx="72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err="1"/>
              <a:t>BrCA</a:t>
            </a:r>
            <a:r>
              <a:rPr lang="en-CA" altLang="en-US" sz="1400" dirty="0"/>
              <a:t> dx. 45</a:t>
            </a:r>
          </a:p>
        </p:txBody>
      </p:sp>
      <p:cxnSp>
        <p:nvCxnSpPr>
          <p:cNvPr id="63" name="Straight Connector 62"/>
          <p:cNvCxnSpPr/>
          <p:nvPr/>
        </p:nvCxnSpPr>
        <p:spPr>
          <a:xfrm flipV="1">
            <a:off x="5589848" y="993349"/>
            <a:ext cx="612000" cy="585937"/>
          </a:xfrm>
          <a:prstGeom prst="line">
            <a:avLst/>
          </a:prstGeom>
        </p:spPr>
        <p:style>
          <a:lnRef idx="2">
            <a:schemeClr val="dk1"/>
          </a:lnRef>
          <a:fillRef idx="0">
            <a:schemeClr val="dk1"/>
          </a:fillRef>
          <a:effectRef idx="1">
            <a:schemeClr val="dk1"/>
          </a:effectRef>
          <a:fontRef idx="minor">
            <a:schemeClr val="tx1"/>
          </a:fontRef>
        </p:style>
      </p:cxnSp>
      <p:cxnSp>
        <p:nvCxnSpPr>
          <p:cNvPr id="64" name="Straight Connector 63"/>
          <p:cNvCxnSpPr/>
          <p:nvPr/>
        </p:nvCxnSpPr>
        <p:spPr>
          <a:xfrm flipV="1">
            <a:off x="5569801" y="2377813"/>
            <a:ext cx="612000" cy="585937"/>
          </a:xfrm>
          <a:prstGeom prst="line">
            <a:avLst/>
          </a:prstGeom>
        </p:spPr>
        <p:style>
          <a:lnRef idx="2">
            <a:schemeClr val="dk1"/>
          </a:lnRef>
          <a:fillRef idx="0">
            <a:schemeClr val="dk1"/>
          </a:fillRef>
          <a:effectRef idx="1">
            <a:schemeClr val="dk1"/>
          </a:effectRef>
          <a:fontRef idx="minor">
            <a:schemeClr val="tx1"/>
          </a:fontRef>
        </p:style>
      </p:cxnSp>
      <p:cxnSp>
        <p:nvCxnSpPr>
          <p:cNvPr id="65" name="Straight Connector 64"/>
          <p:cNvCxnSpPr/>
          <p:nvPr/>
        </p:nvCxnSpPr>
        <p:spPr>
          <a:xfrm flipV="1">
            <a:off x="6822310" y="993349"/>
            <a:ext cx="612000" cy="585937"/>
          </a:xfrm>
          <a:prstGeom prst="line">
            <a:avLst/>
          </a:prstGeom>
        </p:spPr>
        <p:style>
          <a:lnRef idx="2">
            <a:schemeClr val="dk1"/>
          </a:lnRef>
          <a:fillRef idx="0">
            <a:schemeClr val="dk1"/>
          </a:fillRef>
          <a:effectRef idx="1">
            <a:schemeClr val="dk1"/>
          </a:effectRef>
          <a:fontRef idx="minor">
            <a:schemeClr val="tx1"/>
          </a:fontRef>
        </p:style>
      </p:cxnSp>
      <p:cxnSp>
        <p:nvCxnSpPr>
          <p:cNvPr id="66" name="Straight Connector 65"/>
          <p:cNvCxnSpPr/>
          <p:nvPr/>
        </p:nvCxnSpPr>
        <p:spPr>
          <a:xfrm flipV="1">
            <a:off x="6771920" y="2371330"/>
            <a:ext cx="612000" cy="585937"/>
          </a:xfrm>
          <a:prstGeom prst="line">
            <a:avLst/>
          </a:prstGeom>
        </p:spPr>
        <p:style>
          <a:lnRef idx="2">
            <a:schemeClr val="dk1"/>
          </a:lnRef>
          <a:fillRef idx="0">
            <a:schemeClr val="dk1"/>
          </a:fillRef>
          <a:effectRef idx="1">
            <a:schemeClr val="dk1"/>
          </a:effectRef>
          <a:fontRef idx="minor">
            <a:schemeClr val="tx1"/>
          </a:fontRef>
        </p:style>
      </p:cxnSp>
      <p:cxnSp>
        <p:nvCxnSpPr>
          <p:cNvPr id="67" name="Straight Connector 66"/>
          <p:cNvCxnSpPr/>
          <p:nvPr/>
        </p:nvCxnSpPr>
        <p:spPr>
          <a:xfrm flipV="1">
            <a:off x="7807616" y="2417861"/>
            <a:ext cx="612000" cy="585937"/>
          </a:xfrm>
          <a:prstGeom prst="line">
            <a:avLst/>
          </a:prstGeom>
        </p:spPr>
        <p:style>
          <a:lnRef idx="2">
            <a:schemeClr val="dk1"/>
          </a:lnRef>
          <a:fillRef idx="0">
            <a:schemeClr val="dk1"/>
          </a:fillRef>
          <a:effectRef idx="1">
            <a:schemeClr val="dk1"/>
          </a:effectRef>
          <a:fontRef idx="minor">
            <a:schemeClr val="tx1"/>
          </a:fontRef>
        </p:style>
      </p:cxnSp>
      <p:cxnSp>
        <p:nvCxnSpPr>
          <p:cNvPr id="68" name="Straight Connector 67"/>
          <p:cNvCxnSpPr/>
          <p:nvPr/>
        </p:nvCxnSpPr>
        <p:spPr>
          <a:xfrm>
            <a:off x="1946376" y="1995606"/>
            <a:ext cx="1167496" cy="0"/>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flipV="1">
            <a:off x="1946376" y="1995606"/>
            <a:ext cx="0" cy="486096"/>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flipV="1">
            <a:off x="3131840" y="1995606"/>
            <a:ext cx="0" cy="486096"/>
          </a:xfrm>
          <a:prstGeom prst="line">
            <a:avLst/>
          </a:prstGeom>
        </p:spPr>
        <p:style>
          <a:lnRef idx="1">
            <a:schemeClr val="dk1"/>
          </a:lnRef>
          <a:fillRef idx="0">
            <a:schemeClr val="dk1"/>
          </a:fillRef>
          <a:effectRef idx="0">
            <a:schemeClr val="dk1"/>
          </a:effectRef>
          <a:fontRef idx="minor">
            <a:schemeClr val="tx1"/>
          </a:fontRef>
        </p:style>
      </p:cxnSp>
      <p:sp>
        <p:nvSpPr>
          <p:cNvPr id="72" name="Rectangle 9"/>
          <p:cNvSpPr>
            <a:spLocks noChangeArrowheads="1"/>
          </p:cNvSpPr>
          <p:nvPr/>
        </p:nvSpPr>
        <p:spPr bwMode="auto">
          <a:xfrm>
            <a:off x="1670849" y="1091443"/>
            <a:ext cx="504000" cy="378000"/>
          </a:xfrm>
          <a:prstGeom prst="rect">
            <a:avLst/>
          </a:prstGeom>
          <a:gradFill flip="none" rotWithShape="1">
            <a:gsLst>
              <a:gs pos="26000">
                <a:schemeClr val="tx1"/>
              </a:gs>
              <a:gs pos="52000">
                <a:schemeClr val="tx1"/>
              </a:gs>
              <a:gs pos="63000">
                <a:schemeClr val="bg1"/>
              </a:gs>
              <a:gs pos="89000">
                <a:schemeClr val="bg1"/>
              </a:gs>
            </a:gsLst>
            <a:path path="rect">
              <a:fillToRect t="100000" r="100000"/>
            </a:path>
            <a:tileRect l="-100000" b="-100000"/>
          </a:gradFill>
          <a:ln w="25400">
            <a:solidFill>
              <a:schemeClr val="tx1"/>
            </a:solidFill>
            <a:miter lim="800000"/>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endParaRPr lang="en-US" altLang="en-US" sz="1800"/>
          </a:p>
        </p:txBody>
      </p:sp>
      <p:sp>
        <p:nvSpPr>
          <p:cNvPr id="73" name="Oval 24"/>
          <p:cNvSpPr>
            <a:spLocks noChangeArrowheads="1"/>
          </p:cNvSpPr>
          <p:nvPr/>
        </p:nvSpPr>
        <p:spPr bwMode="auto">
          <a:xfrm>
            <a:off x="2906134" y="1091443"/>
            <a:ext cx="504000" cy="3780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a:p>
        </p:txBody>
      </p:sp>
      <p:cxnSp>
        <p:nvCxnSpPr>
          <p:cNvPr id="74" name="Straight Connector 73"/>
          <p:cNvCxnSpPr/>
          <p:nvPr/>
        </p:nvCxnSpPr>
        <p:spPr>
          <a:xfrm>
            <a:off x="2154763" y="1280443"/>
            <a:ext cx="751373" cy="0"/>
          </a:xfrm>
          <a:prstGeom prst="line">
            <a:avLst/>
          </a:prstGeom>
        </p:spPr>
        <p:style>
          <a:lnRef idx="1">
            <a:schemeClr val="dk1"/>
          </a:lnRef>
          <a:fillRef idx="0">
            <a:schemeClr val="dk1"/>
          </a:fillRef>
          <a:effectRef idx="0">
            <a:schemeClr val="dk1"/>
          </a:effectRef>
          <a:fontRef idx="minor">
            <a:schemeClr val="tx1"/>
          </a:fontRef>
        </p:style>
      </p:cxnSp>
      <p:sp>
        <p:nvSpPr>
          <p:cNvPr id="75" name="TextBox 74"/>
          <p:cNvSpPr txBox="1">
            <a:spLocks noChangeArrowheads="1"/>
          </p:cNvSpPr>
          <p:nvPr/>
        </p:nvSpPr>
        <p:spPr bwMode="auto">
          <a:xfrm>
            <a:off x="2102897" y="771550"/>
            <a:ext cx="6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d.60s</a:t>
            </a:r>
          </a:p>
        </p:txBody>
      </p:sp>
      <p:sp>
        <p:nvSpPr>
          <p:cNvPr id="76" name="TextBox 75"/>
          <p:cNvSpPr txBox="1">
            <a:spLocks noChangeArrowheads="1"/>
          </p:cNvSpPr>
          <p:nvPr/>
        </p:nvSpPr>
        <p:spPr bwMode="auto">
          <a:xfrm>
            <a:off x="3338256" y="803443"/>
            <a:ext cx="6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d.90s</a:t>
            </a:r>
          </a:p>
        </p:txBody>
      </p:sp>
      <p:cxnSp>
        <p:nvCxnSpPr>
          <p:cNvPr id="77" name="Straight Connector 76"/>
          <p:cNvCxnSpPr/>
          <p:nvPr/>
        </p:nvCxnSpPr>
        <p:spPr>
          <a:xfrm flipV="1">
            <a:off x="1619672" y="998186"/>
            <a:ext cx="612000" cy="585937"/>
          </a:xfrm>
          <a:prstGeom prst="line">
            <a:avLst/>
          </a:prstGeom>
        </p:spPr>
        <p:style>
          <a:lnRef idx="2">
            <a:schemeClr val="dk1"/>
          </a:lnRef>
          <a:fillRef idx="0">
            <a:schemeClr val="dk1"/>
          </a:fillRef>
          <a:effectRef idx="1">
            <a:schemeClr val="dk1"/>
          </a:effectRef>
          <a:fontRef idx="minor">
            <a:schemeClr val="tx1"/>
          </a:fontRef>
        </p:style>
      </p:cxnSp>
      <p:cxnSp>
        <p:nvCxnSpPr>
          <p:cNvPr id="78" name="Straight Connector 77"/>
          <p:cNvCxnSpPr/>
          <p:nvPr/>
        </p:nvCxnSpPr>
        <p:spPr>
          <a:xfrm flipV="1">
            <a:off x="2852134" y="998186"/>
            <a:ext cx="612000" cy="585937"/>
          </a:xfrm>
          <a:prstGeom prst="line">
            <a:avLst/>
          </a:prstGeom>
        </p:spPr>
        <p:style>
          <a:lnRef idx="2">
            <a:schemeClr val="dk1"/>
          </a:lnRef>
          <a:fillRef idx="0">
            <a:schemeClr val="dk1"/>
          </a:fillRef>
          <a:effectRef idx="1">
            <a:schemeClr val="dk1"/>
          </a:effectRef>
          <a:fontRef idx="minor">
            <a:schemeClr val="tx1"/>
          </a:fontRef>
        </p:style>
      </p:cxnSp>
      <p:cxnSp>
        <p:nvCxnSpPr>
          <p:cNvPr id="79" name="Straight Connector 78"/>
          <p:cNvCxnSpPr/>
          <p:nvPr/>
        </p:nvCxnSpPr>
        <p:spPr>
          <a:xfrm flipV="1">
            <a:off x="2555776" y="1275606"/>
            <a:ext cx="0" cy="720000"/>
          </a:xfrm>
          <a:prstGeom prst="line">
            <a:avLst/>
          </a:prstGeom>
        </p:spPr>
        <p:style>
          <a:lnRef idx="1">
            <a:schemeClr val="dk1"/>
          </a:lnRef>
          <a:fillRef idx="0">
            <a:schemeClr val="dk1"/>
          </a:fillRef>
          <a:effectRef idx="0">
            <a:schemeClr val="dk1"/>
          </a:effectRef>
          <a:fontRef idx="minor">
            <a:schemeClr val="tx1"/>
          </a:fontRef>
        </p:style>
      </p:cxnSp>
      <p:sp>
        <p:nvSpPr>
          <p:cNvPr id="24" name="TextBox 41"/>
          <p:cNvSpPr txBox="1">
            <a:spLocks noChangeArrowheads="1"/>
          </p:cNvSpPr>
          <p:nvPr/>
        </p:nvSpPr>
        <p:spPr bwMode="auto">
          <a:xfrm>
            <a:off x="3347936" y="2278881"/>
            <a:ext cx="6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82</a:t>
            </a:r>
          </a:p>
        </p:txBody>
      </p:sp>
      <p:sp>
        <p:nvSpPr>
          <p:cNvPr id="27" name="TextBox 41"/>
          <p:cNvSpPr txBox="1">
            <a:spLocks noChangeArrowheads="1"/>
          </p:cNvSpPr>
          <p:nvPr/>
        </p:nvSpPr>
        <p:spPr bwMode="auto">
          <a:xfrm>
            <a:off x="4572072" y="2309658"/>
            <a:ext cx="6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74</a:t>
            </a:r>
          </a:p>
        </p:txBody>
      </p:sp>
      <p:pic>
        <p:nvPicPr>
          <p:cNvPr id="2" name="Picture 1" descr="Casual woman back hands her back">
            <a:extLst>
              <a:ext uri="{FF2B5EF4-FFF2-40B4-BE49-F238E27FC236}">
                <a16:creationId xmlns:a16="http://schemas.microsoft.com/office/drawing/2014/main" id="{C79283DD-DA0F-B359-0055-812C2E0BFD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79512" y="3922255"/>
            <a:ext cx="328571" cy="1146288"/>
          </a:xfrm>
          <a:prstGeom prst="rect">
            <a:avLst/>
          </a:prstGeom>
        </p:spPr>
      </p:pic>
      <p:sp>
        <p:nvSpPr>
          <p:cNvPr id="11" name="TextBox 41">
            <a:extLst>
              <a:ext uri="{FF2B5EF4-FFF2-40B4-BE49-F238E27FC236}">
                <a16:creationId xmlns:a16="http://schemas.microsoft.com/office/drawing/2014/main" id="{98D06E23-FE55-0165-B05B-DE58EFC26BBA}"/>
              </a:ext>
            </a:extLst>
          </p:cNvPr>
          <p:cNvSpPr txBox="1">
            <a:spLocks noChangeArrowheads="1"/>
          </p:cNvSpPr>
          <p:nvPr/>
        </p:nvSpPr>
        <p:spPr bwMode="auto">
          <a:xfrm>
            <a:off x="4183138" y="2864406"/>
            <a:ext cx="99099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Prostate dx. 69</a:t>
            </a:r>
          </a:p>
          <a:p>
            <a:pPr eaLnBrk="1" hangingPunct="1">
              <a:spcBef>
                <a:spcPct val="0"/>
              </a:spcBef>
              <a:buFontTx/>
              <a:buNone/>
            </a:pPr>
            <a:r>
              <a:rPr lang="en-CA" altLang="en-US" sz="1400" i="1" dirty="0"/>
              <a:t>metastatic</a:t>
            </a:r>
          </a:p>
        </p:txBody>
      </p:sp>
      <p:sp>
        <p:nvSpPr>
          <p:cNvPr id="17" name="TextBox 41">
            <a:extLst>
              <a:ext uri="{FF2B5EF4-FFF2-40B4-BE49-F238E27FC236}">
                <a16:creationId xmlns:a16="http://schemas.microsoft.com/office/drawing/2014/main" id="{241365E8-AD74-113C-4073-81B91B2E4FC3}"/>
              </a:ext>
            </a:extLst>
          </p:cNvPr>
          <p:cNvSpPr txBox="1">
            <a:spLocks noChangeArrowheads="1"/>
          </p:cNvSpPr>
          <p:nvPr/>
        </p:nvSpPr>
        <p:spPr bwMode="auto">
          <a:xfrm>
            <a:off x="971237" y="1373996"/>
            <a:ext cx="9640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CRC</a:t>
            </a:r>
          </a:p>
          <a:p>
            <a:pPr eaLnBrk="1" hangingPunct="1">
              <a:spcBef>
                <a:spcPct val="0"/>
              </a:spcBef>
              <a:buFontTx/>
              <a:buNone/>
            </a:pPr>
            <a:r>
              <a:rPr lang="en-CA" altLang="en-US" sz="1400" dirty="0"/>
              <a:t>dx. 60s</a:t>
            </a:r>
          </a:p>
        </p:txBody>
      </p:sp>
      <p:sp>
        <p:nvSpPr>
          <p:cNvPr id="28" name="TextBox 41">
            <a:extLst>
              <a:ext uri="{FF2B5EF4-FFF2-40B4-BE49-F238E27FC236}">
                <a16:creationId xmlns:a16="http://schemas.microsoft.com/office/drawing/2014/main" id="{8F358770-5D62-92FF-7D75-AC9FA48046E1}"/>
              </a:ext>
            </a:extLst>
          </p:cNvPr>
          <p:cNvSpPr txBox="1">
            <a:spLocks noChangeArrowheads="1"/>
          </p:cNvSpPr>
          <p:nvPr/>
        </p:nvSpPr>
        <p:spPr bwMode="auto">
          <a:xfrm>
            <a:off x="4076502" y="4366035"/>
            <a:ext cx="9909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2017</a:t>
            </a:r>
          </a:p>
          <a:p>
            <a:pPr eaLnBrk="1" hangingPunct="1">
              <a:spcBef>
                <a:spcPct val="0"/>
              </a:spcBef>
              <a:buFontTx/>
              <a:buNone/>
            </a:pPr>
            <a:r>
              <a:rPr lang="en-CA" altLang="en-US" sz="1400" dirty="0"/>
              <a:t>2019</a:t>
            </a:r>
          </a:p>
        </p:txBody>
      </p:sp>
      <p:pic>
        <p:nvPicPr>
          <p:cNvPr id="5" name="Picture 4">
            <a:extLst>
              <a:ext uri="{FF2B5EF4-FFF2-40B4-BE49-F238E27FC236}">
                <a16:creationId xmlns:a16="http://schemas.microsoft.com/office/drawing/2014/main" id="{0B207FC0-A83E-0D2E-FF20-137FD17453C2}"/>
              </a:ext>
            </a:extLst>
          </p:cNvPr>
          <p:cNvPicPr>
            <a:picLocks noChangeAspect="1"/>
          </p:cNvPicPr>
          <p:nvPr/>
        </p:nvPicPr>
        <p:blipFill>
          <a:blip r:embed="rId4"/>
          <a:stretch>
            <a:fillRect/>
          </a:stretch>
        </p:blipFill>
        <p:spPr>
          <a:xfrm>
            <a:off x="0" y="0"/>
            <a:ext cx="9144000" cy="5143500"/>
          </a:xfrm>
          <a:prstGeom prst="rect">
            <a:avLst/>
          </a:prstGeom>
        </p:spPr>
      </p:pic>
    </p:spTree>
    <p:extLst>
      <p:ext uri="{BB962C8B-B14F-4D97-AF65-F5344CB8AC3E}">
        <p14:creationId xmlns:p14="http://schemas.microsoft.com/office/powerpoint/2010/main" val="2515827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2"/>
          <p:cNvSpPr>
            <a:spLocks noChangeArrowheads="1"/>
          </p:cNvSpPr>
          <p:nvPr/>
        </p:nvSpPr>
        <p:spPr bwMode="auto">
          <a:xfrm>
            <a:off x="3447708" y="4306399"/>
            <a:ext cx="504000" cy="378000"/>
          </a:xfrm>
          <a:prstGeom prst="rect">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endParaRPr lang="en-US" altLang="en-US" sz="1800"/>
          </a:p>
        </p:txBody>
      </p:sp>
      <p:sp>
        <p:nvSpPr>
          <p:cNvPr id="8" name="Rectangle 9"/>
          <p:cNvSpPr>
            <a:spLocks noChangeArrowheads="1"/>
          </p:cNvSpPr>
          <p:nvPr/>
        </p:nvSpPr>
        <p:spPr bwMode="auto">
          <a:xfrm>
            <a:off x="1694376" y="2481081"/>
            <a:ext cx="504000" cy="37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endParaRPr lang="en-US" altLang="en-US" sz="1800"/>
          </a:p>
        </p:txBody>
      </p:sp>
      <p:sp>
        <p:nvSpPr>
          <p:cNvPr id="9" name="Oval 24"/>
          <p:cNvSpPr>
            <a:spLocks noChangeArrowheads="1"/>
          </p:cNvSpPr>
          <p:nvPr/>
        </p:nvSpPr>
        <p:spPr bwMode="auto">
          <a:xfrm>
            <a:off x="3447708" y="3229181"/>
            <a:ext cx="504000" cy="3780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endParaRPr lang="en-US" altLang="en-US" sz="1800"/>
          </a:p>
        </p:txBody>
      </p:sp>
      <p:sp>
        <p:nvSpPr>
          <p:cNvPr id="14" name="TextBox 41"/>
          <p:cNvSpPr txBox="1">
            <a:spLocks noChangeArrowheads="1"/>
          </p:cNvSpPr>
          <p:nvPr/>
        </p:nvSpPr>
        <p:spPr bwMode="auto">
          <a:xfrm>
            <a:off x="3779912" y="3003798"/>
            <a:ext cx="5418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45</a:t>
            </a:r>
          </a:p>
        </p:txBody>
      </p:sp>
      <p:sp>
        <p:nvSpPr>
          <p:cNvPr id="15" name="Rectangle 9"/>
          <p:cNvSpPr>
            <a:spLocks noChangeArrowheads="1"/>
          </p:cNvSpPr>
          <p:nvPr/>
        </p:nvSpPr>
        <p:spPr bwMode="auto">
          <a:xfrm>
            <a:off x="5652176" y="2481782"/>
            <a:ext cx="504000" cy="37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endParaRPr lang="en-US" altLang="en-US" sz="1800"/>
          </a:p>
        </p:txBody>
      </p:sp>
      <p:cxnSp>
        <p:nvCxnSpPr>
          <p:cNvPr id="21" name="Straight Arrow Connector 20"/>
          <p:cNvCxnSpPr/>
          <p:nvPr/>
        </p:nvCxnSpPr>
        <p:spPr>
          <a:xfrm flipV="1">
            <a:off x="3331457" y="3625574"/>
            <a:ext cx="175430" cy="22193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5" name="Oval 24"/>
          <p:cNvSpPr>
            <a:spLocks noChangeArrowheads="1"/>
          </p:cNvSpPr>
          <p:nvPr/>
        </p:nvSpPr>
        <p:spPr bwMode="auto">
          <a:xfrm>
            <a:off x="7956432" y="2481782"/>
            <a:ext cx="504000" cy="378000"/>
          </a:xfrm>
          <a:prstGeom prst="ellipse">
            <a:avLst/>
          </a:prstGeom>
          <a:gradFill flip="none" rotWithShape="1">
            <a:gsLst>
              <a:gs pos="49000">
                <a:schemeClr val="tx1"/>
              </a:gs>
              <a:gs pos="54000">
                <a:schemeClr val="accent1">
                  <a:tint val="44500"/>
                  <a:satMod val="160000"/>
                </a:schemeClr>
              </a:gs>
              <a:gs pos="54000">
                <a:schemeClr val="bg1"/>
              </a:gs>
              <a:gs pos="53000">
                <a:schemeClr val="accent1">
                  <a:tint val="23500"/>
                  <a:satMod val="160000"/>
                </a:schemeClr>
              </a:gs>
            </a:gsLst>
            <a:path path="rect">
              <a:fillToRect l="100000" b="100000"/>
            </a:path>
            <a:tileRect t="-100000" r="-100000"/>
          </a:gradFill>
          <a:ln w="25400">
            <a:solidFill>
              <a:schemeClr val="tx1"/>
            </a:solidFill>
            <a:round/>
            <a:headEnd/>
            <a:tailEnd/>
          </a:ln>
        </p:spPr>
        <p:txBody>
          <a:bodyPr wrap="none" anchor="ctr"/>
          <a:lstStyle/>
          <a:p>
            <a:endParaRPr lang="en-US" altLang="en-US"/>
          </a:p>
        </p:txBody>
      </p:sp>
      <p:sp>
        <p:nvSpPr>
          <p:cNvPr id="26" name="Oval 24"/>
          <p:cNvSpPr>
            <a:spLocks noChangeArrowheads="1"/>
          </p:cNvSpPr>
          <p:nvPr/>
        </p:nvSpPr>
        <p:spPr bwMode="auto">
          <a:xfrm>
            <a:off x="6876312" y="2481782"/>
            <a:ext cx="504000" cy="3780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endParaRPr lang="en-US" altLang="en-US" sz="1800"/>
          </a:p>
        </p:txBody>
      </p:sp>
      <p:sp>
        <p:nvSpPr>
          <p:cNvPr id="29" name="Rectangle 9"/>
          <p:cNvSpPr>
            <a:spLocks noChangeArrowheads="1"/>
          </p:cNvSpPr>
          <p:nvPr/>
        </p:nvSpPr>
        <p:spPr bwMode="auto">
          <a:xfrm>
            <a:off x="4092261" y="2474939"/>
            <a:ext cx="504000" cy="378000"/>
          </a:xfrm>
          <a:prstGeom prst="rect">
            <a:avLst/>
          </a:prstGeom>
          <a:gradFill flip="none" rotWithShape="1">
            <a:gsLst>
              <a:gs pos="26000">
                <a:schemeClr val="tx1"/>
              </a:gs>
              <a:gs pos="52000">
                <a:schemeClr val="tx1"/>
              </a:gs>
              <a:gs pos="63000">
                <a:schemeClr val="bg1"/>
              </a:gs>
              <a:gs pos="89000">
                <a:schemeClr val="bg1"/>
              </a:gs>
            </a:gsLst>
            <a:path path="rect">
              <a:fillToRect r="100000" b="100000"/>
            </a:path>
            <a:tileRect l="-100000" t="-100000"/>
          </a:gradFill>
          <a:ln w="25400">
            <a:solidFill>
              <a:schemeClr val="tx1"/>
            </a:solidFill>
            <a:miter lim="800000"/>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endParaRPr lang="en-US" altLang="en-US" sz="1800"/>
          </a:p>
        </p:txBody>
      </p:sp>
      <p:sp>
        <p:nvSpPr>
          <p:cNvPr id="30" name="Oval 24"/>
          <p:cNvSpPr>
            <a:spLocks noChangeArrowheads="1"/>
          </p:cNvSpPr>
          <p:nvPr/>
        </p:nvSpPr>
        <p:spPr bwMode="auto">
          <a:xfrm>
            <a:off x="2846528" y="2481081"/>
            <a:ext cx="504000" cy="378000"/>
          </a:xfrm>
          <a:prstGeom prst="ellipse">
            <a:avLst/>
          </a:prstGeom>
          <a:gradFill flip="none" rotWithShape="1">
            <a:gsLst>
              <a:gs pos="49000">
                <a:schemeClr val="tx1"/>
              </a:gs>
              <a:gs pos="54000">
                <a:schemeClr val="accent1">
                  <a:tint val="44500"/>
                  <a:satMod val="160000"/>
                </a:schemeClr>
              </a:gs>
              <a:gs pos="54000">
                <a:schemeClr val="bg1"/>
              </a:gs>
              <a:gs pos="53000">
                <a:schemeClr val="accent1">
                  <a:tint val="23500"/>
                  <a:satMod val="160000"/>
                </a:schemeClr>
              </a:gs>
            </a:gsLst>
            <a:path path="rect">
              <a:fillToRect l="100000" b="100000"/>
            </a:path>
            <a:tileRect t="-100000" r="-100000"/>
          </a:gradFill>
          <a:ln w="2540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endParaRPr lang="en-US" altLang="en-US" sz="1800"/>
          </a:p>
        </p:txBody>
      </p:sp>
      <p:cxnSp>
        <p:nvCxnSpPr>
          <p:cNvPr id="39" name="Straight Connector 38"/>
          <p:cNvCxnSpPr/>
          <p:nvPr/>
        </p:nvCxnSpPr>
        <p:spPr>
          <a:xfrm>
            <a:off x="3327722" y="2643758"/>
            <a:ext cx="751373" cy="0"/>
          </a:xfrm>
          <a:prstGeom prst="line">
            <a:avLst/>
          </a:prstGeom>
        </p:spPr>
        <p:style>
          <a:lnRef idx="1">
            <a:schemeClr val="dk1"/>
          </a:lnRef>
          <a:fillRef idx="0">
            <a:schemeClr val="dk1"/>
          </a:fillRef>
          <a:effectRef idx="0">
            <a:schemeClr val="dk1"/>
          </a:effectRef>
          <a:fontRef idx="minor">
            <a:schemeClr val="tx1"/>
          </a:fontRef>
        </p:style>
      </p:cxnSp>
      <p:sp>
        <p:nvSpPr>
          <p:cNvPr id="40" name="TextBox 39"/>
          <p:cNvSpPr txBox="1"/>
          <p:nvPr/>
        </p:nvSpPr>
        <p:spPr>
          <a:xfrm>
            <a:off x="3563888" y="4362658"/>
            <a:ext cx="703688" cy="369332"/>
          </a:xfrm>
          <a:prstGeom prst="rect">
            <a:avLst/>
          </a:prstGeom>
          <a:noFill/>
        </p:spPr>
        <p:txBody>
          <a:bodyPr wrap="square" rtlCol="0">
            <a:spAutoFit/>
          </a:bodyPr>
          <a:lstStyle/>
          <a:p>
            <a:r>
              <a:rPr lang="en-CA" dirty="0"/>
              <a:t>2</a:t>
            </a:r>
          </a:p>
        </p:txBody>
      </p:sp>
      <p:sp>
        <p:nvSpPr>
          <p:cNvPr id="23" name="TextBox 41"/>
          <p:cNvSpPr txBox="1">
            <a:spLocks noChangeArrowheads="1"/>
          </p:cNvSpPr>
          <p:nvPr/>
        </p:nvSpPr>
        <p:spPr bwMode="auto">
          <a:xfrm>
            <a:off x="2123728" y="2263973"/>
            <a:ext cx="5418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95</a:t>
            </a:r>
          </a:p>
        </p:txBody>
      </p:sp>
      <p:sp>
        <p:nvSpPr>
          <p:cNvPr id="31" name="TextBox 41"/>
          <p:cNvSpPr txBox="1">
            <a:spLocks noChangeArrowheads="1"/>
          </p:cNvSpPr>
          <p:nvPr/>
        </p:nvSpPr>
        <p:spPr bwMode="auto">
          <a:xfrm>
            <a:off x="6156256" y="2278881"/>
            <a:ext cx="720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d.78</a:t>
            </a:r>
          </a:p>
        </p:txBody>
      </p:sp>
      <p:sp>
        <p:nvSpPr>
          <p:cNvPr id="32" name="TextBox 41"/>
          <p:cNvSpPr txBox="1">
            <a:spLocks noChangeArrowheads="1"/>
          </p:cNvSpPr>
          <p:nvPr/>
        </p:nvSpPr>
        <p:spPr bwMode="auto">
          <a:xfrm>
            <a:off x="7236368" y="2278881"/>
            <a:ext cx="6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d.90</a:t>
            </a:r>
          </a:p>
        </p:txBody>
      </p:sp>
      <p:sp>
        <p:nvSpPr>
          <p:cNvPr id="35" name="TextBox 41"/>
          <p:cNvSpPr txBox="1">
            <a:spLocks noChangeArrowheads="1"/>
          </p:cNvSpPr>
          <p:nvPr/>
        </p:nvSpPr>
        <p:spPr bwMode="auto">
          <a:xfrm>
            <a:off x="8388496" y="2278881"/>
            <a:ext cx="6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d.85</a:t>
            </a:r>
          </a:p>
        </p:txBody>
      </p:sp>
      <p:sp>
        <p:nvSpPr>
          <p:cNvPr id="36" name="Rectangle 9"/>
          <p:cNvSpPr>
            <a:spLocks noChangeArrowheads="1"/>
          </p:cNvSpPr>
          <p:nvPr/>
        </p:nvSpPr>
        <p:spPr bwMode="auto">
          <a:xfrm>
            <a:off x="5641025" y="1086606"/>
            <a:ext cx="504000" cy="37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endParaRPr lang="en-US" altLang="en-US" sz="1800"/>
          </a:p>
        </p:txBody>
      </p:sp>
      <p:sp>
        <p:nvSpPr>
          <p:cNvPr id="38" name="Oval 24"/>
          <p:cNvSpPr>
            <a:spLocks noChangeArrowheads="1"/>
          </p:cNvSpPr>
          <p:nvPr/>
        </p:nvSpPr>
        <p:spPr bwMode="auto">
          <a:xfrm>
            <a:off x="6876310" y="1086606"/>
            <a:ext cx="504000" cy="378000"/>
          </a:xfrm>
          <a:prstGeom prst="ellipse">
            <a:avLst/>
          </a:prstGeom>
          <a:gradFill flip="none" rotWithShape="1">
            <a:gsLst>
              <a:gs pos="49000">
                <a:schemeClr val="tx1"/>
              </a:gs>
              <a:gs pos="54000">
                <a:schemeClr val="accent1">
                  <a:tint val="44500"/>
                  <a:satMod val="160000"/>
                </a:schemeClr>
              </a:gs>
              <a:gs pos="54000">
                <a:schemeClr val="bg1"/>
              </a:gs>
              <a:gs pos="53000">
                <a:schemeClr val="accent1">
                  <a:tint val="23500"/>
                  <a:satMod val="160000"/>
                </a:schemeClr>
              </a:gs>
            </a:gsLst>
            <a:path path="rect">
              <a:fillToRect l="100000" b="100000"/>
            </a:path>
            <a:tileRect t="-100000" r="-100000"/>
          </a:gradFill>
          <a:ln w="25400">
            <a:solidFill>
              <a:schemeClr val="tx1"/>
            </a:solidFill>
            <a:round/>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endParaRPr lang="en-US" altLang="en-US" sz="1800"/>
          </a:p>
        </p:txBody>
      </p:sp>
      <p:cxnSp>
        <p:nvCxnSpPr>
          <p:cNvPr id="41" name="Straight Connector 40"/>
          <p:cNvCxnSpPr/>
          <p:nvPr/>
        </p:nvCxnSpPr>
        <p:spPr>
          <a:xfrm>
            <a:off x="6124939" y="1275606"/>
            <a:ext cx="751373" cy="0"/>
          </a:xfrm>
          <a:prstGeom prst="line">
            <a:avLst/>
          </a:prstGeom>
        </p:spPr>
        <p:style>
          <a:lnRef idx="1">
            <a:schemeClr val="dk1"/>
          </a:lnRef>
          <a:fillRef idx="0">
            <a:schemeClr val="dk1"/>
          </a:fillRef>
          <a:effectRef idx="0">
            <a:schemeClr val="dk1"/>
          </a:effectRef>
          <a:fontRef idx="minor">
            <a:schemeClr val="tx1"/>
          </a:fontRef>
        </p:style>
      </p:cxnSp>
      <p:sp>
        <p:nvSpPr>
          <p:cNvPr id="42" name="TextBox 41"/>
          <p:cNvSpPr txBox="1">
            <a:spLocks noChangeArrowheads="1"/>
          </p:cNvSpPr>
          <p:nvPr/>
        </p:nvSpPr>
        <p:spPr bwMode="auto">
          <a:xfrm>
            <a:off x="6073073" y="766713"/>
            <a:ext cx="6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d.82</a:t>
            </a:r>
          </a:p>
        </p:txBody>
      </p:sp>
      <p:sp>
        <p:nvSpPr>
          <p:cNvPr id="43" name="TextBox 42"/>
          <p:cNvSpPr txBox="1">
            <a:spLocks noChangeArrowheads="1"/>
          </p:cNvSpPr>
          <p:nvPr/>
        </p:nvSpPr>
        <p:spPr bwMode="auto">
          <a:xfrm>
            <a:off x="7308432" y="798606"/>
            <a:ext cx="6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d.50s</a:t>
            </a:r>
          </a:p>
        </p:txBody>
      </p:sp>
      <p:cxnSp>
        <p:nvCxnSpPr>
          <p:cNvPr id="44" name="Straight Connector 43"/>
          <p:cNvCxnSpPr/>
          <p:nvPr/>
        </p:nvCxnSpPr>
        <p:spPr>
          <a:xfrm>
            <a:off x="4355976" y="1995686"/>
            <a:ext cx="3888000"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a:stCxn id="15" idx="0"/>
          </p:cNvCxnSpPr>
          <p:nvPr/>
        </p:nvCxnSpPr>
        <p:spPr>
          <a:xfrm flipV="1">
            <a:off x="5904176" y="1995686"/>
            <a:ext cx="0" cy="486096"/>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flipV="1">
            <a:off x="7092280" y="1995686"/>
            <a:ext cx="0" cy="486096"/>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flipV="1">
            <a:off x="8244408" y="1995686"/>
            <a:ext cx="0" cy="486096"/>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flipV="1">
            <a:off x="4355976" y="1995686"/>
            <a:ext cx="0" cy="486096"/>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flipV="1">
            <a:off x="6516216" y="1275606"/>
            <a:ext cx="0" cy="720000"/>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flipV="1">
            <a:off x="3699708" y="2670081"/>
            <a:ext cx="0" cy="540000"/>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flipV="1">
            <a:off x="3707904" y="3615926"/>
            <a:ext cx="0" cy="684000"/>
          </a:xfrm>
          <a:prstGeom prst="line">
            <a:avLst/>
          </a:prstGeom>
        </p:spPr>
        <p:style>
          <a:lnRef idx="1">
            <a:schemeClr val="dk1"/>
          </a:lnRef>
          <a:fillRef idx="0">
            <a:schemeClr val="dk1"/>
          </a:fillRef>
          <a:effectRef idx="0">
            <a:schemeClr val="dk1"/>
          </a:effectRef>
          <a:fontRef idx="minor">
            <a:schemeClr val="tx1"/>
          </a:fontRef>
        </p:style>
      </p:cxnSp>
      <p:sp>
        <p:nvSpPr>
          <p:cNvPr id="59" name="TextBox 41"/>
          <p:cNvSpPr txBox="1">
            <a:spLocks noChangeArrowheads="1"/>
          </p:cNvSpPr>
          <p:nvPr/>
        </p:nvSpPr>
        <p:spPr bwMode="auto">
          <a:xfrm>
            <a:off x="2415320" y="2996322"/>
            <a:ext cx="6783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err="1"/>
              <a:t>BrCA</a:t>
            </a:r>
            <a:r>
              <a:rPr lang="en-CA" altLang="en-US" sz="1400" dirty="0"/>
              <a:t> dx. 65</a:t>
            </a:r>
          </a:p>
        </p:txBody>
      </p:sp>
      <p:sp>
        <p:nvSpPr>
          <p:cNvPr id="60" name="TextBox 41"/>
          <p:cNvSpPr txBox="1">
            <a:spLocks noChangeArrowheads="1"/>
          </p:cNvSpPr>
          <p:nvPr/>
        </p:nvSpPr>
        <p:spPr bwMode="auto">
          <a:xfrm>
            <a:off x="8208432" y="2859081"/>
            <a:ext cx="72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err="1"/>
              <a:t>BrCA</a:t>
            </a:r>
            <a:r>
              <a:rPr lang="en-CA" altLang="en-US" sz="1400" dirty="0"/>
              <a:t> dx. 60s</a:t>
            </a:r>
          </a:p>
        </p:txBody>
      </p:sp>
      <p:sp>
        <p:nvSpPr>
          <p:cNvPr id="61" name="TextBox 41"/>
          <p:cNvSpPr txBox="1">
            <a:spLocks noChangeArrowheads="1"/>
          </p:cNvSpPr>
          <p:nvPr/>
        </p:nvSpPr>
        <p:spPr bwMode="auto">
          <a:xfrm>
            <a:off x="7393616" y="1286318"/>
            <a:ext cx="72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err="1"/>
              <a:t>BrCA</a:t>
            </a:r>
            <a:r>
              <a:rPr lang="en-CA" altLang="en-US" sz="1400" dirty="0"/>
              <a:t> dx. 45</a:t>
            </a:r>
          </a:p>
        </p:txBody>
      </p:sp>
      <p:cxnSp>
        <p:nvCxnSpPr>
          <p:cNvPr id="63" name="Straight Connector 62"/>
          <p:cNvCxnSpPr/>
          <p:nvPr/>
        </p:nvCxnSpPr>
        <p:spPr>
          <a:xfrm flipV="1">
            <a:off x="5589848" y="993349"/>
            <a:ext cx="612000" cy="585937"/>
          </a:xfrm>
          <a:prstGeom prst="line">
            <a:avLst/>
          </a:prstGeom>
        </p:spPr>
        <p:style>
          <a:lnRef idx="2">
            <a:schemeClr val="dk1"/>
          </a:lnRef>
          <a:fillRef idx="0">
            <a:schemeClr val="dk1"/>
          </a:fillRef>
          <a:effectRef idx="1">
            <a:schemeClr val="dk1"/>
          </a:effectRef>
          <a:fontRef idx="minor">
            <a:schemeClr val="tx1"/>
          </a:fontRef>
        </p:style>
      </p:cxnSp>
      <p:cxnSp>
        <p:nvCxnSpPr>
          <p:cNvPr id="64" name="Straight Connector 63"/>
          <p:cNvCxnSpPr/>
          <p:nvPr/>
        </p:nvCxnSpPr>
        <p:spPr>
          <a:xfrm flipV="1">
            <a:off x="5569801" y="2377813"/>
            <a:ext cx="612000" cy="585937"/>
          </a:xfrm>
          <a:prstGeom prst="line">
            <a:avLst/>
          </a:prstGeom>
        </p:spPr>
        <p:style>
          <a:lnRef idx="2">
            <a:schemeClr val="dk1"/>
          </a:lnRef>
          <a:fillRef idx="0">
            <a:schemeClr val="dk1"/>
          </a:fillRef>
          <a:effectRef idx="1">
            <a:schemeClr val="dk1"/>
          </a:effectRef>
          <a:fontRef idx="minor">
            <a:schemeClr val="tx1"/>
          </a:fontRef>
        </p:style>
      </p:cxnSp>
      <p:cxnSp>
        <p:nvCxnSpPr>
          <p:cNvPr id="65" name="Straight Connector 64"/>
          <p:cNvCxnSpPr/>
          <p:nvPr/>
        </p:nvCxnSpPr>
        <p:spPr>
          <a:xfrm flipV="1">
            <a:off x="6822310" y="993349"/>
            <a:ext cx="612000" cy="585937"/>
          </a:xfrm>
          <a:prstGeom prst="line">
            <a:avLst/>
          </a:prstGeom>
        </p:spPr>
        <p:style>
          <a:lnRef idx="2">
            <a:schemeClr val="dk1"/>
          </a:lnRef>
          <a:fillRef idx="0">
            <a:schemeClr val="dk1"/>
          </a:fillRef>
          <a:effectRef idx="1">
            <a:schemeClr val="dk1"/>
          </a:effectRef>
          <a:fontRef idx="minor">
            <a:schemeClr val="tx1"/>
          </a:fontRef>
        </p:style>
      </p:cxnSp>
      <p:cxnSp>
        <p:nvCxnSpPr>
          <p:cNvPr id="66" name="Straight Connector 65"/>
          <p:cNvCxnSpPr/>
          <p:nvPr/>
        </p:nvCxnSpPr>
        <p:spPr>
          <a:xfrm flipV="1">
            <a:off x="6771920" y="2371330"/>
            <a:ext cx="612000" cy="585937"/>
          </a:xfrm>
          <a:prstGeom prst="line">
            <a:avLst/>
          </a:prstGeom>
        </p:spPr>
        <p:style>
          <a:lnRef idx="2">
            <a:schemeClr val="dk1"/>
          </a:lnRef>
          <a:fillRef idx="0">
            <a:schemeClr val="dk1"/>
          </a:fillRef>
          <a:effectRef idx="1">
            <a:schemeClr val="dk1"/>
          </a:effectRef>
          <a:fontRef idx="minor">
            <a:schemeClr val="tx1"/>
          </a:fontRef>
        </p:style>
      </p:cxnSp>
      <p:cxnSp>
        <p:nvCxnSpPr>
          <p:cNvPr id="67" name="Straight Connector 66"/>
          <p:cNvCxnSpPr/>
          <p:nvPr/>
        </p:nvCxnSpPr>
        <p:spPr>
          <a:xfrm flipV="1">
            <a:off x="7807616" y="2417861"/>
            <a:ext cx="612000" cy="585937"/>
          </a:xfrm>
          <a:prstGeom prst="line">
            <a:avLst/>
          </a:prstGeom>
        </p:spPr>
        <p:style>
          <a:lnRef idx="2">
            <a:schemeClr val="dk1"/>
          </a:lnRef>
          <a:fillRef idx="0">
            <a:schemeClr val="dk1"/>
          </a:fillRef>
          <a:effectRef idx="1">
            <a:schemeClr val="dk1"/>
          </a:effectRef>
          <a:fontRef idx="minor">
            <a:schemeClr val="tx1"/>
          </a:fontRef>
        </p:style>
      </p:cxnSp>
      <p:cxnSp>
        <p:nvCxnSpPr>
          <p:cNvPr id="68" name="Straight Connector 67"/>
          <p:cNvCxnSpPr/>
          <p:nvPr/>
        </p:nvCxnSpPr>
        <p:spPr>
          <a:xfrm>
            <a:off x="1946376" y="1995606"/>
            <a:ext cx="1167496" cy="0"/>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flipV="1">
            <a:off x="1946376" y="1995606"/>
            <a:ext cx="0" cy="486096"/>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flipV="1">
            <a:off x="3131840" y="1995606"/>
            <a:ext cx="0" cy="486096"/>
          </a:xfrm>
          <a:prstGeom prst="line">
            <a:avLst/>
          </a:prstGeom>
        </p:spPr>
        <p:style>
          <a:lnRef idx="1">
            <a:schemeClr val="dk1"/>
          </a:lnRef>
          <a:fillRef idx="0">
            <a:schemeClr val="dk1"/>
          </a:fillRef>
          <a:effectRef idx="0">
            <a:schemeClr val="dk1"/>
          </a:effectRef>
          <a:fontRef idx="minor">
            <a:schemeClr val="tx1"/>
          </a:fontRef>
        </p:style>
      </p:cxnSp>
      <p:sp>
        <p:nvSpPr>
          <p:cNvPr id="72" name="Rectangle 9"/>
          <p:cNvSpPr>
            <a:spLocks noChangeArrowheads="1"/>
          </p:cNvSpPr>
          <p:nvPr/>
        </p:nvSpPr>
        <p:spPr bwMode="auto">
          <a:xfrm>
            <a:off x="1670849" y="1091443"/>
            <a:ext cx="504000" cy="378000"/>
          </a:xfrm>
          <a:prstGeom prst="rect">
            <a:avLst/>
          </a:prstGeom>
          <a:gradFill flip="none" rotWithShape="1">
            <a:gsLst>
              <a:gs pos="26000">
                <a:schemeClr val="tx1"/>
              </a:gs>
              <a:gs pos="52000">
                <a:schemeClr val="tx1"/>
              </a:gs>
              <a:gs pos="63000">
                <a:schemeClr val="bg1"/>
              </a:gs>
              <a:gs pos="89000">
                <a:schemeClr val="bg1"/>
              </a:gs>
            </a:gsLst>
            <a:path path="rect">
              <a:fillToRect t="100000" r="100000"/>
            </a:path>
            <a:tileRect l="-100000" b="-100000"/>
          </a:gradFill>
          <a:ln w="25400">
            <a:solidFill>
              <a:schemeClr val="tx1"/>
            </a:solidFill>
            <a:miter lim="800000"/>
            <a:headEnd/>
            <a:tailEnd/>
          </a:ln>
        </p:spPr>
        <p:txBody>
          <a:bodyPr wrap="none" anchor="ctr"/>
          <a:lstStyle>
            <a:lvl1pPr eaLnBrk="0" hangingPunct="0">
              <a:defRPr sz="2400">
                <a:solidFill>
                  <a:schemeClr val="tx1"/>
                </a:solidFill>
                <a:latin typeface="Calibri" pitchFamily="-1" charset="0"/>
                <a:cs typeface="Arial" charset="0"/>
              </a:defRPr>
            </a:lvl1pPr>
            <a:lvl2pPr marL="37931725" indent="-37474525" eaLnBrk="0" hangingPunct="0">
              <a:defRPr sz="2400">
                <a:solidFill>
                  <a:schemeClr val="tx1"/>
                </a:solidFill>
                <a:latin typeface="Calibri" pitchFamily="-1" charset="0"/>
                <a:cs typeface="Arial" charset="0"/>
              </a:defRPr>
            </a:lvl2pPr>
            <a:lvl3pPr eaLnBrk="0" hangingPunct="0">
              <a:defRPr sz="2400">
                <a:solidFill>
                  <a:schemeClr val="tx1"/>
                </a:solidFill>
                <a:latin typeface="Calibri" pitchFamily="-1" charset="0"/>
                <a:cs typeface="Arial" charset="0"/>
              </a:defRPr>
            </a:lvl3pPr>
            <a:lvl4pPr eaLnBrk="0" hangingPunct="0">
              <a:defRPr sz="2400">
                <a:solidFill>
                  <a:schemeClr val="tx1"/>
                </a:solidFill>
                <a:latin typeface="Calibri" pitchFamily="-1" charset="0"/>
                <a:cs typeface="Arial" charset="0"/>
              </a:defRPr>
            </a:lvl4pPr>
            <a:lvl5pPr eaLnBrk="0" hangingPunct="0">
              <a:defRPr sz="2400">
                <a:solidFill>
                  <a:schemeClr val="tx1"/>
                </a:solidFill>
                <a:latin typeface="Calibri" pitchFamily="-1" charset="0"/>
                <a:cs typeface="Arial" charset="0"/>
              </a:defRPr>
            </a:lvl5pPr>
            <a:lvl6pPr marL="457200" eaLnBrk="0" fontAlgn="base" hangingPunct="0">
              <a:spcBef>
                <a:spcPct val="0"/>
              </a:spcBef>
              <a:spcAft>
                <a:spcPct val="0"/>
              </a:spcAft>
              <a:defRPr sz="2400">
                <a:solidFill>
                  <a:schemeClr val="tx1"/>
                </a:solidFill>
                <a:latin typeface="Calibri" pitchFamily="-1" charset="0"/>
                <a:cs typeface="Arial" charset="0"/>
              </a:defRPr>
            </a:lvl6pPr>
            <a:lvl7pPr marL="914400" eaLnBrk="0" fontAlgn="base" hangingPunct="0">
              <a:spcBef>
                <a:spcPct val="0"/>
              </a:spcBef>
              <a:spcAft>
                <a:spcPct val="0"/>
              </a:spcAft>
              <a:defRPr sz="2400">
                <a:solidFill>
                  <a:schemeClr val="tx1"/>
                </a:solidFill>
                <a:latin typeface="Calibri" pitchFamily="-1" charset="0"/>
                <a:cs typeface="Arial" charset="0"/>
              </a:defRPr>
            </a:lvl7pPr>
            <a:lvl8pPr marL="1371600" eaLnBrk="0" fontAlgn="base" hangingPunct="0">
              <a:spcBef>
                <a:spcPct val="0"/>
              </a:spcBef>
              <a:spcAft>
                <a:spcPct val="0"/>
              </a:spcAft>
              <a:defRPr sz="2400">
                <a:solidFill>
                  <a:schemeClr val="tx1"/>
                </a:solidFill>
                <a:latin typeface="Calibri" pitchFamily="-1" charset="0"/>
                <a:cs typeface="Arial" charset="0"/>
              </a:defRPr>
            </a:lvl8pPr>
            <a:lvl9pPr marL="1828800" eaLnBrk="0" fontAlgn="base" hangingPunct="0">
              <a:spcBef>
                <a:spcPct val="0"/>
              </a:spcBef>
              <a:spcAft>
                <a:spcPct val="0"/>
              </a:spcAft>
              <a:defRPr sz="2400">
                <a:solidFill>
                  <a:schemeClr val="tx1"/>
                </a:solidFill>
                <a:latin typeface="Calibri" pitchFamily="-1" charset="0"/>
                <a:cs typeface="Arial" charset="0"/>
              </a:defRPr>
            </a:lvl9pPr>
          </a:lstStyle>
          <a:p>
            <a:pPr eaLnBrk="1" hangingPunct="1"/>
            <a:endParaRPr lang="en-US" altLang="en-US" sz="1800"/>
          </a:p>
        </p:txBody>
      </p:sp>
      <p:sp>
        <p:nvSpPr>
          <p:cNvPr id="73" name="Oval 24"/>
          <p:cNvSpPr>
            <a:spLocks noChangeArrowheads="1"/>
          </p:cNvSpPr>
          <p:nvPr/>
        </p:nvSpPr>
        <p:spPr bwMode="auto">
          <a:xfrm>
            <a:off x="2906134" y="1091443"/>
            <a:ext cx="504000" cy="3780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a:p>
        </p:txBody>
      </p:sp>
      <p:cxnSp>
        <p:nvCxnSpPr>
          <p:cNvPr id="74" name="Straight Connector 73"/>
          <p:cNvCxnSpPr/>
          <p:nvPr/>
        </p:nvCxnSpPr>
        <p:spPr>
          <a:xfrm>
            <a:off x="2154763" y="1280443"/>
            <a:ext cx="751373" cy="0"/>
          </a:xfrm>
          <a:prstGeom prst="line">
            <a:avLst/>
          </a:prstGeom>
        </p:spPr>
        <p:style>
          <a:lnRef idx="1">
            <a:schemeClr val="dk1"/>
          </a:lnRef>
          <a:fillRef idx="0">
            <a:schemeClr val="dk1"/>
          </a:fillRef>
          <a:effectRef idx="0">
            <a:schemeClr val="dk1"/>
          </a:effectRef>
          <a:fontRef idx="minor">
            <a:schemeClr val="tx1"/>
          </a:fontRef>
        </p:style>
      </p:cxnSp>
      <p:sp>
        <p:nvSpPr>
          <p:cNvPr id="75" name="TextBox 74"/>
          <p:cNvSpPr txBox="1">
            <a:spLocks noChangeArrowheads="1"/>
          </p:cNvSpPr>
          <p:nvPr/>
        </p:nvSpPr>
        <p:spPr bwMode="auto">
          <a:xfrm>
            <a:off x="2102897" y="771550"/>
            <a:ext cx="6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d.60s</a:t>
            </a:r>
          </a:p>
        </p:txBody>
      </p:sp>
      <p:sp>
        <p:nvSpPr>
          <p:cNvPr id="76" name="TextBox 75"/>
          <p:cNvSpPr txBox="1">
            <a:spLocks noChangeArrowheads="1"/>
          </p:cNvSpPr>
          <p:nvPr/>
        </p:nvSpPr>
        <p:spPr bwMode="auto">
          <a:xfrm>
            <a:off x="3338256" y="803443"/>
            <a:ext cx="6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d.90s</a:t>
            </a:r>
          </a:p>
        </p:txBody>
      </p:sp>
      <p:cxnSp>
        <p:nvCxnSpPr>
          <p:cNvPr id="77" name="Straight Connector 76"/>
          <p:cNvCxnSpPr/>
          <p:nvPr/>
        </p:nvCxnSpPr>
        <p:spPr>
          <a:xfrm flipV="1">
            <a:off x="1619672" y="998186"/>
            <a:ext cx="612000" cy="585937"/>
          </a:xfrm>
          <a:prstGeom prst="line">
            <a:avLst/>
          </a:prstGeom>
        </p:spPr>
        <p:style>
          <a:lnRef idx="2">
            <a:schemeClr val="dk1"/>
          </a:lnRef>
          <a:fillRef idx="0">
            <a:schemeClr val="dk1"/>
          </a:fillRef>
          <a:effectRef idx="1">
            <a:schemeClr val="dk1"/>
          </a:effectRef>
          <a:fontRef idx="minor">
            <a:schemeClr val="tx1"/>
          </a:fontRef>
        </p:style>
      </p:cxnSp>
      <p:cxnSp>
        <p:nvCxnSpPr>
          <p:cNvPr id="78" name="Straight Connector 77"/>
          <p:cNvCxnSpPr/>
          <p:nvPr/>
        </p:nvCxnSpPr>
        <p:spPr>
          <a:xfrm flipV="1">
            <a:off x="2852134" y="998186"/>
            <a:ext cx="612000" cy="585937"/>
          </a:xfrm>
          <a:prstGeom prst="line">
            <a:avLst/>
          </a:prstGeom>
        </p:spPr>
        <p:style>
          <a:lnRef idx="2">
            <a:schemeClr val="dk1"/>
          </a:lnRef>
          <a:fillRef idx="0">
            <a:schemeClr val="dk1"/>
          </a:fillRef>
          <a:effectRef idx="1">
            <a:schemeClr val="dk1"/>
          </a:effectRef>
          <a:fontRef idx="minor">
            <a:schemeClr val="tx1"/>
          </a:fontRef>
        </p:style>
      </p:cxnSp>
      <p:cxnSp>
        <p:nvCxnSpPr>
          <p:cNvPr id="79" name="Straight Connector 78"/>
          <p:cNvCxnSpPr/>
          <p:nvPr/>
        </p:nvCxnSpPr>
        <p:spPr>
          <a:xfrm flipV="1">
            <a:off x="2555776" y="1275606"/>
            <a:ext cx="0" cy="720000"/>
          </a:xfrm>
          <a:prstGeom prst="line">
            <a:avLst/>
          </a:prstGeom>
        </p:spPr>
        <p:style>
          <a:lnRef idx="1">
            <a:schemeClr val="dk1"/>
          </a:lnRef>
          <a:fillRef idx="0">
            <a:schemeClr val="dk1"/>
          </a:fillRef>
          <a:effectRef idx="0">
            <a:schemeClr val="dk1"/>
          </a:effectRef>
          <a:fontRef idx="minor">
            <a:schemeClr val="tx1"/>
          </a:fontRef>
        </p:style>
      </p:cxnSp>
      <p:sp>
        <p:nvSpPr>
          <p:cNvPr id="24" name="TextBox 41"/>
          <p:cNvSpPr txBox="1">
            <a:spLocks noChangeArrowheads="1"/>
          </p:cNvSpPr>
          <p:nvPr/>
        </p:nvSpPr>
        <p:spPr bwMode="auto">
          <a:xfrm>
            <a:off x="3347936" y="2278881"/>
            <a:ext cx="6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82</a:t>
            </a:r>
          </a:p>
        </p:txBody>
      </p:sp>
      <p:sp>
        <p:nvSpPr>
          <p:cNvPr id="27" name="TextBox 41"/>
          <p:cNvSpPr txBox="1">
            <a:spLocks noChangeArrowheads="1"/>
          </p:cNvSpPr>
          <p:nvPr/>
        </p:nvSpPr>
        <p:spPr bwMode="auto">
          <a:xfrm>
            <a:off x="4572072" y="2309658"/>
            <a:ext cx="64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74</a:t>
            </a:r>
          </a:p>
        </p:txBody>
      </p:sp>
      <p:pic>
        <p:nvPicPr>
          <p:cNvPr id="2" name="Picture 1" descr="Casual woman back hands her back">
            <a:extLst>
              <a:ext uri="{FF2B5EF4-FFF2-40B4-BE49-F238E27FC236}">
                <a16:creationId xmlns:a16="http://schemas.microsoft.com/office/drawing/2014/main" id="{C79283DD-DA0F-B359-0055-812C2E0BFD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79512" y="3922255"/>
            <a:ext cx="328571" cy="1146288"/>
          </a:xfrm>
          <a:prstGeom prst="rect">
            <a:avLst/>
          </a:prstGeom>
        </p:spPr>
      </p:pic>
      <p:sp>
        <p:nvSpPr>
          <p:cNvPr id="11" name="TextBox 41">
            <a:extLst>
              <a:ext uri="{FF2B5EF4-FFF2-40B4-BE49-F238E27FC236}">
                <a16:creationId xmlns:a16="http://schemas.microsoft.com/office/drawing/2014/main" id="{98D06E23-FE55-0165-B05B-DE58EFC26BBA}"/>
              </a:ext>
            </a:extLst>
          </p:cNvPr>
          <p:cNvSpPr txBox="1">
            <a:spLocks noChangeArrowheads="1"/>
          </p:cNvSpPr>
          <p:nvPr/>
        </p:nvSpPr>
        <p:spPr bwMode="auto">
          <a:xfrm>
            <a:off x="4183138" y="2864406"/>
            <a:ext cx="99099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Prostate dx. 69</a:t>
            </a:r>
          </a:p>
          <a:p>
            <a:pPr eaLnBrk="1" hangingPunct="1">
              <a:spcBef>
                <a:spcPct val="0"/>
              </a:spcBef>
              <a:buFontTx/>
              <a:buNone/>
            </a:pPr>
            <a:r>
              <a:rPr lang="en-CA" altLang="en-US" sz="1400" i="1" dirty="0"/>
              <a:t>metastatic</a:t>
            </a:r>
          </a:p>
        </p:txBody>
      </p:sp>
      <p:sp>
        <p:nvSpPr>
          <p:cNvPr id="17" name="TextBox 41">
            <a:extLst>
              <a:ext uri="{FF2B5EF4-FFF2-40B4-BE49-F238E27FC236}">
                <a16:creationId xmlns:a16="http://schemas.microsoft.com/office/drawing/2014/main" id="{241365E8-AD74-113C-4073-81B91B2E4FC3}"/>
              </a:ext>
            </a:extLst>
          </p:cNvPr>
          <p:cNvSpPr txBox="1">
            <a:spLocks noChangeArrowheads="1"/>
          </p:cNvSpPr>
          <p:nvPr/>
        </p:nvSpPr>
        <p:spPr bwMode="auto">
          <a:xfrm>
            <a:off x="971237" y="1373996"/>
            <a:ext cx="9640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CRC</a:t>
            </a:r>
          </a:p>
          <a:p>
            <a:pPr eaLnBrk="1" hangingPunct="1">
              <a:spcBef>
                <a:spcPct val="0"/>
              </a:spcBef>
              <a:buFontTx/>
              <a:buNone/>
            </a:pPr>
            <a:r>
              <a:rPr lang="en-CA" altLang="en-US" sz="1400" dirty="0"/>
              <a:t>dx. 60s</a:t>
            </a:r>
          </a:p>
        </p:txBody>
      </p:sp>
      <p:sp>
        <p:nvSpPr>
          <p:cNvPr id="28" name="TextBox 41">
            <a:extLst>
              <a:ext uri="{FF2B5EF4-FFF2-40B4-BE49-F238E27FC236}">
                <a16:creationId xmlns:a16="http://schemas.microsoft.com/office/drawing/2014/main" id="{8F358770-5D62-92FF-7D75-AC9FA48046E1}"/>
              </a:ext>
            </a:extLst>
          </p:cNvPr>
          <p:cNvSpPr txBox="1">
            <a:spLocks noChangeArrowheads="1"/>
          </p:cNvSpPr>
          <p:nvPr/>
        </p:nvSpPr>
        <p:spPr bwMode="auto">
          <a:xfrm>
            <a:off x="4076502" y="4366035"/>
            <a:ext cx="9909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CA" altLang="en-US" sz="1400" dirty="0"/>
              <a:t>2017</a:t>
            </a:r>
          </a:p>
          <a:p>
            <a:pPr eaLnBrk="1" hangingPunct="1">
              <a:spcBef>
                <a:spcPct val="0"/>
              </a:spcBef>
              <a:buFontTx/>
              <a:buNone/>
            </a:pPr>
            <a:r>
              <a:rPr lang="en-CA" altLang="en-US" sz="1400" dirty="0"/>
              <a:t>2019</a:t>
            </a:r>
          </a:p>
        </p:txBody>
      </p:sp>
      <p:sp>
        <p:nvSpPr>
          <p:cNvPr id="3" name="Rectangle 2">
            <a:extLst>
              <a:ext uri="{FF2B5EF4-FFF2-40B4-BE49-F238E27FC236}">
                <a16:creationId xmlns:a16="http://schemas.microsoft.com/office/drawing/2014/main" id="{BAFFE33C-3D60-4365-04AB-0760F8C2AE4A}"/>
              </a:ext>
            </a:extLst>
          </p:cNvPr>
          <p:cNvSpPr/>
          <p:nvPr/>
        </p:nvSpPr>
        <p:spPr>
          <a:xfrm>
            <a:off x="1776678" y="2138317"/>
            <a:ext cx="5414058" cy="2762449"/>
          </a:xfrm>
          <a:prstGeom prst="rect">
            <a:avLst/>
          </a:prstGeom>
          <a:solidFill>
            <a:srgbClr val="EBF6F9"/>
          </a:solidFill>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anchor="ctr"/>
          <a:lstStyle/>
          <a:p>
            <a:pPr>
              <a:spcBef>
                <a:spcPts val="600"/>
              </a:spcBef>
              <a:spcAft>
                <a:spcPts val="600"/>
              </a:spcAft>
            </a:pPr>
            <a:r>
              <a:rPr lang="en-CA" sz="2000" dirty="0">
                <a:solidFill>
                  <a:schemeClr val="tx1"/>
                </a:solidFill>
                <a:latin typeface="+mj-lt"/>
              </a:rPr>
              <a:t>What can you tell her about her DTC-GT results?</a:t>
            </a:r>
          </a:p>
          <a:p>
            <a:pPr marL="542925" indent="-542925">
              <a:spcBef>
                <a:spcPts val="600"/>
              </a:spcBef>
              <a:spcAft>
                <a:spcPts val="600"/>
              </a:spcAft>
              <a:buFont typeface="+mj-lt"/>
              <a:buAutoNum type="alphaLcParenR"/>
            </a:pPr>
            <a:r>
              <a:rPr lang="en-CA" sz="2000" dirty="0">
                <a:solidFill>
                  <a:schemeClr val="tx1"/>
                </a:solidFill>
                <a:latin typeface="+mj-lt"/>
              </a:rPr>
              <a:t>She can be reassured, most her family’s breast cancer is on her father’s side</a:t>
            </a:r>
          </a:p>
          <a:p>
            <a:pPr marL="542925" indent="-542925">
              <a:spcBef>
                <a:spcPts val="600"/>
              </a:spcBef>
              <a:spcAft>
                <a:spcPts val="600"/>
              </a:spcAft>
              <a:buFont typeface="+mj-lt"/>
              <a:buAutoNum type="alphaLcParenR"/>
            </a:pPr>
            <a:r>
              <a:rPr lang="en-CA" sz="2000" dirty="0">
                <a:solidFill>
                  <a:schemeClr val="tx1"/>
                </a:solidFill>
                <a:latin typeface="+mj-lt"/>
              </a:rPr>
              <a:t>She still needs genetic testing</a:t>
            </a:r>
          </a:p>
          <a:p>
            <a:pPr marL="542925" indent="-542925">
              <a:spcBef>
                <a:spcPts val="600"/>
              </a:spcBef>
              <a:spcAft>
                <a:spcPts val="600"/>
              </a:spcAft>
              <a:buFont typeface="+mj-lt"/>
              <a:buAutoNum type="alphaLcParenR"/>
            </a:pPr>
            <a:r>
              <a:rPr lang="en-CA" sz="2000" dirty="0">
                <a:solidFill>
                  <a:schemeClr val="tx1"/>
                </a:solidFill>
                <a:latin typeface="+mj-lt"/>
              </a:rPr>
              <a:t>Consider referral to genetics to discuss family history</a:t>
            </a:r>
          </a:p>
        </p:txBody>
      </p:sp>
    </p:spTree>
    <p:extLst>
      <p:ext uri="{BB962C8B-B14F-4D97-AF65-F5344CB8AC3E}">
        <p14:creationId xmlns:p14="http://schemas.microsoft.com/office/powerpoint/2010/main" val="151560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mputer and a cup of coffee on a table&#10;&#10;Description automatically generated with medium confidence">
            <a:extLst>
              <a:ext uri="{FF2B5EF4-FFF2-40B4-BE49-F238E27FC236}">
                <a16:creationId xmlns:a16="http://schemas.microsoft.com/office/drawing/2014/main" id="{8C67E98E-84E7-5E1B-A58A-33D94189236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968" t="16401" b="8001"/>
          <a:stretch/>
        </p:blipFill>
        <p:spPr>
          <a:xfrm>
            <a:off x="433265" y="195486"/>
            <a:ext cx="8277469" cy="4536504"/>
          </a:xfrm>
          <a:prstGeom prst="rect">
            <a:avLst/>
          </a:prstGeom>
        </p:spPr>
      </p:pic>
      <p:pic>
        <p:nvPicPr>
          <p:cNvPr id="7" name="Picture 6" descr="A picture containing timeline&#10;&#10;Description automatically generated">
            <a:extLst>
              <a:ext uri="{FF2B5EF4-FFF2-40B4-BE49-F238E27FC236}">
                <a16:creationId xmlns:a16="http://schemas.microsoft.com/office/drawing/2014/main" id="{23A3CCEF-8AEF-51FA-CD1C-89E178AA03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915566"/>
            <a:ext cx="3791406" cy="1813541"/>
          </a:xfrm>
          <a:prstGeom prst="rect">
            <a:avLst/>
          </a:prstGeom>
        </p:spPr>
      </p:pic>
    </p:spTree>
    <p:extLst>
      <p:ext uri="{BB962C8B-B14F-4D97-AF65-F5344CB8AC3E}">
        <p14:creationId xmlns:p14="http://schemas.microsoft.com/office/powerpoint/2010/main" val="2627630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mputer and a cup of coffee on a table&#10;&#10;Description automatically generated with medium confidence">
            <a:extLst>
              <a:ext uri="{FF2B5EF4-FFF2-40B4-BE49-F238E27FC236}">
                <a16:creationId xmlns:a16="http://schemas.microsoft.com/office/drawing/2014/main" id="{8C67E98E-84E7-5E1B-A58A-33D94189236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968" t="16401" b="8001"/>
          <a:stretch/>
        </p:blipFill>
        <p:spPr>
          <a:xfrm>
            <a:off x="433265" y="195486"/>
            <a:ext cx="8277469" cy="4536504"/>
          </a:xfrm>
          <a:prstGeom prst="rect">
            <a:avLst/>
          </a:prstGeom>
        </p:spPr>
      </p:pic>
      <p:pic>
        <p:nvPicPr>
          <p:cNvPr id="7" name="Picture 6" descr="A picture containing timeline&#10;&#10;Description automatically generated">
            <a:extLst>
              <a:ext uri="{FF2B5EF4-FFF2-40B4-BE49-F238E27FC236}">
                <a16:creationId xmlns:a16="http://schemas.microsoft.com/office/drawing/2014/main" id="{23A3CCEF-8AEF-51FA-CD1C-89E178AA03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915565"/>
            <a:ext cx="3791406" cy="1813541"/>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144B6E08-666E-4524-93DB-693B38F6FD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9537" y="987774"/>
            <a:ext cx="3796639" cy="1800000"/>
          </a:xfrm>
          <a:prstGeom prst="rect">
            <a:avLst/>
          </a:prstGeom>
        </p:spPr>
      </p:pic>
    </p:spTree>
    <p:extLst>
      <p:ext uri="{BB962C8B-B14F-4D97-AF65-F5344CB8AC3E}">
        <p14:creationId xmlns:p14="http://schemas.microsoft.com/office/powerpoint/2010/main" val="2571331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rd&#10;&#10;Description automatically generated">
            <a:extLst>
              <a:ext uri="{FF2B5EF4-FFF2-40B4-BE49-F238E27FC236}">
                <a16:creationId xmlns:a16="http://schemas.microsoft.com/office/drawing/2014/main" id="{F432D86E-1304-437A-27C2-9E4FF34BEB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5" y="402525"/>
            <a:ext cx="4929782" cy="4338450"/>
          </a:xfrm>
          <a:prstGeom prst="rect">
            <a:avLst/>
          </a:prstGeom>
          <a:ln>
            <a:noFill/>
          </a:ln>
          <a:effectLst>
            <a:outerShdw blurRad="292100" dist="139700" dir="2700000" algn="tl" rotWithShape="0">
              <a:srgbClr val="333333">
                <a:alpha val="65000"/>
              </a:srgbClr>
            </a:outerShdw>
          </a:effectLst>
        </p:spPr>
      </p:pic>
      <p:pic>
        <p:nvPicPr>
          <p:cNvPr id="2" name="Picture 1" descr="Table&#10;&#10;Description automatically generated">
            <a:extLst>
              <a:ext uri="{FF2B5EF4-FFF2-40B4-BE49-F238E27FC236}">
                <a16:creationId xmlns:a16="http://schemas.microsoft.com/office/drawing/2014/main" id="{F9F9FAD9-07DE-5778-C80E-CBC5E5105E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9508" y="510537"/>
            <a:ext cx="4056467" cy="41224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50043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3EBC84-ACE6-EB52-CE77-C23DF1225D50}"/>
              </a:ext>
            </a:extLst>
          </p:cNvPr>
          <p:cNvSpPr txBox="1"/>
          <p:nvPr/>
        </p:nvSpPr>
        <p:spPr>
          <a:xfrm>
            <a:off x="755576" y="221908"/>
            <a:ext cx="7920880" cy="523220"/>
          </a:xfrm>
          <a:prstGeom prst="rect">
            <a:avLst/>
          </a:prstGeom>
          <a:noFill/>
        </p:spPr>
        <p:txBody>
          <a:bodyPr wrap="square" rtlCol="0">
            <a:spAutoFit/>
          </a:bodyPr>
          <a:lstStyle/>
          <a:p>
            <a:pPr algn="ctr"/>
            <a:r>
              <a:rPr lang="en-US" sz="2800" dirty="0"/>
              <a:t>Hereditary cancer personal/family history  red flags</a:t>
            </a:r>
            <a:endParaRPr lang="en-CA" sz="2800" dirty="0"/>
          </a:p>
        </p:txBody>
      </p:sp>
      <p:pic>
        <p:nvPicPr>
          <p:cNvPr id="10" name="Picture 9" descr="Graphical user interface, text, application, chat or text message&#10;&#10;Description automatically generated">
            <a:extLst>
              <a:ext uri="{FF2B5EF4-FFF2-40B4-BE49-F238E27FC236}">
                <a16:creationId xmlns:a16="http://schemas.microsoft.com/office/drawing/2014/main" id="{E4597EAD-D3A5-7D77-C825-F361EB3ABC77}"/>
              </a:ext>
            </a:extLst>
          </p:cNvPr>
          <p:cNvPicPr>
            <a:picLocks noChangeAspect="1"/>
          </p:cNvPicPr>
          <p:nvPr/>
        </p:nvPicPr>
        <p:blipFill rotWithShape="1">
          <a:blip r:embed="rId2">
            <a:extLst>
              <a:ext uri="{28A0092B-C50C-407E-A947-70E740481C1C}">
                <a14:useLocalDpi xmlns:a14="http://schemas.microsoft.com/office/drawing/2010/main" val="0"/>
              </a:ext>
            </a:extLst>
          </a:blip>
          <a:srcRect b="20600"/>
          <a:stretch/>
        </p:blipFill>
        <p:spPr>
          <a:xfrm>
            <a:off x="251520" y="915566"/>
            <a:ext cx="3919022" cy="3560595"/>
          </a:xfrm>
          <a:prstGeom prst="rect">
            <a:avLst/>
          </a:prstGeom>
        </p:spPr>
      </p:pic>
      <p:pic>
        <p:nvPicPr>
          <p:cNvPr id="12" name="Picture 11" descr="Diagram, text, application, chat or text message&#10;&#10;Description automatically generated">
            <a:extLst>
              <a:ext uri="{FF2B5EF4-FFF2-40B4-BE49-F238E27FC236}">
                <a16:creationId xmlns:a16="http://schemas.microsoft.com/office/drawing/2014/main" id="{132DDBC2-8943-DDA2-2988-27225535D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5640" y="919843"/>
            <a:ext cx="4272957" cy="2952994"/>
          </a:xfrm>
          <a:prstGeom prst="rect">
            <a:avLst/>
          </a:prstGeom>
        </p:spPr>
      </p:pic>
      <p:sp>
        <p:nvSpPr>
          <p:cNvPr id="14" name="TextBox 13">
            <a:extLst>
              <a:ext uri="{FF2B5EF4-FFF2-40B4-BE49-F238E27FC236}">
                <a16:creationId xmlns:a16="http://schemas.microsoft.com/office/drawing/2014/main" id="{92AD5EC6-D7A6-CF02-11D9-A2C676FB5C6C}"/>
              </a:ext>
            </a:extLst>
          </p:cNvPr>
          <p:cNvSpPr txBox="1"/>
          <p:nvPr/>
        </p:nvSpPr>
        <p:spPr>
          <a:xfrm>
            <a:off x="5436096" y="4047552"/>
            <a:ext cx="2820656" cy="923330"/>
          </a:xfrm>
          <a:prstGeom prst="rect">
            <a:avLst/>
          </a:prstGeom>
          <a:noFill/>
        </p:spPr>
        <p:txBody>
          <a:bodyPr wrap="square">
            <a:spAutoFit/>
          </a:bodyPr>
          <a:lstStyle/>
          <a:p>
            <a:pPr marL="285750" indent="-285750">
              <a:buBlip>
                <a:blip r:embed="rId4">
                  <a:extLst>
                    <a:ext uri="{96DAC541-7B7A-43D3-8B79-37D633B846F1}">
                      <asvg:svgBlip xmlns:asvg="http://schemas.microsoft.com/office/drawing/2016/SVG/main" r:embed="rId5"/>
                    </a:ext>
                  </a:extLst>
                </a:blip>
              </a:buBlip>
            </a:pPr>
            <a:r>
              <a:rPr lang="en-CA" sz="1800" dirty="0">
                <a:latin typeface="+mj-lt"/>
              </a:rPr>
              <a:t>Relationship to patient</a:t>
            </a:r>
          </a:p>
          <a:p>
            <a:pPr marL="285750" indent="-285750">
              <a:buBlip>
                <a:blip r:embed="rId4">
                  <a:extLst>
                    <a:ext uri="{96DAC541-7B7A-43D3-8B79-37D633B846F1}">
                      <asvg:svgBlip xmlns:asvg="http://schemas.microsoft.com/office/drawing/2016/SVG/main" r:embed="rId5"/>
                    </a:ext>
                  </a:extLst>
                </a:blip>
              </a:buBlip>
            </a:pPr>
            <a:r>
              <a:rPr lang="en-CA" dirty="0">
                <a:latin typeface="+mj-lt"/>
              </a:rPr>
              <a:t>Cancer type</a:t>
            </a:r>
          </a:p>
          <a:p>
            <a:pPr marL="285750" indent="-285750">
              <a:buBlip>
                <a:blip r:embed="rId4">
                  <a:extLst>
                    <a:ext uri="{96DAC541-7B7A-43D3-8B79-37D633B846F1}">
                      <asvg:svgBlip xmlns:asvg="http://schemas.microsoft.com/office/drawing/2016/SVG/main" r:embed="rId5"/>
                    </a:ext>
                  </a:extLst>
                </a:blip>
              </a:buBlip>
            </a:pPr>
            <a:r>
              <a:rPr lang="en-CA" sz="1800" dirty="0">
                <a:latin typeface="+mj-lt"/>
              </a:rPr>
              <a:t>Age of diagnosis</a:t>
            </a:r>
          </a:p>
        </p:txBody>
      </p:sp>
    </p:spTree>
    <p:extLst>
      <p:ext uri="{BB962C8B-B14F-4D97-AF65-F5344CB8AC3E}">
        <p14:creationId xmlns:p14="http://schemas.microsoft.com/office/powerpoint/2010/main" val="3692761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26CB91-17EB-3940-6F7C-EFEBF25D4C5B}"/>
              </a:ext>
            </a:extLst>
          </p:cNvPr>
          <p:cNvSpPr/>
          <p:nvPr/>
        </p:nvSpPr>
        <p:spPr>
          <a:xfrm>
            <a:off x="0" y="0"/>
            <a:ext cx="9144000" cy="5143500"/>
          </a:xfrm>
          <a:prstGeom prst="rect">
            <a:avLst/>
          </a:prstGeom>
          <a:blipFill dpi="0" rotWithShape="1">
            <a:blip r:embed="rId3">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323528" y="339502"/>
            <a:ext cx="8640960" cy="830997"/>
          </a:xfrm>
          <a:prstGeom prst="rect">
            <a:avLst/>
          </a:prstGeom>
          <a:solidFill>
            <a:schemeClr val="bg1">
              <a:lumMod val="85000"/>
              <a:alpha val="22000"/>
            </a:schemeClr>
          </a:solidFill>
        </p:spPr>
        <p:txBody>
          <a:bodyPr wrap="square">
            <a:spAutoFit/>
          </a:bodyPr>
          <a:lstStyle/>
          <a:p>
            <a:r>
              <a:rPr lang="en-CA" sz="2400" dirty="0"/>
              <a:t>As an unaffected individual, she is not likely to meet provincial criteria for genetic testing</a:t>
            </a:r>
          </a:p>
        </p:txBody>
      </p:sp>
      <p:sp>
        <p:nvSpPr>
          <p:cNvPr id="13" name="Rectangle 12"/>
          <p:cNvSpPr/>
          <p:nvPr/>
        </p:nvSpPr>
        <p:spPr>
          <a:xfrm>
            <a:off x="664037" y="1090892"/>
            <a:ext cx="8568951" cy="707886"/>
          </a:xfrm>
          <a:prstGeom prst="rect">
            <a:avLst/>
          </a:prstGeom>
        </p:spPr>
        <p:txBody>
          <a:bodyPr wrap="square">
            <a:spAutoFit/>
          </a:bodyPr>
          <a:lstStyle/>
          <a:p>
            <a:pPr marL="266700" indent="-266700">
              <a:buClr>
                <a:srgbClr val="FF3399"/>
              </a:buClr>
              <a:buFont typeface="Courier New" panose="02070309020205020404" pitchFamily="49" charset="0"/>
              <a:buChar char="o"/>
            </a:pPr>
            <a:r>
              <a:rPr lang="en-CA" sz="2000" dirty="0"/>
              <a:t>The best person to offer genetic testing to is the youngest, affected individual</a:t>
            </a:r>
          </a:p>
          <a:p>
            <a:pPr marL="266700" indent="-266700">
              <a:buClr>
                <a:srgbClr val="FF3399"/>
              </a:buClr>
              <a:buFont typeface="Courier New" panose="02070309020205020404" pitchFamily="49" charset="0"/>
              <a:buChar char="o"/>
            </a:pPr>
            <a:r>
              <a:rPr lang="en-CA" sz="2000" dirty="0"/>
              <a:t>Another family member (e.g. father) may be offered genetic testing</a:t>
            </a:r>
          </a:p>
        </p:txBody>
      </p:sp>
      <p:cxnSp>
        <p:nvCxnSpPr>
          <p:cNvPr id="17" name="Straight Connector 16">
            <a:extLst>
              <a:ext uri="{FF2B5EF4-FFF2-40B4-BE49-F238E27FC236}">
                <a16:creationId xmlns:a16="http://schemas.microsoft.com/office/drawing/2014/main" id="{AB5ACF04-39E0-45F9-920F-9BCAE7112519}"/>
              </a:ext>
            </a:extLst>
          </p:cNvPr>
          <p:cNvCxnSpPr>
            <a:cxnSpLocks/>
          </p:cNvCxnSpPr>
          <p:nvPr/>
        </p:nvCxnSpPr>
        <p:spPr>
          <a:xfrm>
            <a:off x="6948144" y="1436378"/>
            <a:ext cx="936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8" name="Straight Connector 17">
            <a:extLst>
              <a:ext uri="{FF2B5EF4-FFF2-40B4-BE49-F238E27FC236}">
                <a16:creationId xmlns:a16="http://schemas.microsoft.com/office/drawing/2014/main" id="{512EED4C-6714-42DF-ACCC-820288D9A8C4}"/>
              </a:ext>
            </a:extLst>
          </p:cNvPr>
          <p:cNvCxnSpPr>
            <a:cxnSpLocks/>
          </p:cNvCxnSpPr>
          <p:nvPr/>
        </p:nvCxnSpPr>
        <p:spPr>
          <a:xfrm>
            <a:off x="5868144" y="1436378"/>
            <a:ext cx="1080000" cy="0"/>
          </a:xfrm>
          <a:prstGeom prst="line">
            <a:avLst/>
          </a:prstGeom>
        </p:spPr>
        <p:style>
          <a:lnRef idx="2">
            <a:schemeClr val="accent2"/>
          </a:lnRef>
          <a:fillRef idx="0">
            <a:schemeClr val="accent2"/>
          </a:fillRef>
          <a:effectRef idx="1">
            <a:schemeClr val="accent2"/>
          </a:effectRef>
          <a:fontRef idx="minor">
            <a:schemeClr val="tx1"/>
          </a:fontRef>
        </p:style>
      </p:cxnSp>
      <p:pic>
        <p:nvPicPr>
          <p:cNvPr id="3" name="Picture 2" descr="Casual woman back hands her back">
            <a:extLst>
              <a:ext uri="{FF2B5EF4-FFF2-40B4-BE49-F238E27FC236}">
                <a16:creationId xmlns:a16="http://schemas.microsoft.com/office/drawing/2014/main" id="{AA1DEB2D-C862-E442-18B8-6C007A3FD0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5496" y="3222867"/>
            <a:ext cx="550529" cy="1920633"/>
          </a:xfrm>
          <a:prstGeom prst="rect">
            <a:avLst/>
          </a:prstGeom>
        </p:spPr>
      </p:pic>
      <p:pic>
        <p:nvPicPr>
          <p:cNvPr id="6" name="Picture 5" descr="Diagram, schematic&#10;&#10;Description automatically generated">
            <a:extLst>
              <a:ext uri="{FF2B5EF4-FFF2-40B4-BE49-F238E27FC236}">
                <a16:creationId xmlns:a16="http://schemas.microsoft.com/office/drawing/2014/main" id="{1C5CC8A5-A404-07E3-AC17-FF6F957703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7664" y="1921889"/>
            <a:ext cx="5724128" cy="3068321"/>
          </a:xfrm>
          <a:prstGeom prst="rect">
            <a:avLst/>
          </a:prstGeom>
        </p:spPr>
      </p:pic>
    </p:spTree>
    <p:extLst>
      <p:ext uri="{BB962C8B-B14F-4D97-AF65-F5344CB8AC3E}">
        <p14:creationId xmlns:p14="http://schemas.microsoft.com/office/powerpoint/2010/main" val="54079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par>
                                <p:cTn id="16" presetID="22" presetClass="entr" presetSubtype="8"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26CB91-17EB-3940-6F7C-EFEBF25D4C5B}"/>
              </a:ext>
            </a:extLst>
          </p:cNvPr>
          <p:cNvSpPr/>
          <p:nvPr/>
        </p:nvSpPr>
        <p:spPr>
          <a:xfrm>
            <a:off x="0" y="0"/>
            <a:ext cx="9144000" cy="5143500"/>
          </a:xfrm>
          <a:prstGeom prst="rect">
            <a:avLst/>
          </a:prstGeom>
          <a:blipFill dpi="0" rotWithShape="1">
            <a:blip r:embed="rId3">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323528" y="339502"/>
            <a:ext cx="8640960" cy="830997"/>
          </a:xfrm>
          <a:prstGeom prst="rect">
            <a:avLst/>
          </a:prstGeom>
          <a:solidFill>
            <a:schemeClr val="bg1">
              <a:lumMod val="85000"/>
              <a:alpha val="22000"/>
            </a:schemeClr>
          </a:solidFill>
        </p:spPr>
        <p:txBody>
          <a:bodyPr wrap="square">
            <a:spAutoFit/>
          </a:bodyPr>
          <a:lstStyle/>
          <a:p>
            <a:r>
              <a:rPr lang="en-CA" sz="2400" dirty="0"/>
              <a:t>As an unaffected individual, she is not likely to meet provincial criteria for genetic testing</a:t>
            </a:r>
          </a:p>
        </p:txBody>
      </p:sp>
      <p:sp>
        <p:nvSpPr>
          <p:cNvPr id="7" name="Rectangle 6"/>
          <p:cNvSpPr/>
          <p:nvPr/>
        </p:nvSpPr>
        <p:spPr>
          <a:xfrm>
            <a:off x="323528" y="2067694"/>
            <a:ext cx="8352031" cy="1200329"/>
          </a:xfrm>
          <a:prstGeom prst="rect">
            <a:avLst/>
          </a:prstGeom>
          <a:solidFill>
            <a:schemeClr val="bg1">
              <a:lumMod val="85000"/>
              <a:alpha val="22000"/>
            </a:schemeClr>
          </a:solidFill>
        </p:spPr>
        <p:txBody>
          <a:bodyPr wrap="square">
            <a:spAutoFit/>
          </a:bodyPr>
          <a:lstStyle/>
          <a:p>
            <a:r>
              <a:rPr lang="en-CA" sz="2400" dirty="0"/>
              <a:t>Her lifetime breast cancer risk is elevated</a:t>
            </a:r>
          </a:p>
          <a:p>
            <a:pPr marL="285750" indent="-285750">
              <a:buClr>
                <a:srgbClr val="FF0066"/>
              </a:buClr>
              <a:buFont typeface="Courier New" panose="02070309020205020404" pitchFamily="49" charset="0"/>
              <a:buChar char="o"/>
            </a:pPr>
            <a:r>
              <a:rPr lang="en-US" sz="1600" dirty="0"/>
              <a:t>2-fold increase in lifetime risk for women with an affected first degree relative</a:t>
            </a:r>
          </a:p>
          <a:p>
            <a:pPr marL="285750" indent="-285750">
              <a:buClr>
                <a:srgbClr val="FF0066"/>
              </a:buClr>
              <a:buFont typeface="Courier New" panose="02070309020205020404" pitchFamily="49" charset="0"/>
              <a:buChar char="o"/>
            </a:pPr>
            <a:r>
              <a:rPr lang="en-US" sz="1600" dirty="0"/>
              <a:t>Larger increase among those with a first-degree relative diagnosed before age 50</a:t>
            </a:r>
          </a:p>
          <a:p>
            <a:pPr marL="285750" indent="-285750">
              <a:buClr>
                <a:srgbClr val="FF0066"/>
              </a:buClr>
              <a:buFont typeface="Courier New" panose="02070309020205020404" pitchFamily="49" charset="0"/>
              <a:buChar char="o"/>
            </a:pPr>
            <a:r>
              <a:rPr lang="en-US" sz="1600" dirty="0"/>
              <a:t>Personal factors impact risk e.g. breast density, previous history of benign breast disease</a:t>
            </a:r>
            <a:endParaRPr lang="en-CA" sz="1600" dirty="0"/>
          </a:p>
        </p:txBody>
      </p:sp>
      <p:cxnSp>
        <p:nvCxnSpPr>
          <p:cNvPr id="12" name="Straight Connector 11"/>
          <p:cNvCxnSpPr>
            <a:cxnSpLocks/>
          </p:cNvCxnSpPr>
          <p:nvPr/>
        </p:nvCxnSpPr>
        <p:spPr>
          <a:xfrm>
            <a:off x="3708104" y="2457351"/>
            <a:ext cx="1800000" cy="0"/>
          </a:xfrm>
          <a:prstGeom prst="line">
            <a:avLst/>
          </a:prstGeom>
        </p:spPr>
        <p:style>
          <a:lnRef idx="3">
            <a:schemeClr val="accent2"/>
          </a:lnRef>
          <a:fillRef idx="0">
            <a:schemeClr val="accent2"/>
          </a:fillRef>
          <a:effectRef idx="2">
            <a:schemeClr val="accent2"/>
          </a:effectRef>
          <a:fontRef idx="minor">
            <a:schemeClr val="tx1"/>
          </a:fontRef>
        </p:style>
      </p:cxnSp>
      <p:sp>
        <p:nvSpPr>
          <p:cNvPr id="13" name="Rectangle 12"/>
          <p:cNvSpPr/>
          <p:nvPr/>
        </p:nvSpPr>
        <p:spPr>
          <a:xfrm>
            <a:off x="664037" y="1090892"/>
            <a:ext cx="8568951" cy="707886"/>
          </a:xfrm>
          <a:prstGeom prst="rect">
            <a:avLst/>
          </a:prstGeom>
        </p:spPr>
        <p:txBody>
          <a:bodyPr wrap="square">
            <a:spAutoFit/>
          </a:bodyPr>
          <a:lstStyle/>
          <a:p>
            <a:pPr marL="266700" indent="-266700">
              <a:buClr>
                <a:srgbClr val="FF3399"/>
              </a:buClr>
              <a:buFont typeface="Courier New" panose="02070309020205020404" pitchFamily="49" charset="0"/>
              <a:buChar char="o"/>
            </a:pPr>
            <a:r>
              <a:rPr lang="en-CA" sz="2000" dirty="0"/>
              <a:t>The best person to offer genetic testing to is the youngest, affected individual</a:t>
            </a:r>
          </a:p>
          <a:p>
            <a:pPr marL="266700" indent="-266700">
              <a:buClr>
                <a:srgbClr val="FF3399"/>
              </a:buClr>
              <a:buFont typeface="Courier New" panose="02070309020205020404" pitchFamily="49" charset="0"/>
              <a:buChar char="o"/>
            </a:pPr>
            <a:r>
              <a:rPr lang="en-CA" sz="2000" dirty="0"/>
              <a:t>Another family member (e.g. father) may be offered genetic testing</a:t>
            </a:r>
          </a:p>
        </p:txBody>
      </p:sp>
      <p:cxnSp>
        <p:nvCxnSpPr>
          <p:cNvPr id="17" name="Straight Connector 16">
            <a:extLst>
              <a:ext uri="{FF2B5EF4-FFF2-40B4-BE49-F238E27FC236}">
                <a16:creationId xmlns:a16="http://schemas.microsoft.com/office/drawing/2014/main" id="{AB5ACF04-39E0-45F9-920F-9BCAE7112519}"/>
              </a:ext>
            </a:extLst>
          </p:cNvPr>
          <p:cNvCxnSpPr>
            <a:cxnSpLocks/>
          </p:cNvCxnSpPr>
          <p:nvPr/>
        </p:nvCxnSpPr>
        <p:spPr>
          <a:xfrm>
            <a:off x="6948144" y="1436378"/>
            <a:ext cx="936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8" name="Straight Connector 17">
            <a:extLst>
              <a:ext uri="{FF2B5EF4-FFF2-40B4-BE49-F238E27FC236}">
                <a16:creationId xmlns:a16="http://schemas.microsoft.com/office/drawing/2014/main" id="{512EED4C-6714-42DF-ACCC-820288D9A8C4}"/>
              </a:ext>
            </a:extLst>
          </p:cNvPr>
          <p:cNvCxnSpPr>
            <a:cxnSpLocks/>
          </p:cNvCxnSpPr>
          <p:nvPr/>
        </p:nvCxnSpPr>
        <p:spPr>
          <a:xfrm>
            <a:off x="5868144" y="1436378"/>
            <a:ext cx="1080000" cy="0"/>
          </a:xfrm>
          <a:prstGeom prst="line">
            <a:avLst/>
          </a:prstGeom>
        </p:spPr>
        <p:style>
          <a:lnRef idx="2">
            <a:schemeClr val="accent2"/>
          </a:lnRef>
          <a:fillRef idx="0">
            <a:schemeClr val="accent2"/>
          </a:fillRef>
          <a:effectRef idx="1">
            <a:schemeClr val="accent2"/>
          </a:effectRef>
          <a:fontRef idx="minor">
            <a:schemeClr val="tx1"/>
          </a:fontRef>
        </p:style>
      </p:cxnSp>
      <p:pic>
        <p:nvPicPr>
          <p:cNvPr id="3" name="Picture 2" descr="Casual woman back hands her back">
            <a:extLst>
              <a:ext uri="{FF2B5EF4-FFF2-40B4-BE49-F238E27FC236}">
                <a16:creationId xmlns:a16="http://schemas.microsoft.com/office/drawing/2014/main" id="{AA1DEB2D-C862-E442-18B8-6C007A3FD0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5496" y="3222867"/>
            <a:ext cx="550529" cy="1920633"/>
          </a:xfrm>
          <a:prstGeom prst="rect">
            <a:avLst/>
          </a:prstGeom>
        </p:spPr>
      </p:pic>
    </p:spTree>
    <p:extLst>
      <p:ext uri="{BB962C8B-B14F-4D97-AF65-F5344CB8AC3E}">
        <p14:creationId xmlns:p14="http://schemas.microsoft.com/office/powerpoint/2010/main" val="106169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26CB91-17EB-3940-6F7C-EFEBF25D4C5B}"/>
              </a:ext>
            </a:extLst>
          </p:cNvPr>
          <p:cNvSpPr/>
          <p:nvPr/>
        </p:nvSpPr>
        <p:spPr>
          <a:xfrm>
            <a:off x="0" y="0"/>
            <a:ext cx="9144000" cy="5143500"/>
          </a:xfrm>
          <a:prstGeom prst="rect">
            <a:avLst/>
          </a:prstGeom>
          <a:blipFill dpi="0" rotWithShape="1">
            <a:blip r:embed="rId3">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323528" y="339502"/>
            <a:ext cx="8640960" cy="830997"/>
          </a:xfrm>
          <a:prstGeom prst="rect">
            <a:avLst/>
          </a:prstGeom>
          <a:solidFill>
            <a:schemeClr val="bg1">
              <a:lumMod val="85000"/>
              <a:alpha val="22000"/>
            </a:schemeClr>
          </a:solidFill>
        </p:spPr>
        <p:txBody>
          <a:bodyPr wrap="square">
            <a:spAutoFit/>
          </a:bodyPr>
          <a:lstStyle/>
          <a:p>
            <a:r>
              <a:rPr lang="en-CA" sz="2400" dirty="0"/>
              <a:t>As an unaffected individual, she is not likely to meet provincial criteria for genetic testing</a:t>
            </a:r>
          </a:p>
        </p:txBody>
      </p:sp>
      <p:sp>
        <p:nvSpPr>
          <p:cNvPr id="7" name="Rectangle 6"/>
          <p:cNvSpPr/>
          <p:nvPr/>
        </p:nvSpPr>
        <p:spPr>
          <a:xfrm>
            <a:off x="323528" y="2067694"/>
            <a:ext cx="8352031" cy="1200329"/>
          </a:xfrm>
          <a:prstGeom prst="rect">
            <a:avLst/>
          </a:prstGeom>
          <a:solidFill>
            <a:schemeClr val="bg1">
              <a:lumMod val="85000"/>
              <a:alpha val="22000"/>
            </a:schemeClr>
          </a:solidFill>
        </p:spPr>
        <p:txBody>
          <a:bodyPr wrap="square">
            <a:spAutoFit/>
          </a:bodyPr>
          <a:lstStyle/>
          <a:p>
            <a:r>
              <a:rPr lang="en-CA" sz="2400" dirty="0"/>
              <a:t>Her lifetime breast cancer risk is elevated</a:t>
            </a:r>
          </a:p>
          <a:p>
            <a:pPr marL="285750" indent="-285750">
              <a:buClr>
                <a:srgbClr val="FF0066"/>
              </a:buClr>
              <a:buFont typeface="Courier New" panose="02070309020205020404" pitchFamily="49" charset="0"/>
              <a:buChar char="o"/>
            </a:pPr>
            <a:r>
              <a:rPr lang="en-US" sz="1600" dirty="0"/>
              <a:t>2-fold increase in lifetime risk for women with an affected first degree relative</a:t>
            </a:r>
          </a:p>
          <a:p>
            <a:pPr marL="285750" indent="-285750">
              <a:buClr>
                <a:srgbClr val="FF0066"/>
              </a:buClr>
              <a:buFont typeface="Courier New" panose="02070309020205020404" pitchFamily="49" charset="0"/>
              <a:buChar char="o"/>
            </a:pPr>
            <a:r>
              <a:rPr lang="en-US" sz="1600" dirty="0"/>
              <a:t>Larger increase among those with a first-degree relative diagnosed before age 50</a:t>
            </a:r>
          </a:p>
          <a:p>
            <a:pPr marL="285750" indent="-285750">
              <a:buClr>
                <a:srgbClr val="FF0066"/>
              </a:buClr>
              <a:buFont typeface="Courier New" panose="02070309020205020404" pitchFamily="49" charset="0"/>
              <a:buChar char="o"/>
            </a:pPr>
            <a:r>
              <a:rPr lang="en-US" sz="1600" dirty="0"/>
              <a:t>Personal factors impact risk e.g. breast density, previous history of benign breast disease</a:t>
            </a:r>
            <a:endParaRPr lang="en-CA" sz="1600" dirty="0"/>
          </a:p>
        </p:txBody>
      </p:sp>
      <p:sp>
        <p:nvSpPr>
          <p:cNvPr id="8" name="Rectangle 7"/>
          <p:cNvSpPr/>
          <p:nvPr/>
        </p:nvSpPr>
        <p:spPr>
          <a:xfrm>
            <a:off x="1043608" y="3767684"/>
            <a:ext cx="8835837" cy="830997"/>
          </a:xfrm>
          <a:prstGeom prst="rect">
            <a:avLst/>
          </a:prstGeom>
          <a:solidFill>
            <a:schemeClr val="bg1">
              <a:lumMod val="85000"/>
              <a:alpha val="22000"/>
            </a:schemeClr>
          </a:solidFill>
        </p:spPr>
        <p:txBody>
          <a:bodyPr wrap="square">
            <a:spAutoFit/>
          </a:bodyPr>
          <a:lstStyle/>
          <a:p>
            <a:r>
              <a:rPr lang="en-CA" sz="2400" dirty="0"/>
              <a:t>She likely qualifies for high risk cancer screening (e.g. MRI and mammogram)</a:t>
            </a:r>
          </a:p>
        </p:txBody>
      </p:sp>
      <p:cxnSp>
        <p:nvCxnSpPr>
          <p:cNvPr id="12" name="Straight Connector 11"/>
          <p:cNvCxnSpPr>
            <a:cxnSpLocks/>
          </p:cNvCxnSpPr>
          <p:nvPr/>
        </p:nvCxnSpPr>
        <p:spPr>
          <a:xfrm>
            <a:off x="3708104" y="2457351"/>
            <a:ext cx="1800000" cy="0"/>
          </a:xfrm>
          <a:prstGeom prst="line">
            <a:avLst/>
          </a:prstGeom>
        </p:spPr>
        <p:style>
          <a:lnRef idx="3">
            <a:schemeClr val="accent2"/>
          </a:lnRef>
          <a:fillRef idx="0">
            <a:schemeClr val="accent2"/>
          </a:fillRef>
          <a:effectRef idx="2">
            <a:schemeClr val="accent2"/>
          </a:effectRef>
          <a:fontRef idx="minor">
            <a:schemeClr val="tx1"/>
          </a:fontRef>
        </p:style>
      </p:cxnSp>
      <p:sp>
        <p:nvSpPr>
          <p:cNvPr id="13" name="Rectangle 12"/>
          <p:cNvSpPr/>
          <p:nvPr/>
        </p:nvSpPr>
        <p:spPr>
          <a:xfrm>
            <a:off x="664037" y="1090892"/>
            <a:ext cx="8568951" cy="707886"/>
          </a:xfrm>
          <a:prstGeom prst="rect">
            <a:avLst/>
          </a:prstGeom>
        </p:spPr>
        <p:txBody>
          <a:bodyPr wrap="square">
            <a:spAutoFit/>
          </a:bodyPr>
          <a:lstStyle/>
          <a:p>
            <a:pPr marL="266700" indent="-266700">
              <a:buClr>
                <a:srgbClr val="FF3399"/>
              </a:buClr>
              <a:buFont typeface="Courier New" panose="02070309020205020404" pitchFamily="49" charset="0"/>
              <a:buChar char="o"/>
            </a:pPr>
            <a:r>
              <a:rPr lang="en-CA" sz="2000" dirty="0"/>
              <a:t>The best person to offer genetic testing to is the youngest, affected individual</a:t>
            </a:r>
          </a:p>
          <a:p>
            <a:pPr marL="266700" indent="-266700">
              <a:buClr>
                <a:srgbClr val="FF3399"/>
              </a:buClr>
              <a:buFont typeface="Courier New" panose="02070309020205020404" pitchFamily="49" charset="0"/>
              <a:buChar char="o"/>
            </a:pPr>
            <a:r>
              <a:rPr lang="en-CA" sz="2000" dirty="0"/>
              <a:t>Another family member (e.g. father) may be offered genetic testing</a:t>
            </a:r>
          </a:p>
        </p:txBody>
      </p:sp>
      <p:cxnSp>
        <p:nvCxnSpPr>
          <p:cNvPr id="17" name="Straight Connector 16">
            <a:extLst>
              <a:ext uri="{FF2B5EF4-FFF2-40B4-BE49-F238E27FC236}">
                <a16:creationId xmlns:a16="http://schemas.microsoft.com/office/drawing/2014/main" id="{AB5ACF04-39E0-45F9-920F-9BCAE7112519}"/>
              </a:ext>
            </a:extLst>
          </p:cNvPr>
          <p:cNvCxnSpPr>
            <a:cxnSpLocks/>
          </p:cNvCxnSpPr>
          <p:nvPr/>
        </p:nvCxnSpPr>
        <p:spPr>
          <a:xfrm>
            <a:off x="6948144" y="1436378"/>
            <a:ext cx="936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8" name="Straight Connector 17">
            <a:extLst>
              <a:ext uri="{FF2B5EF4-FFF2-40B4-BE49-F238E27FC236}">
                <a16:creationId xmlns:a16="http://schemas.microsoft.com/office/drawing/2014/main" id="{512EED4C-6714-42DF-ACCC-820288D9A8C4}"/>
              </a:ext>
            </a:extLst>
          </p:cNvPr>
          <p:cNvCxnSpPr>
            <a:cxnSpLocks/>
          </p:cNvCxnSpPr>
          <p:nvPr/>
        </p:nvCxnSpPr>
        <p:spPr>
          <a:xfrm>
            <a:off x="5868144" y="1436378"/>
            <a:ext cx="1080000" cy="0"/>
          </a:xfrm>
          <a:prstGeom prst="line">
            <a:avLst/>
          </a:prstGeom>
        </p:spPr>
        <p:style>
          <a:lnRef idx="2">
            <a:schemeClr val="accent2"/>
          </a:lnRef>
          <a:fillRef idx="0">
            <a:schemeClr val="accent2"/>
          </a:fillRef>
          <a:effectRef idx="1">
            <a:schemeClr val="accent2"/>
          </a:effectRef>
          <a:fontRef idx="minor">
            <a:schemeClr val="tx1"/>
          </a:fontRef>
        </p:style>
      </p:cxnSp>
      <p:pic>
        <p:nvPicPr>
          <p:cNvPr id="3" name="Picture 2" descr="Casual woman back hands her back">
            <a:extLst>
              <a:ext uri="{FF2B5EF4-FFF2-40B4-BE49-F238E27FC236}">
                <a16:creationId xmlns:a16="http://schemas.microsoft.com/office/drawing/2014/main" id="{AA1DEB2D-C862-E442-18B8-6C007A3FD0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5496" y="3222867"/>
            <a:ext cx="550529" cy="1920633"/>
          </a:xfrm>
          <a:prstGeom prst="rect">
            <a:avLst/>
          </a:prstGeom>
        </p:spPr>
      </p:pic>
    </p:spTree>
    <p:extLst>
      <p:ext uri="{BB962C8B-B14F-4D97-AF65-F5344CB8AC3E}">
        <p14:creationId xmlns:p14="http://schemas.microsoft.com/office/powerpoint/2010/main" val="1706828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84D9BE73-7F4C-7434-CB91-FC30F85811C2}"/>
              </a:ext>
            </a:extLst>
          </p:cNvPr>
          <p:cNvGraphicFramePr>
            <a:graphicFrameLocks noChangeAspect="1"/>
          </p:cNvGraphicFramePr>
          <p:nvPr>
            <p:extLst>
              <p:ext uri="{D42A27DB-BD31-4B8C-83A1-F6EECF244321}">
                <p14:modId xmlns:p14="http://schemas.microsoft.com/office/powerpoint/2010/main" val="3965617004"/>
              </p:ext>
            </p:extLst>
          </p:nvPr>
        </p:nvGraphicFramePr>
        <p:xfrm>
          <a:off x="340320" y="1068224"/>
          <a:ext cx="2020391" cy="520301"/>
        </p:xfrm>
        <a:graphic>
          <a:graphicData uri="http://schemas.openxmlformats.org/presentationml/2006/ole">
            <mc:AlternateContent xmlns:mc="http://schemas.openxmlformats.org/markup-compatibility/2006">
              <mc:Choice xmlns:v="urn:schemas-microsoft-com:vml" Requires="v">
                <p:oleObj name="Bitmap Image" r:id="rId2" imgW="2847960" imgH="733320" progId="PBrush">
                  <p:embed/>
                </p:oleObj>
              </mc:Choice>
              <mc:Fallback>
                <p:oleObj name="Bitmap Image" r:id="rId2" imgW="2847960" imgH="733320" progId="PBrush">
                  <p:embed/>
                  <p:pic>
                    <p:nvPicPr>
                      <p:cNvPr id="0" name=""/>
                      <p:cNvPicPr/>
                      <p:nvPr/>
                    </p:nvPicPr>
                    <p:blipFill>
                      <a:blip r:embed="rId3"/>
                      <a:stretch>
                        <a:fillRect/>
                      </a:stretch>
                    </p:blipFill>
                    <p:spPr>
                      <a:xfrm>
                        <a:off x="340320" y="1068224"/>
                        <a:ext cx="2020391" cy="520301"/>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BFC93BD6-CA04-2561-E4B3-7BEFBE35DB20}"/>
              </a:ext>
            </a:extLst>
          </p:cNvPr>
          <p:cNvGraphicFramePr>
            <a:graphicFrameLocks noChangeAspect="1"/>
          </p:cNvGraphicFramePr>
          <p:nvPr>
            <p:extLst>
              <p:ext uri="{D42A27DB-BD31-4B8C-83A1-F6EECF244321}">
                <p14:modId xmlns:p14="http://schemas.microsoft.com/office/powerpoint/2010/main" val="526024637"/>
              </p:ext>
            </p:extLst>
          </p:nvPr>
        </p:nvGraphicFramePr>
        <p:xfrm>
          <a:off x="251520" y="235861"/>
          <a:ext cx="2109191" cy="832363"/>
        </p:xfrm>
        <a:graphic>
          <a:graphicData uri="http://schemas.openxmlformats.org/presentationml/2006/ole">
            <mc:AlternateContent xmlns:mc="http://schemas.openxmlformats.org/markup-compatibility/2006">
              <mc:Choice xmlns:v="urn:schemas-microsoft-com:vml" Requires="v">
                <p:oleObj name="Bitmap Image" r:id="rId4" imgW="2486160" imgH="981000" progId="PBrush">
                  <p:embed/>
                </p:oleObj>
              </mc:Choice>
              <mc:Fallback>
                <p:oleObj name="Bitmap Image" r:id="rId4" imgW="2486160" imgH="981000" progId="PBrush">
                  <p:embed/>
                  <p:pic>
                    <p:nvPicPr>
                      <p:cNvPr id="0" name=""/>
                      <p:cNvPicPr/>
                      <p:nvPr/>
                    </p:nvPicPr>
                    <p:blipFill>
                      <a:blip r:embed="rId5"/>
                      <a:stretch>
                        <a:fillRect/>
                      </a:stretch>
                    </p:blipFill>
                    <p:spPr>
                      <a:xfrm>
                        <a:off x="251520" y="235861"/>
                        <a:ext cx="2109191" cy="832363"/>
                      </a:xfrm>
                      <a:prstGeom prst="rect">
                        <a:avLst/>
                      </a:prstGeom>
                    </p:spPr>
                  </p:pic>
                </p:oleObj>
              </mc:Fallback>
            </mc:AlternateContent>
          </a:graphicData>
        </a:graphic>
      </p:graphicFrame>
      <p:pic>
        <p:nvPicPr>
          <p:cNvPr id="3" name="Picture 2" descr="A picture containing text, electronics, computer, display&#10;&#10;Description automatically generated">
            <a:extLst>
              <a:ext uri="{FF2B5EF4-FFF2-40B4-BE49-F238E27FC236}">
                <a16:creationId xmlns:a16="http://schemas.microsoft.com/office/drawing/2014/main" id="{2B8C4F46-D73B-5741-BF3E-DE1C23737B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7745" y="555526"/>
            <a:ext cx="6382458" cy="4197556"/>
          </a:xfrm>
          <a:prstGeom prst="rect">
            <a:avLst/>
          </a:prstGeom>
        </p:spPr>
      </p:pic>
      <p:pic>
        <p:nvPicPr>
          <p:cNvPr id="7" name="Picture 6" descr="Graphical user interface, text, application, email&#10;&#10;Description automatically generated">
            <a:extLst>
              <a:ext uri="{FF2B5EF4-FFF2-40B4-BE49-F238E27FC236}">
                <a16:creationId xmlns:a16="http://schemas.microsoft.com/office/drawing/2014/main" id="{D617B40F-54A7-4EEE-43A0-9B831619C77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707904" y="1103282"/>
            <a:ext cx="3547862" cy="1684492"/>
          </a:xfrm>
          <a:prstGeom prst="rect">
            <a:avLst/>
          </a:prstGeom>
        </p:spPr>
      </p:pic>
      <p:sp>
        <p:nvSpPr>
          <p:cNvPr id="8" name="Rectangle 7">
            <a:extLst>
              <a:ext uri="{FF2B5EF4-FFF2-40B4-BE49-F238E27FC236}">
                <a16:creationId xmlns:a16="http://schemas.microsoft.com/office/drawing/2014/main" id="{959FCA57-EFC6-D014-C4D2-C5178E8F1579}"/>
              </a:ext>
            </a:extLst>
          </p:cNvPr>
          <p:cNvSpPr/>
          <p:nvPr/>
        </p:nvSpPr>
        <p:spPr>
          <a:xfrm>
            <a:off x="5364088" y="3219822"/>
            <a:ext cx="288032" cy="2880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54111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CDC8949-D8DD-BC57-21B1-289E165C5451}"/>
              </a:ext>
            </a:extLst>
          </p:cNvPr>
          <p:cNvSpPr/>
          <p:nvPr/>
        </p:nvSpPr>
        <p:spPr>
          <a:xfrm>
            <a:off x="0" y="0"/>
            <a:ext cx="9144000" cy="5143500"/>
          </a:xfrm>
          <a:prstGeom prst="rect">
            <a:avLst/>
          </a:prstGeom>
          <a:blipFill dpi="0" rotWithShape="1">
            <a:blip r:embed="rId3">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itle 3"/>
          <p:cNvSpPr>
            <a:spLocks noGrp="1"/>
          </p:cNvSpPr>
          <p:nvPr>
            <p:ph type="ctrTitle"/>
          </p:nvPr>
        </p:nvSpPr>
        <p:spPr>
          <a:xfrm>
            <a:off x="300118" y="339502"/>
            <a:ext cx="8543764" cy="1512168"/>
          </a:xfrm>
        </p:spPr>
        <p:txBody>
          <a:bodyPr/>
          <a:lstStyle/>
          <a:p>
            <a:pPr marL="228600">
              <a:spcAft>
                <a:spcPts val="600"/>
              </a:spcAft>
            </a:pPr>
            <a:r>
              <a:rPr lang="en-US" sz="3200" dirty="0">
                <a:effectLst/>
                <a:latin typeface="Calibri" panose="020F0502020204030204" pitchFamily="34" charset="0"/>
                <a:ea typeface="Times New Roman" panose="02020603050405020304" pitchFamily="18" charset="0"/>
              </a:rPr>
              <a:t>Genomics in your practice: Case-based pearls for everyday encounters with cancer and direct-to-consumer testing</a:t>
            </a:r>
            <a:endParaRPr lang="en-CA" sz="3200" dirty="0">
              <a:effectLst/>
              <a:latin typeface="Times New Roman" panose="02020603050405020304" pitchFamily="18" charset="0"/>
              <a:ea typeface="Times New Roman" panose="02020603050405020304" pitchFamily="18" charset="0"/>
            </a:endParaRPr>
          </a:p>
        </p:txBody>
      </p:sp>
      <p:sp>
        <p:nvSpPr>
          <p:cNvPr id="12" name="Rectangle 1"/>
          <p:cNvSpPr>
            <a:spLocks noGrp="1" noChangeArrowheads="1"/>
          </p:cNvSpPr>
          <p:nvPr>
            <p:ph type="subTitle" idx="1"/>
          </p:nvPr>
        </p:nvSpPr>
        <p:spPr>
          <a:xfrm>
            <a:off x="867544" y="2076959"/>
            <a:ext cx="7408912" cy="918102"/>
          </a:xfrm>
        </p:spPr>
        <p:txBody>
          <a:bodyPr/>
          <a:lstStyle/>
          <a:p>
            <a:r>
              <a:rPr lang="en-US" sz="1800" dirty="0">
                <a:effectLst/>
                <a:latin typeface="Calibri" panose="020F0502020204030204" pitchFamily="34" charset="0"/>
                <a:ea typeface="Times New Roman" panose="02020603050405020304" pitchFamily="18" charset="0"/>
              </a:rPr>
              <a:t>January 2023</a:t>
            </a:r>
            <a:endParaRPr lang="en-US" altLang="en-US" sz="1800" dirty="0">
              <a:solidFill>
                <a:schemeClr val="tx1">
                  <a:lumMod val="75000"/>
                  <a:lumOff val="25000"/>
                </a:schemeClr>
              </a:solidFill>
            </a:endParaRPr>
          </a:p>
        </p:txBody>
      </p:sp>
      <p:sp>
        <p:nvSpPr>
          <p:cNvPr id="8" name="Subtitle 2">
            <a:extLst>
              <a:ext uri="{FF2B5EF4-FFF2-40B4-BE49-F238E27FC236}">
                <a16:creationId xmlns:a16="http://schemas.microsoft.com/office/drawing/2014/main" id="{2FE22CFA-CA7B-4556-A670-1009C20EBB5F}"/>
              </a:ext>
            </a:extLst>
          </p:cNvPr>
          <p:cNvSpPr txBox="1">
            <a:spLocks/>
          </p:cNvSpPr>
          <p:nvPr/>
        </p:nvSpPr>
        <p:spPr bwMode="auto">
          <a:xfrm>
            <a:off x="359024" y="3475074"/>
            <a:ext cx="8784976" cy="1188412"/>
          </a:xfrm>
          <a:prstGeom prst="rect">
            <a:avLst/>
          </a:prstGeom>
          <a:noFill/>
          <a:ln>
            <a:noFill/>
          </a:ln>
        </p:spPr>
        <p:txBody>
          <a:bodyPr vert="horz" wrap="square" lIns="91440" tIns="45720" rIns="91440" bIns="45720" numCol="1" anchor="t" anchorCtr="0" compatLnSpc="1">
            <a:prstTxWarp prst="textNoShape">
              <a:avLst/>
            </a:prstTxWarp>
            <a:noAutofit/>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ＭＳ Ｐゴシック" pitchFamily="-1" charset="-128"/>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ＭＳ Ｐゴシック" pitchFamily="-1" charset="-128"/>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ＭＳ Ｐゴシック" pitchFamily="-1" charset="-128"/>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pitchFamily="-1" charset="-128"/>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ＭＳ Ｐゴシック" pitchFamily="-1"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en-US" sz="1200" dirty="0">
                <a:solidFill>
                  <a:schemeClr val="tx1"/>
                </a:solidFill>
              </a:rPr>
              <a:t>Shawna Morrison MS CGC (genetic counsellor), June Carroll MD (family physician) and  Judith Allanson MD (retired clinical geneticist)</a:t>
            </a:r>
          </a:p>
        </p:txBody>
      </p:sp>
    </p:spTree>
    <p:extLst>
      <p:ext uri="{BB962C8B-B14F-4D97-AF65-F5344CB8AC3E}">
        <p14:creationId xmlns:p14="http://schemas.microsoft.com/office/powerpoint/2010/main" val="2558304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D1907D-4DC0-362F-BA57-B418068CC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3490"/>
            <a:ext cx="8905875" cy="904875"/>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707F523E-45B7-9408-E33D-5514955620EB}"/>
              </a:ext>
            </a:extLst>
          </p:cNvPr>
          <p:cNvPicPr>
            <a:picLocks noChangeAspect="1"/>
          </p:cNvPicPr>
          <p:nvPr/>
        </p:nvPicPr>
        <p:blipFill rotWithShape="1">
          <a:blip r:embed="rId3">
            <a:extLst>
              <a:ext uri="{28A0092B-C50C-407E-A947-70E740481C1C}">
                <a14:useLocalDpi xmlns:a14="http://schemas.microsoft.com/office/drawing/2010/main" val="0"/>
              </a:ext>
            </a:extLst>
          </a:blip>
          <a:srcRect b="50000"/>
          <a:stretch/>
        </p:blipFill>
        <p:spPr>
          <a:xfrm>
            <a:off x="508408" y="731191"/>
            <a:ext cx="8180528" cy="2327408"/>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B171A39D-B251-AFCD-1F7B-F3FE0A3C7080}"/>
              </a:ext>
            </a:extLst>
          </p:cNvPr>
          <p:cNvPicPr>
            <a:picLocks noChangeAspect="1"/>
          </p:cNvPicPr>
          <p:nvPr/>
        </p:nvPicPr>
        <p:blipFill rotWithShape="1">
          <a:blip r:embed="rId4">
            <a:extLst>
              <a:ext uri="{28A0092B-C50C-407E-A947-70E740481C1C}">
                <a14:useLocalDpi xmlns:a14="http://schemas.microsoft.com/office/drawing/2010/main" val="0"/>
              </a:ext>
            </a:extLst>
          </a:blip>
          <a:srcRect b="52168"/>
          <a:stretch/>
        </p:blipFill>
        <p:spPr>
          <a:xfrm>
            <a:off x="683568" y="2909397"/>
            <a:ext cx="7967800" cy="2183923"/>
          </a:xfrm>
          <a:prstGeom prst="rect">
            <a:avLst/>
          </a:prstGeom>
        </p:spPr>
      </p:pic>
      <p:sp>
        <p:nvSpPr>
          <p:cNvPr id="2" name="Left Brace 1">
            <a:extLst>
              <a:ext uri="{FF2B5EF4-FFF2-40B4-BE49-F238E27FC236}">
                <a16:creationId xmlns:a16="http://schemas.microsoft.com/office/drawing/2014/main" id="{5F756002-9C77-3017-A058-9FEF605431BB}"/>
              </a:ext>
            </a:extLst>
          </p:cNvPr>
          <p:cNvSpPr/>
          <p:nvPr/>
        </p:nvSpPr>
        <p:spPr>
          <a:xfrm>
            <a:off x="395536" y="3058599"/>
            <a:ext cx="288032" cy="2034721"/>
          </a:xfrm>
          <a:prstGeom prst="leftBrace">
            <a:avLst/>
          </a:prstGeom>
          <a:ln w="38100">
            <a:solidFill>
              <a:srgbClr val="FF0066"/>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1779303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D1907D-4DC0-362F-BA57-B418068CC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3490"/>
            <a:ext cx="8905875" cy="904875"/>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707F523E-45B7-9408-E33D-5514955620EB}"/>
              </a:ext>
            </a:extLst>
          </p:cNvPr>
          <p:cNvPicPr>
            <a:picLocks noChangeAspect="1"/>
          </p:cNvPicPr>
          <p:nvPr/>
        </p:nvPicPr>
        <p:blipFill rotWithShape="1">
          <a:blip r:embed="rId3">
            <a:extLst>
              <a:ext uri="{28A0092B-C50C-407E-A947-70E740481C1C}">
                <a14:useLocalDpi xmlns:a14="http://schemas.microsoft.com/office/drawing/2010/main" val="0"/>
              </a:ext>
            </a:extLst>
          </a:blip>
          <a:srcRect t="46794" b="24880"/>
          <a:stretch/>
        </p:blipFill>
        <p:spPr>
          <a:xfrm>
            <a:off x="481736" y="843558"/>
            <a:ext cx="8180528" cy="1318537"/>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B171A39D-B251-AFCD-1F7B-F3FE0A3C7080}"/>
              </a:ext>
            </a:extLst>
          </p:cNvPr>
          <p:cNvPicPr>
            <a:picLocks noChangeAspect="1"/>
          </p:cNvPicPr>
          <p:nvPr/>
        </p:nvPicPr>
        <p:blipFill rotWithShape="1">
          <a:blip r:embed="rId4">
            <a:extLst>
              <a:ext uri="{28A0092B-C50C-407E-A947-70E740481C1C}">
                <a14:useLocalDpi xmlns:a14="http://schemas.microsoft.com/office/drawing/2010/main" val="0"/>
              </a:ext>
            </a:extLst>
          </a:blip>
          <a:srcRect t="52044" b="-2512"/>
          <a:stretch/>
        </p:blipFill>
        <p:spPr>
          <a:xfrm>
            <a:off x="588100" y="2283718"/>
            <a:ext cx="7967800" cy="2304256"/>
          </a:xfrm>
          <a:prstGeom prst="rect">
            <a:avLst/>
          </a:prstGeom>
        </p:spPr>
      </p:pic>
      <p:sp>
        <p:nvSpPr>
          <p:cNvPr id="2" name="Left Brace 1">
            <a:extLst>
              <a:ext uri="{FF2B5EF4-FFF2-40B4-BE49-F238E27FC236}">
                <a16:creationId xmlns:a16="http://schemas.microsoft.com/office/drawing/2014/main" id="{F5A3DBA6-9712-D99E-271B-765905D1A5D1}"/>
              </a:ext>
            </a:extLst>
          </p:cNvPr>
          <p:cNvSpPr/>
          <p:nvPr/>
        </p:nvSpPr>
        <p:spPr>
          <a:xfrm>
            <a:off x="240096" y="2238498"/>
            <a:ext cx="288032" cy="2034721"/>
          </a:xfrm>
          <a:prstGeom prst="leftBrace">
            <a:avLst/>
          </a:prstGeom>
          <a:ln w="38100">
            <a:solidFill>
              <a:srgbClr val="FF0066"/>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1271994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D1907D-4DC0-362F-BA57-B418068CCC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3490"/>
            <a:ext cx="8905875" cy="904875"/>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707F523E-45B7-9408-E33D-5514955620EB}"/>
              </a:ext>
            </a:extLst>
          </p:cNvPr>
          <p:cNvPicPr>
            <a:picLocks noChangeAspect="1"/>
          </p:cNvPicPr>
          <p:nvPr/>
        </p:nvPicPr>
        <p:blipFill rotWithShape="1">
          <a:blip r:embed="rId4">
            <a:extLst>
              <a:ext uri="{28A0092B-C50C-407E-A947-70E740481C1C}">
                <a14:useLocalDpi xmlns:a14="http://schemas.microsoft.com/office/drawing/2010/main" val="0"/>
              </a:ext>
            </a:extLst>
          </a:blip>
          <a:srcRect t="76668" b="128"/>
          <a:stretch/>
        </p:blipFill>
        <p:spPr>
          <a:xfrm>
            <a:off x="614193" y="952971"/>
            <a:ext cx="8180528" cy="1080119"/>
          </a:xfrm>
          <a:prstGeom prst="rect">
            <a:avLst/>
          </a:prstGeom>
        </p:spPr>
      </p:pic>
      <p:pic>
        <p:nvPicPr>
          <p:cNvPr id="3" name="Picture 2">
            <a:extLst>
              <a:ext uri="{FF2B5EF4-FFF2-40B4-BE49-F238E27FC236}">
                <a16:creationId xmlns:a16="http://schemas.microsoft.com/office/drawing/2014/main" id="{7E622257-D605-9169-1C1C-53CD85040CDD}"/>
              </a:ext>
            </a:extLst>
          </p:cNvPr>
          <p:cNvPicPr>
            <a:picLocks noChangeAspect="1"/>
          </p:cNvPicPr>
          <p:nvPr/>
        </p:nvPicPr>
        <p:blipFill>
          <a:blip r:embed="rId5" cstate="print">
            <a:duotone>
              <a:schemeClr val="accent4">
                <a:shade val="45000"/>
                <a:satMod val="135000"/>
              </a:schemeClr>
              <a:prstClr val="white"/>
            </a:duotone>
            <a:extLst>
              <a:ext uri="{BEBA8EAE-BF5A-486C-A8C5-ECC9F3942E4B}">
                <a14:imgProps xmlns:a14="http://schemas.microsoft.com/office/drawing/2010/main">
                  <a14:imgLayer r:embed="rId6">
                    <a14:imgEffect>
                      <a14:artisticPencilSketch/>
                    </a14:imgEffect>
                  </a14:imgLayer>
                </a14:imgProps>
              </a:ext>
              <a:ext uri="{28A0092B-C50C-407E-A947-70E740481C1C}">
                <a14:useLocalDpi xmlns:a14="http://schemas.microsoft.com/office/drawing/2010/main" val="0"/>
              </a:ext>
            </a:extLst>
          </a:blip>
          <a:stretch>
            <a:fillRect/>
          </a:stretch>
        </p:blipFill>
        <p:spPr>
          <a:xfrm>
            <a:off x="1187624" y="2211710"/>
            <a:ext cx="3857625" cy="2571750"/>
          </a:xfrm>
          <a:prstGeom prst="rect">
            <a:avLst/>
          </a:prstGeom>
        </p:spPr>
      </p:pic>
      <p:sp>
        <p:nvSpPr>
          <p:cNvPr id="4" name="TextBox 3">
            <a:extLst>
              <a:ext uri="{FF2B5EF4-FFF2-40B4-BE49-F238E27FC236}">
                <a16:creationId xmlns:a16="http://schemas.microsoft.com/office/drawing/2014/main" id="{C70732E6-B902-47D1-E1F5-2D3BF9646D41}"/>
              </a:ext>
            </a:extLst>
          </p:cNvPr>
          <p:cNvSpPr txBox="1"/>
          <p:nvPr/>
        </p:nvSpPr>
        <p:spPr>
          <a:xfrm>
            <a:off x="2483768" y="2787774"/>
            <a:ext cx="5592179" cy="1200329"/>
          </a:xfrm>
          <a:prstGeom prst="rect">
            <a:avLst/>
          </a:prstGeom>
          <a:noFill/>
        </p:spPr>
        <p:txBody>
          <a:bodyPr wrap="square" rtlCol="0">
            <a:spAutoFit/>
          </a:bodyPr>
          <a:lstStyle/>
          <a:p>
            <a:r>
              <a:rPr lang="en-CA" sz="2400" dirty="0">
                <a:latin typeface="+mj-lt"/>
              </a:rPr>
              <a:t>Refer to your local genetics clinic for an assessment and recommendations or Call and speak to the genetic counsellor on call</a:t>
            </a:r>
          </a:p>
        </p:txBody>
      </p:sp>
      <p:sp>
        <p:nvSpPr>
          <p:cNvPr id="2" name="Rectangle 1">
            <a:extLst>
              <a:ext uri="{FF2B5EF4-FFF2-40B4-BE49-F238E27FC236}">
                <a16:creationId xmlns:a16="http://schemas.microsoft.com/office/drawing/2014/main" id="{4A69130E-CBD1-5CAA-718F-AE3BB6D7DAFC}"/>
              </a:ext>
            </a:extLst>
          </p:cNvPr>
          <p:cNvSpPr/>
          <p:nvPr/>
        </p:nvSpPr>
        <p:spPr>
          <a:xfrm>
            <a:off x="2087784" y="1001172"/>
            <a:ext cx="540000" cy="202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A60E0A27-008F-A284-1554-201D439C7401}"/>
              </a:ext>
            </a:extLst>
          </p:cNvPr>
          <p:cNvSpPr txBox="1"/>
          <p:nvPr/>
        </p:nvSpPr>
        <p:spPr>
          <a:xfrm>
            <a:off x="2015800" y="926599"/>
            <a:ext cx="756000" cy="276999"/>
          </a:xfrm>
          <a:prstGeom prst="rect">
            <a:avLst/>
          </a:prstGeom>
          <a:noFill/>
        </p:spPr>
        <p:txBody>
          <a:bodyPr wrap="square" rtlCol="0">
            <a:spAutoFit/>
          </a:bodyPr>
          <a:lstStyle/>
          <a:p>
            <a:r>
              <a:rPr lang="en-US" sz="1200" dirty="0"/>
              <a:t>PATIENT</a:t>
            </a:r>
            <a:endParaRPr lang="en-CA" sz="1200" dirty="0"/>
          </a:p>
        </p:txBody>
      </p:sp>
    </p:spTree>
    <p:extLst>
      <p:ext uri="{BB962C8B-B14F-4D97-AF65-F5344CB8AC3E}">
        <p14:creationId xmlns:p14="http://schemas.microsoft.com/office/powerpoint/2010/main" val="358236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457984-98DA-BED0-5DDE-44B4E6754276}"/>
              </a:ext>
            </a:extLst>
          </p:cNvPr>
          <p:cNvSpPr/>
          <p:nvPr/>
        </p:nvSpPr>
        <p:spPr>
          <a:xfrm>
            <a:off x="0" y="0"/>
            <a:ext cx="9144000" cy="5143500"/>
          </a:xfrm>
          <a:prstGeom prst="rect">
            <a:avLst/>
          </a:prstGeom>
          <a:blipFill dpi="0" rotWithShape="1">
            <a:blip r:embed="rId3">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Content Placeholder 5">
            <a:extLst>
              <a:ext uri="{FF2B5EF4-FFF2-40B4-BE49-F238E27FC236}">
                <a16:creationId xmlns:a16="http://schemas.microsoft.com/office/drawing/2014/main" id="{91373359-78E4-85F6-66D7-378706ECB304}"/>
              </a:ext>
            </a:extLst>
          </p:cNvPr>
          <p:cNvSpPr>
            <a:spLocks noGrp="1"/>
          </p:cNvSpPr>
          <p:nvPr>
            <p:ph idx="1"/>
          </p:nvPr>
        </p:nvSpPr>
        <p:spPr>
          <a:xfrm>
            <a:off x="457200" y="209550"/>
            <a:ext cx="8229600" cy="4800600"/>
          </a:xfrm>
        </p:spPr>
        <p:txBody>
          <a:bodyPr rtlCol="0">
            <a:normAutofit/>
          </a:bodyPr>
          <a:lstStyle/>
          <a:p>
            <a:pPr marL="0" indent="0" eaLnBrk="1" fontAlgn="auto" hangingPunct="1">
              <a:lnSpc>
                <a:spcPct val="150000"/>
              </a:lnSpc>
              <a:spcBef>
                <a:spcPts val="600"/>
              </a:spcBef>
              <a:spcAft>
                <a:spcPts val="0"/>
              </a:spcAft>
              <a:buFont typeface="Arial" charset="0"/>
              <a:buNone/>
              <a:defRPr/>
            </a:pPr>
            <a:r>
              <a:rPr lang="en-US" altLang="en-US" sz="2400" b="1" dirty="0">
                <a:latin typeface="Ink Free" panose="03080402000500000000" pitchFamily="66" charset="0"/>
              </a:rPr>
              <a:t>Clinical scenario 4</a:t>
            </a:r>
            <a:r>
              <a:rPr lang="en-US" altLang="en-US" sz="2400" cap="small" dirty="0">
                <a:latin typeface="Ink Free" panose="03080402000500000000" pitchFamily="66" charset="0"/>
              </a:rPr>
              <a:t>: </a:t>
            </a:r>
            <a:r>
              <a:rPr lang="en-US" altLang="en-US" sz="2400" dirty="0">
                <a:latin typeface="Ink Free" panose="03080402000500000000" pitchFamily="66" charset="0"/>
              </a:rPr>
              <a:t>healthy 45-year-old female</a:t>
            </a:r>
          </a:p>
          <a:p>
            <a:pPr marL="0" indent="0">
              <a:buNone/>
            </a:pPr>
            <a:endParaRPr lang="en-CA" sz="2400" dirty="0"/>
          </a:p>
          <a:p>
            <a:pPr marL="0" indent="0">
              <a:buNone/>
            </a:pPr>
            <a:r>
              <a:rPr lang="en-CA" sz="2400" dirty="0"/>
              <a:t>Expresses relief to you following the receipt of DTC-GT results</a:t>
            </a:r>
          </a:p>
          <a:p>
            <a:endParaRPr lang="en-CA" sz="2400" dirty="0"/>
          </a:p>
          <a:p>
            <a:pPr marL="0" indent="0">
              <a:buNone/>
            </a:pPr>
            <a:r>
              <a:rPr lang="en-CA" sz="2400" dirty="0"/>
              <a:t>Because she does not carry “the breast cancer gene”</a:t>
            </a:r>
          </a:p>
          <a:p>
            <a:pPr marL="0" indent="0" eaLnBrk="1" fontAlgn="auto" hangingPunct="1">
              <a:lnSpc>
                <a:spcPct val="150000"/>
              </a:lnSpc>
              <a:spcBef>
                <a:spcPts val="600"/>
              </a:spcBef>
              <a:spcAft>
                <a:spcPts val="0"/>
              </a:spcAft>
              <a:buFont typeface="Arial" charset="0"/>
              <a:buNone/>
              <a:defRPr/>
            </a:pPr>
            <a:endParaRPr lang="en-US" altLang="en-US" sz="2400" dirty="0">
              <a:latin typeface="Ink Free" panose="03080402000500000000" pitchFamily="66" charset="0"/>
            </a:endParaRPr>
          </a:p>
        </p:txBody>
      </p:sp>
      <p:sp>
        <p:nvSpPr>
          <p:cNvPr id="3" name="Rectangle 2">
            <a:extLst>
              <a:ext uri="{FF2B5EF4-FFF2-40B4-BE49-F238E27FC236}">
                <a16:creationId xmlns:a16="http://schemas.microsoft.com/office/drawing/2014/main" id="{5E15C8EE-1C5B-AC97-34E6-01923074996F}"/>
              </a:ext>
            </a:extLst>
          </p:cNvPr>
          <p:cNvSpPr/>
          <p:nvPr/>
        </p:nvSpPr>
        <p:spPr>
          <a:xfrm>
            <a:off x="1403648" y="2773710"/>
            <a:ext cx="6336704" cy="2160240"/>
          </a:xfrm>
          <a:prstGeom prst="rect">
            <a:avLst/>
          </a:prstGeom>
          <a:solidFill>
            <a:srgbClr val="EBF6F9"/>
          </a:solidFill>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anchor="ctr"/>
          <a:lstStyle/>
          <a:p>
            <a:pPr>
              <a:spcBef>
                <a:spcPts val="600"/>
              </a:spcBef>
              <a:spcAft>
                <a:spcPts val="600"/>
              </a:spcAft>
            </a:pPr>
            <a:r>
              <a:rPr lang="en-CA" sz="2000" dirty="0">
                <a:solidFill>
                  <a:schemeClr val="tx1"/>
                </a:solidFill>
                <a:latin typeface="+mj-lt"/>
              </a:rPr>
              <a:t>What can you tell her about her DTC-GT results?</a:t>
            </a:r>
          </a:p>
          <a:p>
            <a:pPr marL="542925" indent="-542925">
              <a:spcBef>
                <a:spcPts val="600"/>
              </a:spcBef>
              <a:spcAft>
                <a:spcPts val="600"/>
              </a:spcAft>
              <a:buFont typeface="+mj-lt"/>
              <a:buAutoNum type="alphaLcParenR"/>
            </a:pPr>
            <a:r>
              <a:rPr lang="en-CA" sz="2000" dirty="0">
                <a:solidFill>
                  <a:schemeClr val="tx1"/>
                </a:solidFill>
                <a:latin typeface="+mj-lt"/>
              </a:rPr>
              <a:t>She can be reassured, most her family’s breast cancer is on her father’s side</a:t>
            </a:r>
          </a:p>
          <a:p>
            <a:pPr marL="542925" indent="-542925">
              <a:spcBef>
                <a:spcPts val="600"/>
              </a:spcBef>
              <a:spcAft>
                <a:spcPts val="600"/>
              </a:spcAft>
              <a:buFont typeface="+mj-lt"/>
              <a:buAutoNum type="alphaLcParenR"/>
            </a:pPr>
            <a:r>
              <a:rPr lang="en-CA" sz="2000" dirty="0">
                <a:solidFill>
                  <a:schemeClr val="tx1"/>
                </a:solidFill>
                <a:latin typeface="+mj-lt"/>
              </a:rPr>
              <a:t>She still needs genetic testing</a:t>
            </a:r>
          </a:p>
          <a:p>
            <a:pPr marL="542925" indent="-542925">
              <a:spcBef>
                <a:spcPts val="600"/>
              </a:spcBef>
              <a:spcAft>
                <a:spcPts val="600"/>
              </a:spcAft>
              <a:buFont typeface="+mj-lt"/>
              <a:buAutoNum type="alphaLcParenR"/>
            </a:pPr>
            <a:r>
              <a:rPr lang="en-CA" sz="2000" dirty="0">
                <a:solidFill>
                  <a:schemeClr val="tx1"/>
                </a:solidFill>
                <a:latin typeface="+mj-lt"/>
              </a:rPr>
              <a:t>Consider referral to genetics to discuss family history</a:t>
            </a:r>
          </a:p>
        </p:txBody>
      </p:sp>
      <p:sp>
        <p:nvSpPr>
          <p:cNvPr id="4" name="Rectangle 3">
            <a:extLst>
              <a:ext uri="{FF2B5EF4-FFF2-40B4-BE49-F238E27FC236}">
                <a16:creationId xmlns:a16="http://schemas.microsoft.com/office/drawing/2014/main" id="{A13D397A-940F-C93F-BB89-B2BCC18AB477}"/>
              </a:ext>
            </a:extLst>
          </p:cNvPr>
          <p:cNvSpPr/>
          <p:nvPr/>
        </p:nvSpPr>
        <p:spPr>
          <a:xfrm>
            <a:off x="1403648" y="2787774"/>
            <a:ext cx="6336704" cy="2160240"/>
          </a:xfrm>
          <a:prstGeom prst="rect">
            <a:avLst/>
          </a:prstGeom>
          <a:solidFill>
            <a:srgbClr val="EBF6F9"/>
          </a:solidFill>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anchor="ctr"/>
          <a:lstStyle/>
          <a:p>
            <a:pPr>
              <a:spcBef>
                <a:spcPts val="600"/>
              </a:spcBef>
              <a:spcAft>
                <a:spcPts val="600"/>
              </a:spcAft>
            </a:pPr>
            <a:r>
              <a:rPr lang="en-CA" sz="2000" dirty="0">
                <a:solidFill>
                  <a:schemeClr val="tx1"/>
                </a:solidFill>
                <a:latin typeface="+mj-lt"/>
              </a:rPr>
              <a:t>What can you tell her about her DTC-GT results?</a:t>
            </a:r>
          </a:p>
          <a:p>
            <a:pPr marL="542925" indent="-542925">
              <a:spcBef>
                <a:spcPts val="600"/>
              </a:spcBef>
              <a:spcAft>
                <a:spcPts val="600"/>
              </a:spcAft>
              <a:buFont typeface="+mj-lt"/>
              <a:buAutoNum type="alphaLcParenR"/>
            </a:pPr>
            <a:r>
              <a:rPr lang="en-CA" sz="2000" dirty="0">
                <a:solidFill>
                  <a:schemeClr val="bg1">
                    <a:lumMod val="50000"/>
                  </a:schemeClr>
                </a:solidFill>
                <a:latin typeface="+mj-lt"/>
              </a:rPr>
              <a:t>She can be reassured, most her family’s breast cancer is on her father’s side</a:t>
            </a:r>
          </a:p>
          <a:p>
            <a:pPr marL="542925" indent="-542925">
              <a:spcBef>
                <a:spcPts val="600"/>
              </a:spcBef>
              <a:spcAft>
                <a:spcPts val="600"/>
              </a:spcAft>
              <a:buFont typeface="+mj-lt"/>
              <a:buAutoNum type="alphaLcParenR"/>
            </a:pPr>
            <a:r>
              <a:rPr lang="en-CA" sz="2000" dirty="0">
                <a:solidFill>
                  <a:schemeClr val="bg1">
                    <a:lumMod val="50000"/>
                  </a:schemeClr>
                </a:solidFill>
                <a:latin typeface="+mj-lt"/>
              </a:rPr>
              <a:t>She still needs genetic testing</a:t>
            </a:r>
          </a:p>
          <a:p>
            <a:pPr marL="542925" indent="-542925">
              <a:spcBef>
                <a:spcPts val="600"/>
              </a:spcBef>
              <a:spcAft>
                <a:spcPts val="600"/>
              </a:spcAft>
              <a:buFont typeface="+mj-lt"/>
              <a:buAutoNum type="alphaLcParenR"/>
            </a:pPr>
            <a:r>
              <a:rPr lang="en-CA" sz="2000" dirty="0">
                <a:solidFill>
                  <a:schemeClr val="tx1"/>
                </a:solidFill>
                <a:latin typeface="+mj-lt"/>
              </a:rPr>
              <a:t>Consider referral to genetics to discuss family history</a:t>
            </a:r>
          </a:p>
        </p:txBody>
      </p:sp>
    </p:spTree>
    <p:extLst>
      <p:ext uri="{BB962C8B-B14F-4D97-AF65-F5344CB8AC3E}">
        <p14:creationId xmlns:p14="http://schemas.microsoft.com/office/powerpoint/2010/main" val="194830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457984-98DA-BED0-5DDE-44B4E6754276}"/>
              </a:ext>
            </a:extLst>
          </p:cNvPr>
          <p:cNvSpPr/>
          <p:nvPr/>
        </p:nvSpPr>
        <p:spPr>
          <a:xfrm>
            <a:off x="0" y="0"/>
            <a:ext cx="9144000" cy="5143500"/>
          </a:xfrm>
          <a:prstGeom prst="rect">
            <a:avLst/>
          </a:prstGeom>
          <a:blipFill dpi="0" rotWithShape="1">
            <a:blip r:embed="rId3">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Content Placeholder 5">
            <a:extLst>
              <a:ext uri="{FF2B5EF4-FFF2-40B4-BE49-F238E27FC236}">
                <a16:creationId xmlns:a16="http://schemas.microsoft.com/office/drawing/2014/main" id="{91373359-78E4-85F6-66D7-378706ECB304}"/>
              </a:ext>
            </a:extLst>
          </p:cNvPr>
          <p:cNvSpPr>
            <a:spLocks noGrp="1"/>
          </p:cNvSpPr>
          <p:nvPr>
            <p:ph idx="1"/>
          </p:nvPr>
        </p:nvSpPr>
        <p:spPr>
          <a:xfrm>
            <a:off x="457200" y="209550"/>
            <a:ext cx="8229600" cy="4800600"/>
          </a:xfrm>
        </p:spPr>
        <p:txBody>
          <a:bodyPr rtlCol="0">
            <a:normAutofit/>
          </a:bodyPr>
          <a:lstStyle/>
          <a:p>
            <a:pPr marL="0" indent="0" eaLnBrk="1" fontAlgn="auto" hangingPunct="1">
              <a:lnSpc>
                <a:spcPct val="150000"/>
              </a:lnSpc>
              <a:spcBef>
                <a:spcPts val="600"/>
              </a:spcBef>
              <a:spcAft>
                <a:spcPts val="0"/>
              </a:spcAft>
              <a:buFont typeface="Arial" charset="0"/>
              <a:buNone/>
              <a:defRPr/>
            </a:pPr>
            <a:r>
              <a:rPr lang="en-US" altLang="en-US" sz="2400" b="1" dirty="0">
                <a:latin typeface="Ink Free" panose="03080402000500000000" pitchFamily="66" charset="0"/>
              </a:rPr>
              <a:t>Clinical scenario 4</a:t>
            </a:r>
            <a:r>
              <a:rPr lang="en-US" altLang="en-US" sz="2400" cap="small" dirty="0">
                <a:latin typeface="Ink Free" panose="03080402000500000000" pitchFamily="66" charset="0"/>
              </a:rPr>
              <a:t>: </a:t>
            </a:r>
            <a:r>
              <a:rPr lang="en-US" altLang="en-US" sz="2400" dirty="0">
                <a:latin typeface="Ink Free" panose="03080402000500000000" pitchFamily="66" charset="0"/>
              </a:rPr>
              <a:t>healthy 45-year-old female</a:t>
            </a:r>
          </a:p>
          <a:p>
            <a:pPr marL="0" indent="0">
              <a:buNone/>
            </a:pPr>
            <a:endParaRPr lang="en-CA" sz="2400" dirty="0"/>
          </a:p>
          <a:p>
            <a:pPr marL="0" indent="0">
              <a:buNone/>
            </a:pPr>
            <a:r>
              <a:rPr lang="en-CA" sz="2400" dirty="0"/>
              <a:t>Expresses relief to you following the receipt of DTC-GT results</a:t>
            </a:r>
          </a:p>
          <a:p>
            <a:endParaRPr lang="en-CA" sz="2400" dirty="0"/>
          </a:p>
          <a:p>
            <a:pPr marL="0" indent="0">
              <a:buNone/>
            </a:pPr>
            <a:r>
              <a:rPr lang="en-CA" sz="2400" dirty="0"/>
              <a:t>Because she does not carry “the breast cancer gene”</a:t>
            </a:r>
          </a:p>
          <a:p>
            <a:pPr marL="0" indent="0" eaLnBrk="1" fontAlgn="auto" hangingPunct="1">
              <a:lnSpc>
                <a:spcPct val="150000"/>
              </a:lnSpc>
              <a:spcBef>
                <a:spcPts val="600"/>
              </a:spcBef>
              <a:spcAft>
                <a:spcPts val="0"/>
              </a:spcAft>
              <a:buFont typeface="Arial" charset="0"/>
              <a:buNone/>
              <a:defRPr/>
            </a:pPr>
            <a:endParaRPr lang="en-US" altLang="en-US" sz="2400" dirty="0">
              <a:latin typeface="Ink Free" panose="03080402000500000000" pitchFamily="66" charset="0"/>
            </a:endParaRPr>
          </a:p>
        </p:txBody>
      </p:sp>
      <p:sp>
        <p:nvSpPr>
          <p:cNvPr id="5" name="Rectangle 4">
            <a:extLst>
              <a:ext uri="{FF2B5EF4-FFF2-40B4-BE49-F238E27FC236}">
                <a16:creationId xmlns:a16="http://schemas.microsoft.com/office/drawing/2014/main" id="{165534A5-FDB4-05C3-E592-8AEA96626B07}"/>
              </a:ext>
            </a:extLst>
          </p:cNvPr>
          <p:cNvSpPr/>
          <p:nvPr/>
        </p:nvSpPr>
        <p:spPr>
          <a:xfrm>
            <a:off x="2667000" y="2985285"/>
            <a:ext cx="5793432" cy="1828800"/>
          </a:xfrm>
          <a:prstGeom prst="rect">
            <a:avLst/>
          </a:prstGeom>
          <a:solidFill>
            <a:srgbClr val="EBF6F9"/>
          </a:solidFill>
          <a:effectLst>
            <a:outerShdw blurRad="50800" dist="38100" dir="2700000" algn="tl" rotWithShape="0">
              <a:prstClr val="black">
                <a:alpha val="40000"/>
              </a:prstClr>
            </a:outerShdw>
          </a:effectLst>
        </p:spPr>
        <p:style>
          <a:lnRef idx="0">
            <a:schemeClr val="dk1"/>
          </a:lnRef>
          <a:fillRef idx="3">
            <a:schemeClr val="dk1"/>
          </a:fillRef>
          <a:effectRef idx="3">
            <a:schemeClr val="dk1"/>
          </a:effectRef>
          <a:fontRef idx="minor">
            <a:schemeClr val="lt1"/>
          </a:fontRef>
        </p:style>
        <p:txBody>
          <a:bodyPr anchor="ctr"/>
          <a:lstStyle/>
          <a:p>
            <a:pPr marL="406400" fontAlgn="auto">
              <a:spcBef>
                <a:spcPts val="0"/>
              </a:spcBef>
              <a:spcAft>
                <a:spcPts val="0"/>
              </a:spcAft>
              <a:defRPr/>
            </a:pPr>
            <a:r>
              <a:rPr lang="en-US" sz="2400" dirty="0">
                <a:solidFill>
                  <a:schemeClr val="tx1"/>
                </a:solidFill>
                <a:latin typeface="+mj-lt"/>
              </a:rPr>
              <a:t>Patient is referred to genetics and waiting for her appointment, what can you tell her about her DTC-GT results?</a:t>
            </a:r>
          </a:p>
        </p:txBody>
      </p:sp>
      <p:pic>
        <p:nvPicPr>
          <p:cNvPr id="6" name="Picture 5" descr="Casual woman fingers on chin">
            <a:extLst>
              <a:ext uri="{FF2B5EF4-FFF2-40B4-BE49-F238E27FC236}">
                <a16:creationId xmlns:a16="http://schemas.microsoft.com/office/drawing/2014/main" id="{0E89D8CC-396D-4679-47EA-9EF797CF14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731295" y="2985285"/>
            <a:ext cx="478505" cy="1945026"/>
          </a:xfrm>
          <a:prstGeom prst="rect">
            <a:avLst/>
          </a:prstGeom>
        </p:spPr>
      </p:pic>
    </p:spTree>
    <p:extLst>
      <p:ext uri="{BB962C8B-B14F-4D97-AF65-F5344CB8AC3E}">
        <p14:creationId xmlns:p14="http://schemas.microsoft.com/office/powerpoint/2010/main" val="2265605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12D9F1-29EE-94D5-CD03-4DBB44B96521}"/>
              </a:ext>
            </a:extLst>
          </p:cNvPr>
          <p:cNvSpPr/>
          <p:nvPr/>
        </p:nvSpPr>
        <p:spPr>
          <a:xfrm>
            <a:off x="0" y="62308"/>
            <a:ext cx="9144000" cy="709242"/>
          </a:xfrm>
          <a:prstGeom prst="rect">
            <a:avLst/>
          </a:prstGeom>
          <a:solidFill>
            <a:srgbClr val="EBF6F9">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b="1" i="0" dirty="0">
              <a:solidFill>
                <a:srgbClr val="2F2B2B"/>
              </a:solidFill>
              <a:effectLst/>
              <a:latin typeface="+mj-lt"/>
            </a:endParaRPr>
          </a:p>
        </p:txBody>
      </p:sp>
      <p:sp>
        <p:nvSpPr>
          <p:cNvPr id="6" name="Content Placeholder 5">
            <a:extLst>
              <a:ext uri="{FF2B5EF4-FFF2-40B4-BE49-F238E27FC236}">
                <a16:creationId xmlns:a16="http://schemas.microsoft.com/office/drawing/2014/main" id="{F046FEFC-8F48-738B-A852-01627D34C1DE}"/>
              </a:ext>
            </a:extLst>
          </p:cNvPr>
          <p:cNvSpPr>
            <a:spLocks noGrp="1"/>
          </p:cNvSpPr>
          <p:nvPr>
            <p:ph idx="1"/>
          </p:nvPr>
        </p:nvSpPr>
        <p:spPr>
          <a:xfrm>
            <a:off x="457199" y="209550"/>
            <a:ext cx="8742909" cy="4800600"/>
          </a:xfrm>
        </p:spPr>
        <p:txBody>
          <a:bodyPr/>
          <a:lstStyle/>
          <a:p>
            <a:pPr marL="533400" indent="9525" eaLnBrk="1" hangingPunct="1">
              <a:spcBef>
                <a:spcPts val="600"/>
              </a:spcBef>
              <a:spcAft>
                <a:spcPts val="600"/>
              </a:spcAft>
              <a:buFont typeface="Arial" panose="020B0604020202020204" pitchFamily="34" charset="0"/>
              <a:buNone/>
            </a:pPr>
            <a:r>
              <a:rPr lang="en-CA" sz="2400" dirty="0">
                <a:latin typeface="+mj-lt"/>
              </a:rPr>
              <a:t>All cancer is genetic</a:t>
            </a:r>
          </a:p>
          <a:p>
            <a:pPr marL="533400" indent="9525" eaLnBrk="1" hangingPunct="1">
              <a:spcBef>
                <a:spcPts val="600"/>
              </a:spcBef>
              <a:spcAft>
                <a:spcPts val="600"/>
              </a:spcAft>
              <a:buFont typeface="Arial" panose="020B0604020202020204" pitchFamily="34" charset="0"/>
              <a:buNone/>
            </a:pPr>
            <a:endParaRPr lang="en-CA" altLang="en-US" sz="2400" dirty="0">
              <a:latin typeface="+mj-lt"/>
            </a:endParaRPr>
          </a:p>
          <a:p>
            <a:pPr marL="533400" indent="9525" eaLnBrk="1" hangingPunct="1">
              <a:spcBef>
                <a:spcPts val="600"/>
              </a:spcBef>
              <a:spcAft>
                <a:spcPts val="600"/>
              </a:spcAft>
              <a:buFont typeface="Arial" panose="020B0604020202020204" pitchFamily="34" charset="0"/>
              <a:buNone/>
            </a:pPr>
            <a:endParaRPr lang="en-US" altLang="en-US" sz="2400" dirty="0">
              <a:latin typeface="+mj-lt"/>
            </a:endParaRPr>
          </a:p>
          <a:p>
            <a:pPr marL="0" indent="0" eaLnBrk="1" hangingPunct="1">
              <a:spcBef>
                <a:spcPts val="600"/>
              </a:spcBef>
              <a:buFont typeface="Arial" panose="020B0604020202020204" pitchFamily="34" charset="0"/>
              <a:buNone/>
            </a:pPr>
            <a:endParaRPr lang="en-US" altLang="en-US" sz="2400" dirty="0">
              <a:latin typeface="+mj-lt"/>
            </a:endParaRPr>
          </a:p>
          <a:p>
            <a:pPr marL="0" indent="0" eaLnBrk="1" hangingPunct="1">
              <a:lnSpc>
                <a:spcPct val="150000"/>
              </a:lnSpc>
              <a:spcBef>
                <a:spcPts val="600"/>
              </a:spcBef>
              <a:buFont typeface="Arial" panose="020B0604020202020204" pitchFamily="34" charset="0"/>
              <a:buNone/>
            </a:pPr>
            <a:endParaRPr lang="en-US" altLang="en-US" sz="2400" dirty="0">
              <a:latin typeface="+mj-lt"/>
            </a:endParaRPr>
          </a:p>
          <a:p>
            <a:pPr marL="0" indent="0" eaLnBrk="1" hangingPunct="1">
              <a:lnSpc>
                <a:spcPct val="150000"/>
              </a:lnSpc>
              <a:spcBef>
                <a:spcPts val="600"/>
              </a:spcBef>
              <a:buFont typeface="Arial" panose="020B0604020202020204" pitchFamily="34" charset="0"/>
              <a:buNone/>
            </a:pPr>
            <a:endParaRPr lang="en-US" altLang="en-US" sz="2400" dirty="0">
              <a:latin typeface="+mj-lt"/>
            </a:endParaRPr>
          </a:p>
        </p:txBody>
      </p:sp>
      <p:pic>
        <p:nvPicPr>
          <p:cNvPr id="5" name="Graphic 4" descr="DNA outline">
            <a:extLst>
              <a:ext uri="{FF2B5EF4-FFF2-40B4-BE49-F238E27FC236}">
                <a16:creationId xmlns:a16="http://schemas.microsoft.com/office/drawing/2014/main" id="{396B9695-3E5D-E860-B937-EE1887EA7DA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742300">
            <a:off x="363191" y="142306"/>
            <a:ext cx="600419" cy="600419"/>
          </a:xfrm>
          <a:prstGeom prst="rect">
            <a:avLst/>
          </a:prstGeom>
        </p:spPr>
      </p:pic>
    </p:spTree>
    <p:extLst>
      <p:ext uri="{BB962C8B-B14F-4D97-AF65-F5344CB8AC3E}">
        <p14:creationId xmlns:p14="http://schemas.microsoft.com/office/powerpoint/2010/main" val="452691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12D9F1-29EE-94D5-CD03-4DBB44B96521}"/>
              </a:ext>
            </a:extLst>
          </p:cNvPr>
          <p:cNvSpPr/>
          <p:nvPr/>
        </p:nvSpPr>
        <p:spPr>
          <a:xfrm>
            <a:off x="0" y="782388"/>
            <a:ext cx="9144000" cy="1141290"/>
          </a:xfrm>
          <a:prstGeom prst="rect">
            <a:avLst/>
          </a:prstGeom>
          <a:solidFill>
            <a:srgbClr val="EBF6F9">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b="1" i="0" dirty="0">
              <a:solidFill>
                <a:srgbClr val="2F2B2B"/>
              </a:solidFill>
              <a:effectLst/>
              <a:latin typeface="+mj-lt"/>
            </a:endParaRPr>
          </a:p>
        </p:txBody>
      </p:sp>
      <p:sp>
        <p:nvSpPr>
          <p:cNvPr id="6" name="Content Placeholder 5">
            <a:extLst>
              <a:ext uri="{FF2B5EF4-FFF2-40B4-BE49-F238E27FC236}">
                <a16:creationId xmlns:a16="http://schemas.microsoft.com/office/drawing/2014/main" id="{F046FEFC-8F48-738B-A852-01627D34C1DE}"/>
              </a:ext>
            </a:extLst>
          </p:cNvPr>
          <p:cNvSpPr>
            <a:spLocks noGrp="1"/>
          </p:cNvSpPr>
          <p:nvPr>
            <p:ph idx="1"/>
          </p:nvPr>
        </p:nvSpPr>
        <p:spPr>
          <a:xfrm>
            <a:off x="457199" y="209550"/>
            <a:ext cx="8742909" cy="4800600"/>
          </a:xfrm>
        </p:spPr>
        <p:txBody>
          <a:bodyPr/>
          <a:lstStyle/>
          <a:p>
            <a:pPr marL="533400" indent="9525" eaLnBrk="1" hangingPunct="1">
              <a:spcBef>
                <a:spcPts val="600"/>
              </a:spcBef>
              <a:spcAft>
                <a:spcPts val="600"/>
              </a:spcAft>
              <a:buFont typeface="Arial" panose="020B0604020202020204" pitchFamily="34" charset="0"/>
              <a:buNone/>
            </a:pPr>
            <a:r>
              <a:rPr lang="en-CA" sz="2400" dirty="0">
                <a:latin typeface="+mj-lt"/>
              </a:rPr>
              <a:t>All cancer is genetic</a:t>
            </a:r>
          </a:p>
          <a:p>
            <a:pPr marL="533400" indent="9525">
              <a:spcBef>
                <a:spcPts val="600"/>
              </a:spcBef>
              <a:spcAft>
                <a:spcPts val="600"/>
              </a:spcAft>
              <a:buNone/>
            </a:pPr>
            <a:r>
              <a:rPr lang="en-CA" sz="2400" dirty="0">
                <a:latin typeface="+mj-lt"/>
              </a:rPr>
              <a:t>BUT only 5-10% of breast cancer is hereditary and can be attributed to an inherited high or moderate risk-associated gene change</a:t>
            </a:r>
            <a:endParaRPr lang="en-CA" altLang="en-US" sz="2400" dirty="0">
              <a:latin typeface="+mj-lt"/>
            </a:endParaRPr>
          </a:p>
          <a:p>
            <a:pPr marL="533400" indent="9525" eaLnBrk="1" hangingPunct="1">
              <a:spcBef>
                <a:spcPts val="600"/>
              </a:spcBef>
              <a:spcAft>
                <a:spcPts val="600"/>
              </a:spcAft>
              <a:buFont typeface="Arial" panose="020B0604020202020204" pitchFamily="34" charset="0"/>
              <a:buNone/>
            </a:pPr>
            <a:endParaRPr lang="en-CA" sz="2400" dirty="0">
              <a:latin typeface="+mj-lt"/>
            </a:endParaRPr>
          </a:p>
          <a:p>
            <a:pPr marL="533400" indent="9525" eaLnBrk="1" hangingPunct="1">
              <a:spcBef>
                <a:spcPts val="600"/>
              </a:spcBef>
              <a:spcAft>
                <a:spcPts val="600"/>
              </a:spcAft>
              <a:buFont typeface="Arial" panose="020B0604020202020204" pitchFamily="34" charset="0"/>
              <a:buNone/>
            </a:pPr>
            <a:endParaRPr lang="en-CA" altLang="en-US" sz="2400" dirty="0">
              <a:latin typeface="+mj-lt"/>
            </a:endParaRPr>
          </a:p>
          <a:p>
            <a:pPr marL="533400" indent="9525" eaLnBrk="1" hangingPunct="1">
              <a:spcBef>
                <a:spcPts val="600"/>
              </a:spcBef>
              <a:spcAft>
                <a:spcPts val="600"/>
              </a:spcAft>
              <a:buFont typeface="Arial" panose="020B0604020202020204" pitchFamily="34" charset="0"/>
              <a:buNone/>
            </a:pPr>
            <a:endParaRPr lang="en-US" altLang="en-US" sz="2400" dirty="0">
              <a:latin typeface="+mj-lt"/>
            </a:endParaRPr>
          </a:p>
          <a:p>
            <a:pPr marL="0" indent="0" eaLnBrk="1" hangingPunct="1">
              <a:spcBef>
                <a:spcPts val="600"/>
              </a:spcBef>
              <a:buFont typeface="Arial" panose="020B0604020202020204" pitchFamily="34" charset="0"/>
              <a:buNone/>
            </a:pPr>
            <a:endParaRPr lang="en-US" altLang="en-US" sz="2400" dirty="0">
              <a:latin typeface="+mj-lt"/>
            </a:endParaRPr>
          </a:p>
          <a:p>
            <a:pPr marL="0" indent="0" eaLnBrk="1" hangingPunct="1">
              <a:lnSpc>
                <a:spcPct val="150000"/>
              </a:lnSpc>
              <a:spcBef>
                <a:spcPts val="600"/>
              </a:spcBef>
              <a:buFont typeface="Arial" panose="020B0604020202020204" pitchFamily="34" charset="0"/>
              <a:buNone/>
            </a:pPr>
            <a:endParaRPr lang="en-US" altLang="en-US" sz="2400" dirty="0">
              <a:latin typeface="+mj-lt"/>
            </a:endParaRPr>
          </a:p>
          <a:p>
            <a:pPr marL="0" indent="0" eaLnBrk="1" hangingPunct="1">
              <a:lnSpc>
                <a:spcPct val="150000"/>
              </a:lnSpc>
              <a:spcBef>
                <a:spcPts val="600"/>
              </a:spcBef>
              <a:buFont typeface="Arial" panose="020B0604020202020204" pitchFamily="34" charset="0"/>
              <a:buNone/>
            </a:pPr>
            <a:endParaRPr lang="en-US" altLang="en-US" sz="2400" dirty="0">
              <a:latin typeface="+mj-lt"/>
            </a:endParaRPr>
          </a:p>
        </p:txBody>
      </p:sp>
      <p:pic>
        <p:nvPicPr>
          <p:cNvPr id="5" name="Graphic 4" descr="DNA outline">
            <a:extLst>
              <a:ext uri="{FF2B5EF4-FFF2-40B4-BE49-F238E27FC236}">
                <a16:creationId xmlns:a16="http://schemas.microsoft.com/office/drawing/2014/main" id="{396B9695-3E5D-E860-B937-EE1887EA7DA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742300">
            <a:off x="363191" y="142306"/>
            <a:ext cx="600419" cy="600419"/>
          </a:xfrm>
          <a:prstGeom prst="rect">
            <a:avLst/>
          </a:prstGeom>
        </p:spPr>
      </p:pic>
      <p:pic>
        <p:nvPicPr>
          <p:cNvPr id="2" name="Graphic 1" descr="Family with two children outline">
            <a:extLst>
              <a:ext uri="{FF2B5EF4-FFF2-40B4-BE49-F238E27FC236}">
                <a16:creationId xmlns:a16="http://schemas.microsoft.com/office/drawing/2014/main" id="{C7E295B3-031C-678A-12F0-BEA32EB8EE6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4688" y="902417"/>
            <a:ext cx="546075" cy="546075"/>
          </a:xfrm>
          <a:prstGeom prst="rect">
            <a:avLst/>
          </a:prstGeom>
        </p:spPr>
      </p:pic>
      <p:sp>
        <p:nvSpPr>
          <p:cNvPr id="9" name="TextBox 8">
            <a:extLst>
              <a:ext uri="{FF2B5EF4-FFF2-40B4-BE49-F238E27FC236}">
                <a16:creationId xmlns:a16="http://schemas.microsoft.com/office/drawing/2014/main" id="{115B4536-99F9-D2AB-85C6-1BF4540DEE9A}"/>
              </a:ext>
            </a:extLst>
          </p:cNvPr>
          <p:cNvSpPr txBox="1"/>
          <p:nvPr/>
        </p:nvSpPr>
        <p:spPr>
          <a:xfrm>
            <a:off x="1760320" y="2566731"/>
            <a:ext cx="3456384" cy="1477328"/>
          </a:xfrm>
          <a:prstGeom prst="rect">
            <a:avLst/>
          </a:prstGeom>
          <a:noFill/>
        </p:spPr>
        <p:txBody>
          <a:bodyPr wrap="square" rtlCol="0">
            <a:spAutoFit/>
          </a:bodyPr>
          <a:lstStyle/>
          <a:p>
            <a:r>
              <a:rPr lang="en-US" i="1" dirty="0">
                <a:latin typeface="Ink Free" panose="03080402000500000000" pitchFamily="66" charset="0"/>
              </a:rPr>
              <a:t>BRCA1</a:t>
            </a:r>
          </a:p>
          <a:p>
            <a:r>
              <a:rPr lang="en-US" i="1" dirty="0">
                <a:latin typeface="Ink Free" panose="03080402000500000000" pitchFamily="66" charset="0"/>
              </a:rPr>
              <a:t>	BRCA2</a:t>
            </a:r>
          </a:p>
          <a:p>
            <a:r>
              <a:rPr lang="en-US" i="1" dirty="0">
                <a:latin typeface="Ink Free" panose="03080402000500000000" pitchFamily="66" charset="0"/>
              </a:rPr>
              <a:t>PALB2</a:t>
            </a:r>
          </a:p>
          <a:p>
            <a:r>
              <a:rPr lang="en-US" i="1" dirty="0">
                <a:latin typeface="Ink Free" panose="03080402000500000000" pitchFamily="66" charset="0"/>
              </a:rPr>
              <a:t>		CHECK2</a:t>
            </a:r>
          </a:p>
          <a:p>
            <a:r>
              <a:rPr lang="en-US" i="1" dirty="0">
                <a:latin typeface="Ink Free" panose="03080402000500000000" pitchFamily="66" charset="0"/>
              </a:rPr>
              <a:t>ATM</a:t>
            </a:r>
            <a:endParaRPr lang="en-CA" i="1" dirty="0">
              <a:latin typeface="Ink Free" panose="03080402000500000000" pitchFamily="66" charset="0"/>
            </a:endParaRPr>
          </a:p>
        </p:txBody>
      </p:sp>
      <p:sp>
        <p:nvSpPr>
          <p:cNvPr id="11" name="Left Brace 10">
            <a:extLst>
              <a:ext uri="{FF2B5EF4-FFF2-40B4-BE49-F238E27FC236}">
                <a16:creationId xmlns:a16="http://schemas.microsoft.com/office/drawing/2014/main" id="{E787BE53-E521-BC10-91CE-BEE676CC2CB1}"/>
              </a:ext>
            </a:extLst>
          </p:cNvPr>
          <p:cNvSpPr/>
          <p:nvPr/>
        </p:nvSpPr>
        <p:spPr>
          <a:xfrm rot="969145">
            <a:off x="5495567" y="2400958"/>
            <a:ext cx="356672" cy="78706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12" name="Picture 11">
            <a:extLst>
              <a:ext uri="{FF2B5EF4-FFF2-40B4-BE49-F238E27FC236}">
                <a16:creationId xmlns:a16="http://schemas.microsoft.com/office/drawing/2014/main" id="{91A0BDC1-1149-BD7B-517A-09E1BC2338AF}"/>
              </a:ext>
            </a:extLst>
          </p:cNvPr>
          <p:cNvPicPr>
            <a:picLocks noChangeAspect="1"/>
          </p:cNvPicPr>
          <p:nvPr/>
        </p:nvPicPr>
        <p:blipFill>
          <a:blip r:embed="rId7"/>
          <a:stretch>
            <a:fillRect/>
          </a:stretch>
        </p:blipFill>
        <p:spPr>
          <a:xfrm rot="18806226">
            <a:off x="4831397" y="2110474"/>
            <a:ext cx="3816427" cy="2389839"/>
          </a:xfrm>
          <a:prstGeom prst="rect">
            <a:avLst/>
          </a:prstGeom>
        </p:spPr>
      </p:pic>
    </p:spTree>
    <p:extLst>
      <p:ext uri="{BB962C8B-B14F-4D97-AF65-F5344CB8AC3E}">
        <p14:creationId xmlns:p14="http://schemas.microsoft.com/office/powerpoint/2010/main" val="390629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50"/>
                                        <p:tgtEl>
                                          <p:spTgt spid="9">
                                            <p:txEl>
                                              <p:pRg st="0" end="0"/>
                                            </p:txEl>
                                          </p:spTgt>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250"/>
                                        <p:tgtEl>
                                          <p:spTgt spid="9">
                                            <p:txEl>
                                              <p:pRg st="1" end="1"/>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250"/>
                                        <p:tgtEl>
                                          <p:spTgt spid="9">
                                            <p:txEl>
                                              <p:pRg st="2" end="2"/>
                                            </p:txEl>
                                          </p:spTgt>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250"/>
                                        <p:tgtEl>
                                          <p:spTgt spid="9">
                                            <p:txEl>
                                              <p:pRg st="3" end="3"/>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25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2856" y="745816"/>
            <a:ext cx="6336704" cy="4371950"/>
          </a:xfrm>
          <a:prstGeom prst="rect">
            <a:avLst/>
          </a:prstGeom>
          <a:blipFill dpi="0" rotWithShape="1">
            <a:blip r:embed="rId3">
              <a:alphaModFix amt="1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0C25706-3123-8DCA-5BE8-EC5DDECE942F}"/>
              </a:ext>
            </a:extLst>
          </p:cNvPr>
          <p:cNvSpPr/>
          <p:nvPr/>
        </p:nvSpPr>
        <p:spPr>
          <a:xfrm>
            <a:off x="0" y="100869"/>
            <a:ext cx="9144000" cy="958713"/>
          </a:xfrm>
          <a:prstGeom prst="rect">
            <a:avLst/>
          </a:prstGeom>
          <a:solidFill>
            <a:srgbClr val="EBF6F9">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i="0" dirty="0">
                <a:solidFill>
                  <a:srgbClr val="2F2B2B"/>
                </a:solidFill>
                <a:effectLst/>
                <a:latin typeface="+mj-lt"/>
              </a:rPr>
              <a:t>Direct-to-consumer genomic testing for hereditary breast (and ovarian) cancer</a:t>
            </a:r>
          </a:p>
        </p:txBody>
      </p:sp>
    </p:spTree>
    <p:extLst>
      <p:ext uri="{BB962C8B-B14F-4D97-AF65-F5344CB8AC3E}">
        <p14:creationId xmlns:p14="http://schemas.microsoft.com/office/powerpoint/2010/main" val="19949004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2856" y="745816"/>
            <a:ext cx="6336704" cy="4371950"/>
          </a:xfrm>
          <a:prstGeom prst="rect">
            <a:avLst/>
          </a:prstGeom>
          <a:blipFill dpi="0" rotWithShape="1">
            <a:blip r:embed="rId3">
              <a:alphaModFix amt="1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3408" y="1009278"/>
            <a:ext cx="8745096" cy="1202432"/>
          </a:xfrm>
          <a:prstGeom prst="rect">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a:r>
              <a:rPr lang="en-US" sz="2400" dirty="0">
                <a:solidFill>
                  <a:schemeClr val="tx1"/>
                </a:solidFill>
              </a:rPr>
              <a:t>Generally limited only to the highly penetrant </a:t>
            </a:r>
            <a:r>
              <a:rPr lang="en-US" sz="2400" i="1" dirty="0">
                <a:solidFill>
                  <a:schemeClr val="tx1"/>
                </a:solidFill>
              </a:rPr>
              <a:t>BRCA1</a:t>
            </a:r>
            <a:r>
              <a:rPr lang="en-US" sz="2400" dirty="0">
                <a:solidFill>
                  <a:schemeClr val="tx1"/>
                </a:solidFill>
              </a:rPr>
              <a:t> and </a:t>
            </a:r>
            <a:r>
              <a:rPr lang="en-US" sz="2400" i="1" dirty="0">
                <a:solidFill>
                  <a:schemeClr val="tx1"/>
                </a:solidFill>
              </a:rPr>
              <a:t>BRCA2</a:t>
            </a:r>
            <a:r>
              <a:rPr lang="en-US" sz="2400" dirty="0">
                <a:solidFill>
                  <a:schemeClr val="tx1"/>
                </a:solidFill>
              </a:rPr>
              <a:t> genes and the three common </a:t>
            </a:r>
            <a:r>
              <a:rPr lang="en-US" sz="2400" i="1" dirty="0">
                <a:solidFill>
                  <a:schemeClr val="tx1"/>
                </a:solidFill>
              </a:rPr>
              <a:t>BRCA </a:t>
            </a:r>
            <a:r>
              <a:rPr lang="en-US" sz="2400" dirty="0">
                <a:solidFill>
                  <a:schemeClr val="tx1"/>
                </a:solidFill>
              </a:rPr>
              <a:t>pathogenic variants found in Ashkenazi Jewish individuals</a:t>
            </a:r>
          </a:p>
        </p:txBody>
      </p:sp>
      <p:sp>
        <p:nvSpPr>
          <p:cNvPr id="3" name="Rectangle 2">
            <a:extLst>
              <a:ext uri="{FF2B5EF4-FFF2-40B4-BE49-F238E27FC236}">
                <a16:creationId xmlns:a16="http://schemas.microsoft.com/office/drawing/2014/main" id="{C0C25706-3123-8DCA-5BE8-EC5DDECE942F}"/>
              </a:ext>
            </a:extLst>
          </p:cNvPr>
          <p:cNvSpPr/>
          <p:nvPr/>
        </p:nvSpPr>
        <p:spPr>
          <a:xfrm>
            <a:off x="0" y="100869"/>
            <a:ext cx="9144000" cy="958713"/>
          </a:xfrm>
          <a:prstGeom prst="rect">
            <a:avLst/>
          </a:prstGeom>
          <a:solidFill>
            <a:srgbClr val="EBF6F9">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i="0" dirty="0">
                <a:solidFill>
                  <a:srgbClr val="2F2B2B"/>
                </a:solidFill>
                <a:effectLst/>
                <a:latin typeface="+mj-lt"/>
              </a:rPr>
              <a:t>Direct-to-consumer genomic testing for hereditary breast (and ovarian) cancer</a:t>
            </a:r>
          </a:p>
        </p:txBody>
      </p:sp>
      <p:pic>
        <p:nvPicPr>
          <p:cNvPr id="14" name="Graphic 13" descr="Bullseye outline">
            <a:extLst>
              <a:ext uri="{FF2B5EF4-FFF2-40B4-BE49-F238E27FC236}">
                <a16:creationId xmlns:a16="http://schemas.microsoft.com/office/drawing/2014/main" id="{B38D61A2-5A82-28D1-1F87-D73A212B33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496" y="1146448"/>
            <a:ext cx="732366" cy="732366"/>
          </a:xfrm>
          <a:prstGeom prst="rect">
            <a:avLst/>
          </a:prstGeom>
        </p:spPr>
      </p:pic>
      <p:sp>
        <p:nvSpPr>
          <p:cNvPr id="2" name="TextBox 1">
            <a:extLst>
              <a:ext uri="{FF2B5EF4-FFF2-40B4-BE49-F238E27FC236}">
                <a16:creationId xmlns:a16="http://schemas.microsoft.com/office/drawing/2014/main" id="{01156D60-946F-9976-E57A-FCE03C8A82F3}"/>
              </a:ext>
            </a:extLst>
          </p:cNvPr>
          <p:cNvSpPr txBox="1"/>
          <p:nvPr/>
        </p:nvSpPr>
        <p:spPr>
          <a:xfrm>
            <a:off x="1999652" y="4739760"/>
            <a:ext cx="5472608" cy="338554"/>
          </a:xfrm>
          <a:prstGeom prst="rect">
            <a:avLst/>
          </a:prstGeom>
          <a:noFill/>
        </p:spPr>
        <p:txBody>
          <a:bodyPr wrap="square" rtlCol="0">
            <a:spAutoFit/>
          </a:bodyPr>
          <a:lstStyle/>
          <a:p>
            <a:r>
              <a:rPr lang="en-US" sz="1600" i="1" dirty="0"/>
              <a:t>Pathogenic variant = harmful gene change = formerly mutation</a:t>
            </a:r>
            <a:endParaRPr lang="en-CA" sz="1600" i="1" dirty="0"/>
          </a:p>
        </p:txBody>
      </p:sp>
    </p:spTree>
    <p:extLst>
      <p:ext uri="{BB962C8B-B14F-4D97-AF65-F5344CB8AC3E}">
        <p14:creationId xmlns:p14="http://schemas.microsoft.com/office/powerpoint/2010/main" val="23048485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2856" y="745816"/>
            <a:ext cx="6336704" cy="4371950"/>
          </a:xfrm>
          <a:prstGeom prst="rect">
            <a:avLst/>
          </a:prstGeom>
          <a:blipFill dpi="0" rotWithShape="1">
            <a:blip r:embed="rId3">
              <a:alphaModFix amt="1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3408" y="1009278"/>
            <a:ext cx="8745096" cy="1202432"/>
          </a:xfrm>
          <a:prstGeom prst="rect">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a:r>
              <a:rPr lang="en-US" sz="2400" dirty="0">
                <a:solidFill>
                  <a:schemeClr val="tx1"/>
                </a:solidFill>
              </a:rPr>
              <a:t>Generally limited only to the highly penetrant </a:t>
            </a:r>
            <a:r>
              <a:rPr lang="en-US" sz="2400" i="1" dirty="0">
                <a:solidFill>
                  <a:schemeClr val="tx1"/>
                </a:solidFill>
              </a:rPr>
              <a:t>BRCA1</a:t>
            </a:r>
            <a:r>
              <a:rPr lang="en-US" sz="2400" dirty="0">
                <a:solidFill>
                  <a:schemeClr val="tx1"/>
                </a:solidFill>
              </a:rPr>
              <a:t> and </a:t>
            </a:r>
            <a:r>
              <a:rPr lang="en-US" sz="2400" i="1" dirty="0">
                <a:solidFill>
                  <a:schemeClr val="tx1"/>
                </a:solidFill>
              </a:rPr>
              <a:t>BRCA2</a:t>
            </a:r>
            <a:r>
              <a:rPr lang="en-US" sz="2400" dirty="0">
                <a:solidFill>
                  <a:schemeClr val="tx1"/>
                </a:solidFill>
              </a:rPr>
              <a:t> genes and the three common </a:t>
            </a:r>
            <a:r>
              <a:rPr lang="en-US" sz="2400" i="1" dirty="0">
                <a:solidFill>
                  <a:schemeClr val="tx1"/>
                </a:solidFill>
              </a:rPr>
              <a:t>BRCA </a:t>
            </a:r>
            <a:r>
              <a:rPr lang="en-US" sz="2400" dirty="0">
                <a:solidFill>
                  <a:schemeClr val="tx1"/>
                </a:solidFill>
              </a:rPr>
              <a:t>pathogenic variants found in Ashkenazi Jewish individuals</a:t>
            </a:r>
          </a:p>
        </p:txBody>
      </p:sp>
      <p:sp>
        <p:nvSpPr>
          <p:cNvPr id="7" name="Rectangle 6"/>
          <p:cNvSpPr/>
          <p:nvPr/>
        </p:nvSpPr>
        <p:spPr>
          <a:xfrm>
            <a:off x="363408" y="2236862"/>
            <a:ext cx="8745096" cy="457200"/>
          </a:xfrm>
          <a:prstGeom prst="rect">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900"/>
            <a:r>
              <a:rPr lang="en-US" sz="2400" dirty="0">
                <a:solidFill>
                  <a:schemeClr val="tx1"/>
                </a:solidFill>
              </a:rPr>
              <a:t>Negative result does not eliminate family history associated risk</a:t>
            </a:r>
          </a:p>
        </p:txBody>
      </p:sp>
      <p:sp>
        <p:nvSpPr>
          <p:cNvPr id="9" name="Rectangle 8"/>
          <p:cNvSpPr/>
          <p:nvPr/>
        </p:nvSpPr>
        <p:spPr>
          <a:xfrm>
            <a:off x="651440" y="2740918"/>
            <a:ext cx="8961120" cy="1198984"/>
          </a:xfrm>
          <a:prstGeom prst="rect">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2000" dirty="0">
                <a:solidFill>
                  <a:schemeClr val="tx1"/>
                </a:solidFill>
              </a:rPr>
              <a:t>There are other:</a:t>
            </a:r>
          </a:p>
          <a:p>
            <a:pPr marL="800100" indent="-342900">
              <a:buFont typeface="Wingdings" panose="05000000000000000000" pitchFamily="2" charset="2"/>
              <a:buChar char="Ø"/>
            </a:pPr>
            <a:r>
              <a:rPr lang="en-US" sz="2000" i="1" dirty="0">
                <a:solidFill>
                  <a:schemeClr val="tx1"/>
                </a:solidFill>
              </a:rPr>
              <a:t>BRCA </a:t>
            </a:r>
            <a:r>
              <a:rPr lang="en-US" sz="2000" dirty="0">
                <a:solidFill>
                  <a:schemeClr val="tx1"/>
                </a:solidFill>
              </a:rPr>
              <a:t>gene pathogenic variants</a:t>
            </a:r>
          </a:p>
          <a:p>
            <a:pPr marL="800100" indent="-342900">
              <a:buFont typeface="Wingdings" panose="05000000000000000000" pitchFamily="2" charset="2"/>
              <a:buChar char="Ø"/>
            </a:pPr>
            <a:r>
              <a:rPr lang="en-US" sz="2000" dirty="0">
                <a:solidFill>
                  <a:schemeClr val="tx1"/>
                </a:solidFill>
              </a:rPr>
              <a:t>high risk breast cancer syndromes (e.g. Cowden syndrome) </a:t>
            </a:r>
          </a:p>
          <a:p>
            <a:pPr marL="800100" indent="-342900">
              <a:buFont typeface="Wingdings" panose="05000000000000000000" pitchFamily="2" charset="2"/>
              <a:buChar char="Ø"/>
            </a:pPr>
            <a:r>
              <a:rPr lang="en-US" sz="2000" dirty="0">
                <a:solidFill>
                  <a:schemeClr val="tx1"/>
                </a:solidFill>
              </a:rPr>
              <a:t>moderate risk breast cancer genes (e.g. </a:t>
            </a:r>
            <a:r>
              <a:rPr lang="en-US" sz="2000" i="1" dirty="0">
                <a:solidFill>
                  <a:schemeClr val="tx1"/>
                </a:solidFill>
              </a:rPr>
              <a:t>ATM, CHEK2</a:t>
            </a:r>
            <a:r>
              <a:rPr lang="en-US" sz="2000" dirty="0">
                <a:solidFill>
                  <a:schemeClr val="tx1"/>
                </a:solidFill>
              </a:rPr>
              <a:t>)</a:t>
            </a:r>
          </a:p>
        </p:txBody>
      </p:sp>
      <p:sp>
        <p:nvSpPr>
          <p:cNvPr id="3" name="Rectangle 2">
            <a:extLst>
              <a:ext uri="{FF2B5EF4-FFF2-40B4-BE49-F238E27FC236}">
                <a16:creationId xmlns:a16="http://schemas.microsoft.com/office/drawing/2014/main" id="{C0C25706-3123-8DCA-5BE8-EC5DDECE942F}"/>
              </a:ext>
            </a:extLst>
          </p:cNvPr>
          <p:cNvSpPr/>
          <p:nvPr/>
        </p:nvSpPr>
        <p:spPr>
          <a:xfrm>
            <a:off x="0" y="100869"/>
            <a:ext cx="9144000" cy="958713"/>
          </a:xfrm>
          <a:prstGeom prst="rect">
            <a:avLst/>
          </a:prstGeom>
          <a:solidFill>
            <a:srgbClr val="EBF6F9">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i="0" dirty="0">
                <a:solidFill>
                  <a:srgbClr val="2F2B2B"/>
                </a:solidFill>
                <a:effectLst/>
                <a:latin typeface="+mj-lt"/>
              </a:rPr>
              <a:t>Direct-to-consumer genomic testing for hereditary breast (and ovarian) cancer</a:t>
            </a:r>
          </a:p>
        </p:txBody>
      </p:sp>
      <p:pic>
        <p:nvPicPr>
          <p:cNvPr id="14" name="Graphic 13" descr="Bullseye outline">
            <a:extLst>
              <a:ext uri="{FF2B5EF4-FFF2-40B4-BE49-F238E27FC236}">
                <a16:creationId xmlns:a16="http://schemas.microsoft.com/office/drawing/2014/main" id="{B38D61A2-5A82-28D1-1F87-D73A212B33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496" y="1146448"/>
            <a:ext cx="732366" cy="732366"/>
          </a:xfrm>
          <a:prstGeom prst="rect">
            <a:avLst/>
          </a:prstGeom>
        </p:spPr>
      </p:pic>
      <p:pic>
        <p:nvPicPr>
          <p:cNvPr id="16" name="Graphic 15" descr="No sign outline">
            <a:extLst>
              <a:ext uri="{FF2B5EF4-FFF2-40B4-BE49-F238E27FC236}">
                <a16:creationId xmlns:a16="http://schemas.microsoft.com/office/drawing/2014/main" id="{DAC61151-2630-2CB8-0A81-150428384A5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496" y="2272998"/>
            <a:ext cx="730800" cy="730800"/>
          </a:xfrm>
          <a:prstGeom prst="rect">
            <a:avLst/>
          </a:prstGeom>
        </p:spPr>
      </p:pic>
      <p:sp>
        <p:nvSpPr>
          <p:cNvPr id="2" name="TextBox 1">
            <a:extLst>
              <a:ext uri="{FF2B5EF4-FFF2-40B4-BE49-F238E27FC236}">
                <a16:creationId xmlns:a16="http://schemas.microsoft.com/office/drawing/2014/main" id="{32A88D83-1D93-BEC6-9D62-92C9A85D3752}"/>
              </a:ext>
            </a:extLst>
          </p:cNvPr>
          <p:cNvSpPr txBox="1"/>
          <p:nvPr/>
        </p:nvSpPr>
        <p:spPr>
          <a:xfrm>
            <a:off x="1999652" y="4739760"/>
            <a:ext cx="5472608" cy="338554"/>
          </a:xfrm>
          <a:prstGeom prst="rect">
            <a:avLst/>
          </a:prstGeom>
          <a:noFill/>
        </p:spPr>
        <p:txBody>
          <a:bodyPr wrap="square" rtlCol="0">
            <a:spAutoFit/>
          </a:bodyPr>
          <a:lstStyle/>
          <a:p>
            <a:r>
              <a:rPr lang="en-US" sz="1600" i="1" dirty="0"/>
              <a:t>Pathogenic variant = harmful gene change = formerly mutation</a:t>
            </a:r>
            <a:endParaRPr lang="en-CA" sz="1600" i="1" dirty="0"/>
          </a:p>
        </p:txBody>
      </p:sp>
    </p:spTree>
    <p:extLst>
      <p:ext uri="{BB962C8B-B14F-4D97-AF65-F5344CB8AC3E}">
        <p14:creationId xmlns:p14="http://schemas.microsoft.com/office/powerpoint/2010/main" val="2029893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A49366-048C-472A-A988-9718AA9A3B1C}"/>
              </a:ext>
            </a:extLst>
          </p:cNvPr>
          <p:cNvSpPr/>
          <p:nvPr/>
        </p:nvSpPr>
        <p:spPr>
          <a:xfrm>
            <a:off x="0" y="0"/>
            <a:ext cx="9144000" cy="5143500"/>
          </a:xfrm>
          <a:prstGeom prst="rect">
            <a:avLst/>
          </a:prstGeom>
          <a:blipFill>
            <a:blip r:embed="rId3">
              <a:alphaModFix amt="42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US" dirty="0"/>
              <a:t>Learning objectives</a:t>
            </a:r>
            <a:br>
              <a:rPr lang="en-US" dirty="0"/>
            </a:br>
            <a:endParaRPr lang="en-US" dirty="0"/>
          </a:p>
        </p:txBody>
      </p:sp>
      <p:sp>
        <p:nvSpPr>
          <p:cNvPr id="3" name="Content Placeholder 2"/>
          <p:cNvSpPr>
            <a:spLocks noGrp="1"/>
          </p:cNvSpPr>
          <p:nvPr>
            <p:ph idx="1"/>
          </p:nvPr>
        </p:nvSpPr>
        <p:spPr>
          <a:xfrm>
            <a:off x="457200" y="915566"/>
            <a:ext cx="8229600" cy="3744416"/>
          </a:xfrm>
          <a:solidFill>
            <a:schemeClr val="bg1">
              <a:alpha val="30000"/>
            </a:schemeClr>
          </a:solidFill>
        </p:spPr>
        <p:txBody>
          <a:bodyPr/>
          <a:lstStyle/>
          <a:p>
            <a:pPr marL="357187" indent="0">
              <a:spcAft>
                <a:spcPts val="600"/>
              </a:spcAft>
              <a:buClr>
                <a:srgbClr val="001648"/>
              </a:buClr>
              <a:buNone/>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Following this session, you will be able to:</a:t>
            </a:r>
          </a:p>
          <a:p>
            <a:pPr marL="739775" indent="-382588">
              <a:spcAft>
                <a:spcPts val="600"/>
              </a:spcAft>
              <a:buClr>
                <a:srgbClr val="001648"/>
              </a:buClr>
              <a:buFont typeface="+mj-lt"/>
              <a:buAutoNum type="arabicPeriod"/>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Summarize benefits and limitations of common genomic tests</a:t>
            </a:r>
          </a:p>
          <a:p>
            <a:pPr marL="739775" indent="-382588">
              <a:spcAft>
                <a:spcPts val="600"/>
              </a:spcAft>
              <a:buClr>
                <a:srgbClr val="001648"/>
              </a:buClr>
              <a:buFont typeface="+mj-lt"/>
              <a:buAutoNum type="arabicPeriod"/>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Support patients through decision-making regarding genomic testing and results</a:t>
            </a:r>
          </a:p>
          <a:p>
            <a:pPr marL="739775" indent="-382588">
              <a:spcAft>
                <a:spcPts val="600"/>
              </a:spcAft>
              <a:buClr>
                <a:srgbClr val="001648"/>
              </a:buClr>
              <a:buFont typeface="+mj-lt"/>
              <a:buAutoNum type="arabicPeriod"/>
            </a:pP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Identify high quality genomics educational resources appropriate for primary care </a:t>
            </a:r>
            <a:endParaRPr lang="en-CA"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2512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82856" y="745816"/>
            <a:ext cx="6336704" cy="4371950"/>
          </a:xfrm>
          <a:prstGeom prst="rect">
            <a:avLst/>
          </a:prstGeom>
          <a:blipFill dpi="0" rotWithShape="1">
            <a:blip r:embed="rId3">
              <a:alphaModFix amt="1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3408" y="1009278"/>
            <a:ext cx="8745096" cy="1202432"/>
          </a:xfrm>
          <a:prstGeom prst="rect">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a:r>
              <a:rPr lang="en-US" sz="2400" dirty="0">
                <a:solidFill>
                  <a:schemeClr val="tx1"/>
                </a:solidFill>
              </a:rPr>
              <a:t>Generally limited only to the highly penetrant </a:t>
            </a:r>
            <a:r>
              <a:rPr lang="en-US" sz="2400" i="1" dirty="0">
                <a:solidFill>
                  <a:schemeClr val="tx1"/>
                </a:solidFill>
              </a:rPr>
              <a:t>BRCA1</a:t>
            </a:r>
            <a:r>
              <a:rPr lang="en-US" sz="2400" dirty="0">
                <a:solidFill>
                  <a:schemeClr val="tx1"/>
                </a:solidFill>
              </a:rPr>
              <a:t> and </a:t>
            </a:r>
            <a:r>
              <a:rPr lang="en-US" sz="2400" i="1" dirty="0">
                <a:solidFill>
                  <a:schemeClr val="tx1"/>
                </a:solidFill>
              </a:rPr>
              <a:t>BRCA2</a:t>
            </a:r>
            <a:r>
              <a:rPr lang="en-US" sz="2400" dirty="0">
                <a:solidFill>
                  <a:schemeClr val="tx1"/>
                </a:solidFill>
              </a:rPr>
              <a:t> genes and the three common </a:t>
            </a:r>
            <a:r>
              <a:rPr lang="en-US" sz="2400" i="1" dirty="0">
                <a:solidFill>
                  <a:schemeClr val="tx1"/>
                </a:solidFill>
              </a:rPr>
              <a:t>BRCA </a:t>
            </a:r>
            <a:r>
              <a:rPr lang="en-US" sz="2400" dirty="0">
                <a:solidFill>
                  <a:schemeClr val="tx1"/>
                </a:solidFill>
              </a:rPr>
              <a:t>pathogenic variants found in Ashkenazi Jewish individuals</a:t>
            </a:r>
          </a:p>
        </p:txBody>
      </p:sp>
      <p:sp>
        <p:nvSpPr>
          <p:cNvPr id="7" name="Rectangle 6"/>
          <p:cNvSpPr/>
          <p:nvPr/>
        </p:nvSpPr>
        <p:spPr>
          <a:xfrm>
            <a:off x="363408" y="2236862"/>
            <a:ext cx="8745096" cy="457200"/>
          </a:xfrm>
          <a:prstGeom prst="rect">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42900"/>
            <a:r>
              <a:rPr lang="en-US" sz="2400" dirty="0">
                <a:solidFill>
                  <a:schemeClr val="tx1"/>
                </a:solidFill>
              </a:rPr>
              <a:t>Negative result does not eliminate family history associated risk</a:t>
            </a:r>
          </a:p>
        </p:txBody>
      </p:sp>
      <p:sp>
        <p:nvSpPr>
          <p:cNvPr id="8" name="Rectangle 7"/>
          <p:cNvSpPr/>
          <p:nvPr/>
        </p:nvSpPr>
        <p:spPr>
          <a:xfrm>
            <a:off x="611560" y="4130774"/>
            <a:ext cx="8961120" cy="457200"/>
          </a:xfrm>
          <a:prstGeom prst="rect">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14300"/>
            <a:r>
              <a:rPr lang="en-US" sz="2400" dirty="0">
                <a:solidFill>
                  <a:schemeClr val="tx1"/>
                </a:solidFill>
              </a:rPr>
              <a:t>Positive result should be confirmed in a clinical laboratory</a:t>
            </a:r>
          </a:p>
        </p:txBody>
      </p:sp>
      <p:sp>
        <p:nvSpPr>
          <p:cNvPr id="9" name="Rectangle 8"/>
          <p:cNvSpPr/>
          <p:nvPr/>
        </p:nvSpPr>
        <p:spPr>
          <a:xfrm>
            <a:off x="651440" y="2740918"/>
            <a:ext cx="8961120" cy="1198984"/>
          </a:xfrm>
          <a:prstGeom prst="rect">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2000" dirty="0">
                <a:solidFill>
                  <a:schemeClr val="tx1"/>
                </a:solidFill>
              </a:rPr>
              <a:t>There are other:</a:t>
            </a:r>
          </a:p>
          <a:p>
            <a:pPr marL="800100" indent="-342900">
              <a:buFont typeface="Wingdings" panose="05000000000000000000" pitchFamily="2" charset="2"/>
              <a:buChar char="Ø"/>
            </a:pPr>
            <a:r>
              <a:rPr lang="en-US" sz="2000" i="1" dirty="0">
                <a:solidFill>
                  <a:schemeClr val="tx1"/>
                </a:solidFill>
              </a:rPr>
              <a:t>BRCA </a:t>
            </a:r>
            <a:r>
              <a:rPr lang="en-US" sz="2000" dirty="0">
                <a:solidFill>
                  <a:schemeClr val="tx1"/>
                </a:solidFill>
              </a:rPr>
              <a:t>gene pathogenic variants</a:t>
            </a:r>
          </a:p>
          <a:p>
            <a:pPr marL="800100" indent="-342900">
              <a:buFont typeface="Wingdings" panose="05000000000000000000" pitchFamily="2" charset="2"/>
              <a:buChar char="Ø"/>
            </a:pPr>
            <a:r>
              <a:rPr lang="en-US" sz="2000" dirty="0">
                <a:solidFill>
                  <a:schemeClr val="tx1"/>
                </a:solidFill>
              </a:rPr>
              <a:t>high risk breast cancer syndromes (e.g. Cowden syndrome) </a:t>
            </a:r>
          </a:p>
          <a:p>
            <a:pPr marL="800100" indent="-342900">
              <a:buFont typeface="Wingdings" panose="05000000000000000000" pitchFamily="2" charset="2"/>
              <a:buChar char="Ø"/>
            </a:pPr>
            <a:r>
              <a:rPr lang="en-US" sz="2000" dirty="0">
                <a:solidFill>
                  <a:schemeClr val="tx1"/>
                </a:solidFill>
              </a:rPr>
              <a:t>moderate risk breast cancer genes (e.g. </a:t>
            </a:r>
            <a:r>
              <a:rPr lang="en-US" sz="2000" i="1" dirty="0">
                <a:solidFill>
                  <a:schemeClr val="tx1"/>
                </a:solidFill>
              </a:rPr>
              <a:t>ATM, CHEK2</a:t>
            </a:r>
            <a:r>
              <a:rPr lang="en-US" sz="2000" dirty="0">
                <a:solidFill>
                  <a:schemeClr val="tx1"/>
                </a:solidFill>
              </a:rPr>
              <a:t>)</a:t>
            </a:r>
          </a:p>
        </p:txBody>
      </p:sp>
      <p:sp>
        <p:nvSpPr>
          <p:cNvPr id="3" name="Rectangle 2">
            <a:extLst>
              <a:ext uri="{FF2B5EF4-FFF2-40B4-BE49-F238E27FC236}">
                <a16:creationId xmlns:a16="http://schemas.microsoft.com/office/drawing/2014/main" id="{C0C25706-3123-8DCA-5BE8-EC5DDECE942F}"/>
              </a:ext>
            </a:extLst>
          </p:cNvPr>
          <p:cNvSpPr/>
          <p:nvPr/>
        </p:nvSpPr>
        <p:spPr>
          <a:xfrm>
            <a:off x="0" y="100869"/>
            <a:ext cx="9144000" cy="958713"/>
          </a:xfrm>
          <a:prstGeom prst="rect">
            <a:avLst/>
          </a:prstGeom>
          <a:solidFill>
            <a:srgbClr val="EBF6F9">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i="0" dirty="0">
                <a:solidFill>
                  <a:srgbClr val="2F2B2B"/>
                </a:solidFill>
                <a:effectLst/>
                <a:latin typeface="+mj-lt"/>
              </a:rPr>
              <a:t>Direct-to-consumer genomic testing for hereditary breast (and ovarian) cancer</a:t>
            </a:r>
          </a:p>
        </p:txBody>
      </p:sp>
      <p:pic>
        <p:nvPicPr>
          <p:cNvPr id="14" name="Graphic 13" descr="Bullseye outline">
            <a:extLst>
              <a:ext uri="{FF2B5EF4-FFF2-40B4-BE49-F238E27FC236}">
                <a16:creationId xmlns:a16="http://schemas.microsoft.com/office/drawing/2014/main" id="{B38D61A2-5A82-28D1-1F87-D73A212B33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496" y="1146448"/>
            <a:ext cx="732366" cy="732366"/>
          </a:xfrm>
          <a:prstGeom prst="rect">
            <a:avLst/>
          </a:prstGeom>
        </p:spPr>
      </p:pic>
      <p:pic>
        <p:nvPicPr>
          <p:cNvPr id="16" name="Graphic 15" descr="No sign outline">
            <a:extLst>
              <a:ext uri="{FF2B5EF4-FFF2-40B4-BE49-F238E27FC236}">
                <a16:creationId xmlns:a16="http://schemas.microsoft.com/office/drawing/2014/main" id="{DAC61151-2630-2CB8-0A81-150428384A5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496" y="2272998"/>
            <a:ext cx="730800" cy="730800"/>
          </a:xfrm>
          <a:prstGeom prst="rect">
            <a:avLst/>
          </a:prstGeom>
        </p:spPr>
      </p:pic>
      <p:pic>
        <p:nvPicPr>
          <p:cNvPr id="18" name="Graphic 17" descr="Badge Follow outline">
            <a:extLst>
              <a:ext uri="{FF2B5EF4-FFF2-40B4-BE49-F238E27FC236}">
                <a16:creationId xmlns:a16="http://schemas.microsoft.com/office/drawing/2014/main" id="{9C87FBE5-0DB4-E57E-1196-5D0B24D6622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496" y="4001190"/>
            <a:ext cx="730800" cy="730800"/>
          </a:xfrm>
          <a:prstGeom prst="rect">
            <a:avLst/>
          </a:prstGeom>
        </p:spPr>
      </p:pic>
      <p:sp>
        <p:nvSpPr>
          <p:cNvPr id="2" name="TextBox 1">
            <a:extLst>
              <a:ext uri="{FF2B5EF4-FFF2-40B4-BE49-F238E27FC236}">
                <a16:creationId xmlns:a16="http://schemas.microsoft.com/office/drawing/2014/main" id="{9F5BDEAE-637A-6E7C-95D8-1DB8CB1D3551}"/>
              </a:ext>
            </a:extLst>
          </p:cNvPr>
          <p:cNvSpPr txBox="1"/>
          <p:nvPr/>
        </p:nvSpPr>
        <p:spPr>
          <a:xfrm>
            <a:off x="1999652" y="4739760"/>
            <a:ext cx="5472608" cy="338554"/>
          </a:xfrm>
          <a:prstGeom prst="rect">
            <a:avLst/>
          </a:prstGeom>
          <a:noFill/>
        </p:spPr>
        <p:txBody>
          <a:bodyPr wrap="square" rtlCol="0">
            <a:spAutoFit/>
          </a:bodyPr>
          <a:lstStyle/>
          <a:p>
            <a:r>
              <a:rPr lang="en-US" sz="1600" i="1" dirty="0"/>
              <a:t>Pathogenic variant = harmful gene change = formerly mutation</a:t>
            </a:r>
            <a:endParaRPr lang="en-CA" sz="1600" i="1" dirty="0"/>
          </a:p>
        </p:txBody>
      </p:sp>
    </p:spTree>
    <p:extLst>
      <p:ext uri="{BB962C8B-B14F-4D97-AF65-F5344CB8AC3E}">
        <p14:creationId xmlns:p14="http://schemas.microsoft.com/office/powerpoint/2010/main" val="39490194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E5BE0E-F7FC-882D-8296-7BB932DEEC79}"/>
              </a:ext>
            </a:extLst>
          </p:cNvPr>
          <p:cNvSpPr/>
          <p:nvPr/>
        </p:nvSpPr>
        <p:spPr>
          <a:xfrm>
            <a:off x="0" y="51510"/>
            <a:ext cx="9144000" cy="360000"/>
          </a:xfrm>
          <a:prstGeom prst="rect">
            <a:avLst/>
          </a:prstGeom>
          <a:solidFill>
            <a:srgbClr val="6D81DD">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i="0" dirty="0">
                <a:solidFill>
                  <a:srgbClr val="2F2B2B"/>
                </a:solidFill>
                <a:effectLst/>
                <a:latin typeface="+mj-lt"/>
              </a:rPr>
              <a:t>Hereditary cancer testing in Ontario</a:t>
            </a:r>
            <a:endParaRPr lang="en-CA" sz="2400" dirty="0">
              <a:latin typeface="+mj-lt"/>
            </a:endParaRPr>
          </a:p>
        </p:txBody>
      </p:sp>
    </p:spTree>
    <p:extLst>
      <p:ext uri="{BB962C8B-B14F-4D97-AF65-F5344CB8AC3E}">
        <p14:creationId xmlns:p14="http://schemas.microsoft.com/office/powerpoint/2010/main" val="36327737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05A22A0-92D4-1C1D-5717-091DB21CC91C}"/>
              </a:ext>
            </a:extLst>
          </p:cNvPr>
          <p:cNvSpPr/>
          <p:nvPr/>
        </p:nvSpPr>
        <p:spPr>
          <a:xfrm>
            <a:off x="0" y="411510"/>
            <a:ext cx="9144000" cy="504000"/>
          </a:xfrm>
          <a:prstGeom prst="rect">
            <a:avLst/>
          </a:prstGeom>
          <a:solidFill>
            <a:srgbClr val="EBF6F9">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b="1" i="0" dirty="0">
              <a:solidFill>
                <a:srgbClr val="2F2B2B"/>
              </a:solidFill>
              <a:effectLst/>
              <a:latin typeface="Ink Free" panose="03080402000500000000" pitchFamily="66" charset="0"/>
            </a:endParaRPr>
          </a:p>
        </p:txBody>
      </p:sp>
      <p:sp>
        <p:nvSpPr>
          <p:cNvPr id="14" name="Content Placeholder 5">
            <a:extLst>
              <a:ext uri="{FF2B5EF4-FFF2-40B4-BE49-F238E27FC236}">
                <a16:creationId xmlns:a16="http://schemas.microsoft.com/office/drawing/2014/main" id="{F313CDB3-348B-C649-A91D-2D8909901FDA}"/>
              </a:ext>
            </a:extLst>
          </p:cNvPr>
          <p:cNvSpPr>
            <a:spLocks noGrp="1"/>
          </p:cNvSpPr>
          <p:nvPr>
            <p:ph idx="1"/>
          </p:nvPr>
        </p:nvSpPr>
        <p:spPr>
          <a:xfrm>
            <a:off x="539552" y="483518"/>
            <a:ext cx="8742909" cy="1260610"/>
          </a:xfrm>
        </p:spPr>
        <p:txBody>
          <a:bodyPr/>
          <a:lstStyle/>
          <a:p>
            <a:pPr marL="177800" indent="0">
              <a:spcBef>
                <a:spcPts val="1200"/>
              </a:spcBef>
              <a:spcAft>
                <a:spcPts val="1200"/>
              </a:spcAft>
              <a:buNone/>
            </a:pPr>
            <a:r>
              <a:rPr lang="en-CA" sz="2200" dirty="0">
                <a:latin typeface="+mj-lt"/>
              </a:rPr>
              <a:t>Clinical testing criteria have expanded </a:t>
            </a:r>
            <a:r>
              <a:rPr lang="en-CA" sz="1200" dirty="0">
                <a:latin typeface="+mj-lt"/>
              </a:rPr>
              <a:t>(Oct 2022)</a:t>
            </a:r>
          </a:p>
          <a:p>
            <a:pPr marL="177800" indent="0">
              <a:buNone/>
            </a:pPr>
            <a:endParaRPr lang="en-CA" sz="2200" dirty="0">
              <a:latin typeface="+mj-lt"/>
            </a:endParaRPr>
          </a:p>
          <a:p>
            <a:pPr marL="0" indent="0" algn="ctr">
              <a:buNone/>
            </a:pPr>
            <a:endParaRPr lang="en-CA" sz="2200" dirty="0">
              <a:latin typeface="+mj-lt"/>
            </a:endParaRPr>
          </a:p>
          <a:p>
            <a:pPr marL="0" indent="0" eaLnBrk="1" hangingPunct="1">
              <a:lnSpc>
                <a:spcPct val="150000"/>
              </a:lnSpc>
              <a:spcBef>
                <a:spcPts val="600"/>
              </a:spcBef>
              <a:buFont typeface="Arial" panose="020B0604020202020204" pitchFamily="34" charset="0"/>
              <a:buNone/>
            </a:pPr>
            <a:endParaRPr lang="en-US" altLang="en-US" sz="2400" dirty="0">
              <a:latin typeface="+mj-lt"/>
            </a:endParaRPr>
          </a:p>
        </p:txBody>
      </p:sp>
      <p:sp>
        <p:nvSpPr>
          <p:cNvPr id="2" name="TextBox 1">
            <a:extLst>
              <a:ext uri="{FF2B5EF4-FFF2-40B4-BE49-F238E27FC236}">
                <a16:creationId xmlns:a16="http://schemas.microsoft.com/office/drawing/2014/main" id="{3B6F92CE-2EAE-5635-73A8-A3C0FDAB4CBE}"/>
              </a:ext>
            </a:extLst>
          </p:cNvPr>
          <p:cNvSpPr txBox="1"/>
          <p:nvPr/>
        </p:nvSpPr>
        <p:spPr>
          <a:xfrm>
            <a:off x="304357" y="1101289"/>
            <a:ext cx="2664296" cy="738664"/>
          </a:xfrm>
          <a:prstGeom prst="rect">
            <a:avLst/>
          </a:prstGeom>
          <a:noFill/>
        </p:spPr>
        <p:txBody>
          <a:bodyPr wrap="square" rtlCol="0">
            <a:spAutoFit/>
          </a:bodyPr>
          <a:lstStyle/>
          <a:p>
            <a:pPr marL="285750" indent="-285750">
              <a:buFont typeface="Arial" panose="020B0604020202020204" pitchFamily="34" charset="0"/>
              <a:buChar char="•"/>
            </a:pPr>
            <a:r>
              <a:rPr lang="en-CA" sz="1400" dirty="0">
                <a:solidFill>
                  <a:schemeClr val="accent2">
                    <a:lumMod val="50000"/>
                  </a:schemeClr>
                </a:solidFill>
                <a:latin typeface="Ink Free" panose="03080402000500000000" pitchFamily="66" charset="0"/>
              </a:rPr>
              <a:t>Hereditary breast and ovarian cancer syndrome</a:t>
            </a:r>
          </a:p>
          <a:p>
            <a:pPr marL="285750" indent="-285750">
              <a:buFont typeface="Arial" panose="020B0604020202020204" pitchFamily="34" charset="0"/>
              <a:buChar char="•"/>
            </a:pPr>
            <a:r>
              <a:rPr lang="en-CA" sz="1400" dirty="0">
                <a:solidFill>
                  <a:schemeClr val="accent2">
                    <a:lumMod val="50000"/>
                  </a:schemeClr>
                </a:solidFill>
                <a:latin typeface="Ink Free" panose="03080402000500000000" pitchFamily="66" charset="0"/>
              </a:rPr>
              <a:t>Lynch syndrome</a:t>
            </a:r>
          </a:p>
        </p:txBody>
      </p:sp>
      <p:sp>
        <p:nvSpPr>
          <p:cNvPr id="17" name="TextBox 16">
            <a:extLst>
              <a:ext uri="{FF2B5EF4-FFF2-40B4-BE49-F238E27FC236}">
                <a16:creationId xmlns:a16="http://schemas.microsoft.com/office/drawing/2014/main" id="{44689115-68F5-5964-BEFA-2036CDAEB0FE}"/>
              </a:ext>
            </a:extLst>
          </p:cNvPr>
          <p:cNvSpPr txBox="1"/>
          <p:nvPr/>
        </p:nvSpPr>
        <p:spPr>
          <a:xfrm>
            <a:off x="3591980" y="1108743"/>
            <a:ext cx="4062389" cy="1384995"/>
          </a:xfrm>
          <a:prstGeom prst="rect">
            <a:avLst/>
          </a:prstGeom>
          <a:noFill/>
        </p:spPr>
        <p:txBody>
          <a:bodyPr wrap="square" rtlCol="0">
            <a:spAutoFit/>
          </a:bodyPr>
          <a:lstStyle/>
          <a:p>
            <a:pPr marL="285750" indent="-285750">
              <a:buFont typeface="Arial" panose="020B0604020202020204" pitchFamily="34" charset="0"/>
              <a:buChar char="•"/>
            </a:pPr>
            <a:r>
              <a:rPr lang="en-CA" sz="1400" dirty="0">
                <a:latin typeface="+mj-lt"/>
              </a:rPr>
              <a:t>Hereditary breast, ovarian cancer syndrome</a:t>
            </a:r>
          </a:p>
          <a:p>
            <a:pPr marL="285750" indent="-285750">
              <a:buFont typeface="Arial" panose="020B0604020202020204" pitchFamily="34" charset="0"/>
              <a:buChar char="•"/>
            </a:pPr>
            <a:r>
              <a:rPr lang="en-CA" sz="1400" dirty="0">
                <a:latin typeface="+mj-lt"/>
              </a:rPr>
              <a:t>Lynch syndrome</a:t>
            </a:r>
          </a:p>
          <a:p>
            <a:pPr marL="285750" indent="-285750">
              <a:buFont typeface="Arial" panose="020B0604020202020204" pitchFamily="34" charset="0"/>
              <a:buChar char="•"/>
            </a:pPr>
            <a:r>
              <a:rPr lang="en-CA" sz="1400" dirty="0">
                <a:latin typeface="+mj-lt"/>
              </a:rPr>
              <a:t>Hereditary prostate cancer</a:t>
            </a:r>
          </a:p>
          <a:p>
            <a:pPr marL="285750" indent="-285750">
              <a:buFont typeface="Arial" panose="020B0604020202020204" pitchFamily="34" charset="0"/>
              <a:buChar char="•"/>
            </a:pPr>
            <a:r>
              <a:rPr lang="en-CA" sz="1400" dirty="0">
                <a:latin typeface="+mj-lt"/>
              </a:rPr>
              <a:t>Hereditary endometrial cancer</a:t>
            </a:r>
          </a:p>
          <a:p>
            <a:pPr marL="285750" indent="-285750">
              <a:buFont typeface="Arial" panose="020B0604020202020204" pitchFamily="34" charset="0"/>
              <a:buChar char="•"/>
            </a:pPr>
            <a:r>
              <a:rPr lang="en-CA" sz="1400" dirty="0">
                <a:latin typeface="+mj-lt"/>
              </a:rPr>
              <a:t>Hereditary gastrointestinal</a:t>
            </a:r>
          </a:p>
          <a:p>
            <a:pPr marL="285750" indent="-285750">
              <a:buFont typeface="Arial" panose="020B0604020202020204" pitchFamily="34" charset="0"/>
              <a:buChar char="•"/>
            </a:pPr>
            <a:r>
              <a:rPr lang="en-CA" sz="1400" dirty="0">
                <a:latin typeface="+mj-lt"/>
              </a:rPr>
              <a:t>… and more</a:t>
            </a:r>
          </a:p>
        </p:txBody>
      </p:sp>
      <p:sp>
        <p:nvSpPr>
          <p:cNvPr id="18" name="TextBox 17">
            <a:extLst>
              <a:ext uri="{FF2B5EF4-FFF2-40B4-BE49-F238E27FC236}">
                <a16:creationId xmlns:a16="http://schemas.microsoft.com/office/drawing/2014/main" id="{02BB195D-2333-2AE5-6362-4038FDFE6F4B}"/>
              </a:ext>
            </a:extLst>
          </p:cNvPr>
          <p:cNvSpPr txBox="1"/>
          <p:nvPr/>
        </p:nvSpPr>
        <p:spPr>
          <a:xfrm>
            <a:off x="304357" y="2552005"/>
            <a:ext cx="3276466" cy="307777"/>
          </a:xfrm>
          <a:prstGeom prst="rect">
            <a:avLst/>
          </a:prstGeom>
          <a:noFill/>
        </p:spPr>
        <p:txBody>
          <a:bodyPr wrap="square" rtlCol="0">
            <a:spAutoFit/>
          </a:bodyPr>
          <a:lstStyle/>
          <a:p>
            <a:pPr marL="285750" indent="-285750">
              <a:buFont typeface="Arial" panose="020B0604020202020204" pitchFamily="34" charset="0"/>
              <a:buChar char="•"/>
            </a:pPr>
            <a:r>
              <a:rPr lang="en-CA" sz="1400" dirty="0">
                <a:solidFill>
                  <a:schemeClr val="accent2">
                    <a:lumMod val="50000"/>
                  </a:schemeClr>
                </a:solidFill>
                <a:latin typeface="Ink Free" panose="03080402000500000000" pitchFamily="66" charset="0"/>
              </a:rPr>
              <a:t>Breast cancer diagnosed &lt;35y</a:t>
            </a:r>
          </a:p>
        </p:txBody>
      </p:sp>
      <p:sp>
        <p:nvSpPr>
          <p:cNvPr id="20" name="TextBox 19">
            <a:extLst>
              <a:ext uri="{FF2B5EF4-FFF2-40B4-BE49-F238E27FC236}">
                <a16:creationId xmlns:a16="http://schemas.microsoft.com/office/drawing/2014/main" id="{14EB9C2E-4B7F-03FC-B750-B51C2E35806B}"/>
              </a:ext>
            </a:extLst>
          </p:cNvPr>
          <p:cNvSpPr txBox="1"/>
          <p:nvPr/>
        </p:nvSpPr>
        <p:spPr>
          <a:xfrm>
            <a:off x="3591980" y="2552005"/>
            <a:ext cx="3276466" cy="307777"/>
          </a:xfrm>
          <a:prstGeom prst="rect">
            <a:avLst/>
          </a:prstGeom>
          <a:noFill/>
        </p:spPr>
        <p:txBody>
          <a:bodyPr wrap="square" rtlCol="0">
            <a:spAutoFit/>
          </a:bodyPr>
          <a:lstStyle/>
          <a:p>
            <a:pPr marL="285750" indent="-285750">
              <a:buFont typeface="Arial" panose="020B0604020202020204" pitchFamily="34" charset="0"/>
              <a:buChar char="•"/>
            </a:pPr>
            <a:r>
              <a:rPr lang="en-CA" sz="1400" dirty="0">
                <a:latin typeface="+mj-lt"/>
              </a:rPr>
              <a:t>Breast cancer diagnosed &lt;45y</a:t>
            </a:r>
          </a:p>
        </p:txBody>
      </p:sp>
      <p:sp>
        <p:nvSpPr>
          <p:cNvPr id="21" name="TextBox 20">
            <a:extLst>
              <a:ext uri="{FF2B5EF4-FFF2-40B4-BE49-F238E27FC236}">
                <a16:creationId xmlns:a16="http://schemas.microsoft.com/office/drawing/2014/main" id="{C52DF504-B9E0-4415-F450-18051FECDB0A}"/>
              </a:ext>
            </a:extLst>
          </p:cNvPr>
          <p:cNvSpPr txBox="1"/>
          <p:nvPr/>
        </p:nvSpPr>
        <p:spPr>
          <a:xfrm>
            <a:off x="260039" y="2931790"/>
            <a:ext cx="3276466" cy="523220"/>
          </a:xfrm>
          <a:prstGeom prst="rect">
            <a:avLst/>
          </a:prstGeom>
          <a:noFill/>
        </p:spPr>
        <p:txBody>
          <a:bodyPr wrap="square" rtlCol="0">
            <a:spAutoFit/>
          </a:bodyPr>
          <a:lstStyle/>
          <a:p>
            <a:pPr marL="285750" indent="-285750">
              <a:buFont typeface="Arial" panose="020B0604020202020204" pitchFamily="34" charset="0"/>
              <a:buChar char="•"/>
            </a:pPr>
            <a:r>
              <a:rPr lang="en-CA" sz="1400" dirty="0">
                <a:solidFill>
                  <a:schemeClr val="accent2">
                    <a:lumMod val="50000"/>
                  </a:schemeClr>
                </a:solidFill>
                <a:latin typeface="Ink Free" panose="03080402000500000000" pitchFamily="66" charset="0"/>
              </a:rPr>
              <a:t>Likelihood of a pathogenic variant 10%</a:t>
            </a:r>
          </a:p>
        </p:txBody>
      </p:sp>
      <p:sp>
        <p:nvSpPr>
          <p:cNvPr id="22" name="TextBox 21">
            <a:extLst>
              <a:ext uri="{FF2B5EF4-FFF2-40B4-BE49-F238E27FC236}">
                <a16:creationId xmlns:a16="http://schemas.microsoft.com/office/drawing/2014/main" id="{733B973E-C1C9-D896-808E-B9D881D7D852}"/>
              </a:ext>
            </a:extLst>
          </p:cNvPr>
          <p:cNvSpPr txBox="1"/>
          <p:nvPr/>
        </p:nvSpPr>
        <p:spPr>
          <a:xfrm>
            <a:off x="3591980" y="2931790"/>
            <a:ext cx="4425450" cy="307777"/>
          </a:xfrm>
          <a:prstGeom prst="rect">
            <a:avLst/>
          </a:prstGeom>
          <a:noFill/>
        </p:spPr>
        <p:txBody>
          <a:bodyPr wrap="square" rtlCol="0">
            <a:spAutoFit/>
          </a:bodyPr>
          <a:lstStyle/>
          <a:p>
            <a:pPr marL="285750" indent="-285750">
              <a:buFont typeface="Arial" panose="020B0604020202020204" pitchFamily="34" charset="0"/>
              <a:buChar char="•"/>
            </a:pPr>
            <a:r>
              <a:rPr lang="en-CA" sz="1400" dirty="0">
                <a:latin typeface="+mj-lt"/>
              </a:rPr>
              <a:t>Likelihood of a pathogenic variant 5%</a:t>
            </a:r>
          </a:p>
        </p:txBody>
      </p:sp>
      <p:sp>
        <p:nvSpPr>
          <p:cNvPr id="23" name="TextBox 22">
            <a:extLst>
              <a:ext uri="{FF2B5EF4-FFF2-40B4-BE49-F238E27FC236}">
                <a16:creationId xmlns:a16="http://schemas.microsoft.com/office/drawing/2014/main" id="{F93D0EF2-8B89-2701-EBC7-A9B4760F550C}"/>
              </a:ext>
            </a:extLst>
          </p:cNvPr>
          <p:cNvSpPr txBox="1"/>
          <p:nvPr/>
        </p:nvSpPr>
        <p:spPr>
          <a:xfrm>
            <a:off x="3591980" y="3723297"/>
            <a:ext cx="5552020" cy="307777"/>
          </a:xfrm>
          <a:prstGeom prst="rect">
            <a:avLst/>
          </a:prstGeom>
          <a:noFill/>
        </p:spPr>
        <p:txBody>
          <a:bodyPr wrap="square" rtlCol="0">
            <a:spAutoFit/>
          </a:bodyPr>
          <a:lstStyle/>
          <a:p>
            <a:pPr marL="285750" indent="-285750">
              <a:buFont typeface="Arial" panose="020B0604020202020204" pitchFamily="34" charset="0"/>
              <a:buChar char="•"/>
            </a:pPr>
            <a:r>
              <a:rPr lang="en-CA" sz="1400" dirty="0">
                <a:latin typeface="+mj-lt"/>
              </a:rPr>
              <a:t>Personal diagnosis of metastatic prostate cancer, any age</a:t>
            </a:r>
          </a:p>
        </p:txBody>
      </p:sp>
      <p:sp>
        <p:nvSpPr>
          <p:cNvPr id="24" name="TextBox 23">
            <a:extLst>
              <a:ext uri="{FF2B5EF4-FFF2-40B4-BE49-F238E27FC236}">
                <a16:creationId xmlns:a16="http://schemas.microsoft.com/office/drawing/2014/main" id="{1DC4089E-253D-87F8-2C21-583E597B38AD}"/>
              </a:ext>
            </a:extLst>
          </p:cNvPr>
          <p:cNvSpPr txBox="1"/>
          <p:nvPr/>
        </p:nvSpPr>
        <p:spPr>
          <a:xfrm>
            <a:off x="3591980" y="4064173"/>
            <a:ext cx="4796444" cy="307777"/>
          </a:xfrm>
          <a:prstGeom prst="rect">
            <a:avLst/>
          </a:prstGeom>
          <a:noFill/>
        </p:spPr>
        <p:txBody>
          <a:bodyPr wrap="square" rtlCol="0">
            <a:spAutoFit/>
          </a:bodyPr>
          <a:lstStyle/>
          <a:p>
            <a:pPr marL="285750" indent="-285750">
              <a:buFont typeface="Arial" panose="020B0604020202020204" pitchFamily="34" charset="0"/>
              <a:buChar char="•"/>
            </a:pPr>
            <a:r>
              <a:rPr lang="en-CA" sz="1400" dirty="0">
                <a:latin typeface="+mj-lt"/>
              </a:rPr>
              <a:t>Personal diagnosis pancreatic cancer, any age</a:t>
            </a:r>
          </a:p>
        </p:txBody>
      </p:sp>
      <p:sp>
        <p:nvSpPr>
          <p:cNvPr id="25" name="TextBox 24">
            <a:extLst>
              <a:ext uri="{FF2B5EF4-FFF2-40B4-BE49-F238E27FC236}">
                <a16:creationId xmlns:a16="http://schemas.microsoft.com/office/drawing/2014/main" id="{F27E9D89-C009-95DA-80E9-B6ECCFF9F3BE}"/>
              </a:ext>
            </a:extLst>
          </p:cNvPr>
          <p:cNvSpPr txBox="1"/>
          <p:nvPr/>
        </p:nvSpPr>
        <p:spPr>
          <a:xfrm>
            <a:off x="3591980" y="4424213"/>
            <a:ext cx="5289546"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mj-lt"/>
              </a:rPr>
              <a:t>Personal history of ≥3 primary malignant melanomas </a:t>
            </a:r>
          </a:p>
        </p:txBody>
      </p:sp>
      <p:pic>
        <p:nvPicPr>
          <p:cNvPr id="26" name="Graphic 25" descr="DNA outline">
            <a:extLst>
              <a:ext uri="{FF2B5EF4-FFF2-40B4-BE49-F238E27FC236}">
                <a16:creationId xmlns:a16="http://schemas.microsoft.com/office/drawing/2014/main" id="{816984AF-CC30-F62F-22AC-1539687460D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74553">
            <a:off x="109114" y="408318"/>
            <a:ext cx="467544" cy="467544"/>
          </a:xfrm>
          <a:prstGeom prst="rect">
            <a:avLst/>
          </a:prstGeom>
        </p:spPr>
      </p:pic>
      <p:sp>
        <p:nvSpPr>
          <p:cNvPr id="3" name="Rectangle 2">
            <a:extLst>
              <a:ext uri="{FF2B5EF4-FFF2-40B4-BE49-F238E27FC236}">
                <a16:creationId xmlns:a16="http://schemas.microsoft.com/office/drawing/2014/main" id="{37E5BE0E-F7FC-882D-8296-7BB932DEEC79}"/>
              </a:ext>
            </a:extLst>
          </p:cNvPr>
          <p:cNvSpPr/>
          <p:nvPr/>
        </p:nvSpPr>
        <p:spPr>
          <a:xfrm>
            <a:off x="0" y="51510"/>
            <a:ext cx="9144000" cy="360000"/>
          </a:xfrm>
          <a:prstGeom prst="rect">
            <a:avLst/>
          </a:prstGeom>
          <a:solidFill>
            <a:srgbClr val="6D81DD">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i="0" dirty="0">
                <a:solidFill>
                  <a:srgbClr val="2F2B2B"/>
                </a:solidFill>
                <a:effectLst/>
                <a:latin typeface="+mj-lt"/>
              </a:rPr>
              <a:t>Hereditary cancer testing in Ontario</a:t>
            </a:r>
            <a:endParaRPr lang="en-CA" sz="2400" dirty="0">
              <a:latin typeface="+mj-lt"/>
            </a:endParaRPr>
          </a:p>
        </p:txBody>
      </p:sp>
      <p:sp>
        <p:nvSpPr>
          <p:cNvPr id="4" name="TextBox 3">
            <a:extLst>
              <a:ext uri="{FF2B5EF4-FFF2-40B4-BE49-F238E27FC236}">
                <a16:creationId xmlns:a16="http://schemas.microsoft.com/office/drawing/2014/main" id="{0B33CC00-9638-3F3D-E29B-A36FED8312DF}"/>
              </a:ext>
            </a:extLst>
          </p:cNvPr>
          <p:cNvSpPr txBox="1"/>
          <p:nvPr/>
        </p:nvSpPr>
        <p:spPr>
          <a:xfrm>
            <a:off x="251520" y="3651870"/>
            <a:ext cx="3276466" cy="307777"/>
          </a:xfrm>
          <a:prstGeom prst="rect">
            <a:avLst/>
          </a:prstGeom>
          <a:noFill/>
        </p:spPr>
        <p:txBody>
          <a:bodyPr wrap="square" rtlCol="0">
            <a:spAutoFit/>
          </a:bodyPr>
          <a:lstStyle/>
          <a:p>
            <a:pPr marL="285750" indent="-285750">
              <a:buFont typeface="Arial" panose="020B0604020202020204" pitchFamily="34" charset="0"/>
              <a:buChar char="•"/>
            </a:pPr>
            <a:r>
              <a:rPr lang="en-CA" sz="1400" dirty="0">
                <a:solidFill>
                  <a:schemeClr val="accent2">
                    <a:lumMod val="50000"/>
                  </a:schemeClr>
                </a:solidFill>
                <a:latin typeface="Ink Free" panose="03080402000500000000" pitchFamily="66" charset="0"/>
              </a:rPr>
              <a:t>New personal history</a:t>
            </a:r>
          </a:p>
        </p:txBody>
      </p:sp>
    </p:spTree>
    <p:extLst>
      <p:ext uri="{BB962C8B-B14F-4D97-AF65-F5344CB8AC3E}">
        <p14:creationId xmlns:p14="http://schemas.microsoft.com/office/powerpoint/2010/main" val="43105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P spid="20" grpId="0"/>
      <p:bldP spid="21" grpId="0"/>
      <p:bldP spid="22" grpId="0"/>
      <p:bldP spid="23" grpId="0"/>
      <p:bldP spid="24" grpId="0"/>
      <p:bldP spid="25"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323DDA0-6A36-AC8A-6CB4-F9BD419D0B53}"/>
              </a:ext>
            </a:extLst>
          </p:cNvPr>
          <p:cNvSpPr/>
          <p:nvPr/>
        </p:nvSpPr>
        <p:spPr>
          <a:xfrm>
            <a:off x="0" y="843558"/>
            <a:ext cx="9144000" cy="396000"/>
          </a:xfrm>
          <a:prstGeom prst="rect">
            <a:avLst/>
          </a:prstGeom>
          <a:solidFill>
            <a:srgbClr val="EBF6F9">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b="1" i="0" dirty="0">
              <a:solidFill>
                <a:srgbClr val="2F2B2B"/>
              </a:solidFill>
              <a:effectLst/>
              <a:latin typeface="Ink Free" panose="03080402000500000000" pitchFamily="66" charset="0"/>
            </a:endParaRPr>
          </a:p>
        </p:txBody>
      </p:sp>
      <p:sp>
        <p:nvSpPr>
          <p:cNvPr id="11" name="Content Placeholder 5">
            <a:extLst>
              <a:ext uri="{FF2B5EF4-FFF2-40B4-BE49-F238E27FC236}">
                <a16:creationId xmlns:a16="http://schemas.microsoft.com/office/drawing/2014/main" id="{235461E2-5043-6DB5-B1B2-C96C11E207C8}"/>
              </a:ext>
            </a:extLst>
          </p:cNvPr>
          <p:cNvSpPr txBox="1">
            <a:spLocks/>
          </p:cNvSpPr>
          <p:nvPr/>
        </p:nvSpPr>
        <p:spPr bwMode="auto">
          <a:xfrm>
            <a:off x="539552" y="411510"/>
            <a:ext cx="8742909"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6D81DD"/>
              </a:buClr>
              <a:buFont typeface="Arial" panose="020B0604020202020204" pitchFamily="34" charset="0"/>
              <a:buChar char="•"/>
              <a:defRPr sz="3200" kern="1200">
                <a:solidFill>
                  <a:schemeClr val="tx1"/>
                </a:solidFill>
                <a:latin typeface="+mn-lt"/>
                <a:ea typeface="ＭＳ Ｐゴシック" pitchFamily="-1" charset="-128"/>
                <a:cs typeface="+mn-cs"/>
              </a:defRPr>
            </a:lvl1pPr>
            <a:lvl2pPr marL="742950" indent="-285750" algn="l" rtl="0" eaLnBrk="1" fontAlgn="base" hangingPunct="1">
              <a:spcBef>
                <a:spcPct val="20000"/>
              </a:spcBef>
              <a:spcAft>
                <a:spcPct val="0"/>
              </a:spcAft>
              <a:buClr>
                <a:srgbClr val="6D81DD"/>
              </a:buClr>
              <a:buSzPct val="90000"/>
              <a:buFont typeface="Courier New" panose="02070309020205020404" pitchFamily="49" charset="0"/>
              <a:buChar char="o"/>
              <a:defRPr sz="2800" kern="1200">
                <a:solidFill>
                  <a:schemeClr val="tx1"/>
                </a:solidFill>
                <a:latin typeface="+mn-lt"/>
                <a:ea typeface="ＭＳ Ｐゴシック" pitchFamily="-1" charset="-128"/>
                <a:cs typeface="+mn-cs"/>
              </a:defRPr>
            </a:lvl2pPr>
            <a:lvl3pPr marL="1143000" indent="-228600" algn="l" rtl="0" eaLnBrk="1" fontAlgn="base" hangingPunct="1">
              <a:spcBef>
                <a:spcPct val="20000"/>
              </a:spcBef>
              <a:spcAft>
                <a:spcPct val="0"/>
              </a:spcAft>
              <a:buClr>
                <a:srgbClr val="6D81DD"/>
              </a:buClr>
              <a:buFont typeface="Calibri" panose="020F0502020204030204" pitchFamily="34" charset="0"/>
              <a:buChar char="⁻"/>
              <a:defRPr sz="2400" kern="1200">
                <a:solidFill>
                  <a:schemeClr val="tx1"/>
                </a:solidFill>
                <a:latin typeface="+mn-lt"/>
                <a:ea typeface="ＭＳ Ｐゴシック" pitchFamily="-1" charset="-128"/>
                <a:cs typeface="+mn-cs"/>
              </a:defRPr>
            </a:lvl3pPr>
            <a:lvl4pPr marL="1600200" indent="-228600" algn="l" rtl="0" eaLnBrk="1" fontAlgn="base" hangingPunct="1">
              <a:spcBef>
                <a:spcPct val="20000"/>
              </a:spcBef>
              <a:spcAft>
                <a:spcPct val="0"/>
              </a:spcAft>
              <a:buClr>
                <a:srgbClr val="6D81DD"/>
              </a:buClr>
              <a:buFont typeface="Arial" panose="020B0604020202020204" pitchFamily="34" charset="0"/>
              <a:buChar char="•"/>
              <a:defRPr sz="2000" kern="1200">
                <a:solidFill>
                  <a:schemeClr val="tx1"/>
                </a:solidFill>
                <a:latin typeface="+mn-lt"/>
                <a:ea typeface="ＭＳ Ｐゴシック" pitchFamily="-1" charset="-128"/>
                <a:cs typeface="+mn-cs"/>
              </a:defRPr>
            </a:lvl4pPr>
            <a:lvl5pPr marL="2057400" indent="-228600" algn="l" rtl="0" eaLnBrk="1" fontAlgn="base" hangingPunct="1">
              <a:spcBef>
                <a:spcPct val="20000"/>
              </a:spcBef>
              <a:spcAft>
                <a:spcPct val="0"/>
              </a:spcAft>
              <a:buClr>
                <a:srgbClr val="6D81DD"/>
              </a:buClr>
              <a:buFont typeface="Arial" panose="020B0604020202020204" pitchFamily="34" charset="0"/>
              <a:buChar char="•"/>
              <a:defRPr sz="20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0">
              <a:spcBef>
                <a:spcPts val="1200"/>
              </a:spcBef>
              <a:spcAft>
                <a:spcPts val="1200"/>
              </a:spcAft>
              <a:buFont typeface="Arial" panose="020B0604020202020204" pitchFamily="34" charset="0"/>
              <a:buNone/>
            </a:pPr>
            <a:r>
              <a:rPr lang="en-CA" sz="2200" dirty="0">
                <a:latin typeface="+mj-lt"/>
              </a:rPr>
              <a:t>Clinical testing criteria have expanded </a:t>
            </a:r>
            <a:r>
              <a:rPr lang="en-CA" sz="1200" dirty="0">
                <a:latin typeface="+mj-lt"/>
              </a:rPr>
              <a:t>(Oct 2022)</a:t>
            </a:r>
          </a:p>
          <a:p>
            <a:pPr marL="177800" indent="0">
              <a:buFont typeface="Arial" panose="020B0604020202020204" pitchFamily="34" charset="0"/>
              <a:buNone/>
            </a:pPr>
            <a:endParaRPr lang="en-CA" sz="2200" dirty="0">
              <a:latin typeface="+mj-lt"/>
            </a:endParaRPr>
          </a:p>
          <a:p>
            <a:pPr marL="0" indent="0" algn="ctr">
              <a:buFont typeface="Arial" panose="020B0604020202020204" pitchFamily="34" charset="0"/>
              <a:buNone/>
            </a:pPr>
            <a:endParaRPr lang="en-CA" sz="2200" dirty="0">
              <a:latin typeface="+mj-lt"/>
            </a:endParaRPr>
          </a:p>
          <a:p>
            <a:pPr marL="0" indent="0">
              <a:lnSpc>
                <a:spcPct val="150000"/>
              </a:lnSpc>
              <a:spcBef>
                <a:spcPts val="600"/>
              </a:spcBef>
              <a:buFont typeface="Arial" panose="020B0604020202020204" pitchFamily="34" charset="0"/>
              <a:buNone/>
            </a:pPr>
            <a:endParaRPr lang="en-US" altLang="en-US" sz="2400" dirty="0">
              <a:latin typeface="+mj-lt"/>
            </a:endParaRPr>
          </a:p>
        </p:txBody>
      </p:sp>
      <p:grpSp>
        <p:nvGrpSpPr>
          <p:cNvPr id="12" name="Group 11">
            <a:extLst>
              <a:ext uri="{FF2B5EF4-FFF2-40B4-BE49-F238E27FC236}">
                <a16:creationId xmlns:a16="http://schemas.microsoft.com/office/drawing/2014/main" id="{977E9930-5D6C-AF20-FDC6-E092285D0E12}"/>
              </a:ext>
            </a:extLst>
          </p:cNvPr>
          <p:cNvGrpSpPr/>
          <p:nvPr/>
        </p:nvGrpSpPr>
        <p:grpSpPr>
          <a:xfrm>
            <a:off x="-36512" y="617705"/>
            <a:ext cx="755576" cy="729909"/>
            <a:chOff x="0" y="1563638"/>
            <a:chExt cx="755576" cy="729909"/>
          </a:xfrm>
        </p:grpSpPr>
        <p:pic>
          <p:nvPicPr>
            <p:cNvPr id="6" name="Graphic 5" descr="DNA outline">
              <a:extLst>
                <a:ext uri="{FF2B5EF4-FFF2-40B4-BE49-F238E27FC236}">
                  <a16:creationId xmlns:a16="http://schemas.microsoft.com/office/drawing/2014/main" id="{5D747D0C-90DC-9842-0C17-0A9184F8A74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74553">
              <a:off x="0" y="1603066"/>
              <a:ext cx="467544" cy="467544"/>
            </a:xfrm>
            <a:prstGeom prst="rect">
              <a:avLst/>
            </a:prstGeom>
          </p:spPr>
        </p:pic>
        <p:grpSp>
          <p:nvGrpSpPr>
            <p:cNvPr id="10" name="Group 9">
              <a:extLst>
                <a:ext uri="{FF2B5EF4-FFF2-40B4-BE49-F238E27FC236}">
                  <a16:creationId xmlns:a16="http://schemas.microsoft.com/office/drawing/2014/main" id="{19C1EB21-3768-F89F-BFF9-0F7DDD10EE42}"/>
                </a:ext>
              </a:extLst>
            </p:cNvPr>
            <p:cNvGrpSpPr/>
            <p:nvPr/>
          </p:nvGrpSpPr>
          <p:grpSpPr>
            <a:xfrm>
              <a:off x="145626" y="1563638"/>
              <a:ext cx="609950" cy="729909"/>
              <a:chOff x="105674" y="1562597"/>
              <a:chExt cx="609950" cy="729909"/>
            </a:xfrm>
          </p:grpSpPr>
          <p:pic>
            <p:nvPicPr>
              <p:cNvPr id="7" name="Graphic 6" descr="DNA outline">
                <a:extLst>
                  <a:ext uri="{FF2B5EF4-FFF2-40B4-BE49-F238E27FC236}">
                    <a16:creationId xmlns:a16="http://schemas.microsoft.com/office/drawing/2014/main" id="{201C28E4-509E-BA9F-AF35-A26791405CC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74553">
                <a:off x="257763" y="1562597"/>
                <a:ext cx="389352" cy="389352"/>
              </a:xfrm>
              <a:prstGeom prst="rect">
                <a:avLst/>
              </a:prstGeom>
            </p:spPr>
          </p:pic>
          <p:pic>
            <p:nvPicPr>
              <p:cNvPr id="8" name="Graphic 7" descr="DNA outline">
                <a:extLst>
                  <a:ext uri="{FF2B5EF4-FFF2-40B4-BE49-F238E27FC236}">
                    <a16:creationId xmlns:a16="http://schemas.microsoft.com/office/drawing/2014/main" id="{7A9AA0B9-95A8-7DCB-B239-8A5EFD95238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74553">
                <a:off x="320347" y="1897229"/>
                <a:ext cx="395277" cy="395277"/>
              </a:xfrm>
              <a:prstGeom prst="rect">
                <a:avLst/>
              </a:prstGeom>
            </p:spPr>
          </p:pic>
          <p:pic>
            <p:nvPicPr>
              <p:cNvPr id="9" name="Graphic 8" descr="DNA outline">
                <a:extLst>
                  <a:ext uri="{FF2B5EF4-FFF2-40B4-BE49-F238E27FC236}">
                    <a16:creationId xmlns:a16="http://schemas.microsoft.com/office/drawing/2014/main" id="{4E00EF19-DB11-38DB-5317-E3561B41845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74553">
                <a:off x="105674" y="1777697"/>
                <a:ext cx="467544" cy="467544"/>
              </a:xfrm>
              <a:prstGeom prst="rect">
                <a:avLst/>
              </a:prstGeom>
            </p:spPr>
          </p:pic>
        </p:grpSp>
      </p:grpSp>
      <p:sp>
        <p:nvSpPr>
          <p:cNvPr id="14" name="Content Placeholder 5">
            <a:extLst>
              <a:ext uri="{FF2B5EF4-FFF2-40B4-BE49-F238E27FC236}">
                <a16:creationId xmlns:a16="http://schemas.microsoft.com/office/drawing/2014/main" id="{F313CDB3-348B-C649-A91D-2D8909901FDA}"/>
              </a:ext>
            </a:extLst>
          </p:cNvPr>
          <p:cNvSpPr>
            <a:spLocks noGrp="1"/>
          </p:cNvSpPr>
          <p:nvPr>
            <p:ph idx="1"/>
          </p:nvPr>
        </p:nvSpPr>
        <p:spPr>
          <a:xfrm>
            <a:off x="539552" y="795486"/>
            <a:ext cx="8742909" cy="777271"/>
          </a:xfrm>
        </p:spPr>
        <p:txBody>
          <a:bodyPr/>
          <a:lstStyle/>
          <a:p>
            <a:pPr marL="179388" indent="0">
              <a:buNone/>
            </a:pPr>
            <a:r>
              <a:rPr lang="en-CA" sz="2200" dirty="0">
                <a:latin typeface="+mj-lt"/>
              </a:rPr>
              <a:t>Testing is by large gene panels targeted for disease sites or syndromes</a:t>
            </a:r>
          </a:p>
          <a:p>
            <a:pPr marL="0" indent="0" eaLnBrk="1" hangingPunct="1">
              <a:lnSpc>
                <a:spcPct val="150000"/>
              </a:lnSpc>
              <a:spcBef>
                <a:spcPts val="600"/>
              </a:spcBef>
              <a:buFont typeface="Arial" panose="020B0604020202020204" pitchFamily="34" charset="0"/>
              <a:buNone/>
            </a:pPr>
            <a:endParaRPr lang="en-US" altLang="en-US" sz="2400" dirty="0">
              <a:latin typeface="+mj-lt"/>
            </a:endParaRPr>
          </a:p>
        </p:txBody>
      </p:sp>
      <p:graphicFrame>
        <p:nvGraphicFramePr>
          <p:cNvPr id="2" name="Table 2">
            <a:extLst>
              <a:ext uri="{FF2B5EF4-FFF2-40B4-BE49-F238E27FC236}">
                <a16:creationId xmlns:a16="http://schemas.microsoft.com/office/drawing/2014/main" id="{4E276FE8-6F00-23CD-F324-32E538193836}"/>
              </a:ext>
            </a:extLst>
          </p:cNvPr>
          <p:cNvGraphicFramePr>
            <a:graphicFrameLocks noGrp="1"/>
          </p:cNvGraphicFramePr>
          <p:nvPr>
            <p:extLst>
              <p:ext uri="{D42A27DB-BD31-4B8C-83A1-F6EECF244321}">
                <p14:modId xmlns:p14="http://schemas.microsoft.com/office/powerpoint/2010/main" val="1174480431"/>
              </p:ext>
            </p:extLst>
          </p:nvPr>
        </p:nvGraphicFramePr>
        <p:xfrm>
          <a:off x="827584" y="1242854"/>
          <a:ext cx="7488832" cy="3825240"/>
        </p:xfrm>
        <a:graphic>
          <a:graphicData uri="http://schemas.openxmlformats.org/drawingml/2006/table">
            <a:tbl>
              <a:tblPr firstRow="1" bandRow="1">
                <a:tableStyleId>{5C22544A-7EE6-4342-B048-85BDC9FD1C3A}</a:tableStyleId>
              </a:tblPr>
              <a:tblGrid>
                <a:gridCol w="1807188">
                  <a:extLst>
                    <a:ext uri="{9D8B030D-6E8A-4147-A177-3AD203B41FA5}">
                      <a16:colId xmlns:a16="http://schemas.microsoft.com/office/drawing/2014/main" val="3337591636"/>
                    </a:ext>
                  </a:extLst>
                </a:gridCol>
                <a:gridCol w="5681644">
                  <a:extLst>
                    <a:ext uri="{9D8B030D-6E8A-4147-A177-3AD203B41FA5}">
                      <a16:colId xmlns:a16="http://schemas.microsoft.com/office/drawing/2014/main" val="938021464"/>
                    </a:ext>
                  </a:extLst>
                </a:gridCol>
              </a:tblGrid>
              <a:tr h="370840">
                <a:tc>
                  <a:txBody>
                    <a:bodyPr/>
                    <a:lstStyle/>
                    <a:p>
                      <a:r>
                        <a:rPr lang="en-US" sz="1100" b="1" i="0" u="none" strike="noStrike" kern="1200" baseline="0" dirty="0">
                          <a:solidFill>
                            <a:sysClr val="windowText" lastClr="000000"/>
                          </a:solidFill>
                          <a:latin typeface="+mj-lt"/>
                          <a:ea typeface="+mn-ea"/>
                          <a:cs typeface="+mn-cs"/>
                        </a:rPr>
                        <a:t>Syndrome / Disease Site</a:t>
                      </a:r>
                      <a:endParaRPr lang="en-CA" sz="1100" dirty="0">
                        <a:solidFill>
                          <a:sysClr val="windowText" lastClr="000000"/>
                        </a:solidFill>
                        <a:latin typeface="+mj-lt"/>
                      </a:endParaRPr>
                    </a:p>
                  </a:txBody>
                  <a:tcPr/>
                </a:tc>
                <a:tc>
                  <a:txBody>
                    <a:bodyPr/>
                    <a:lstStyle/>
                    <a:p>
                      <a:r>
                        <a:rPr lang="en-US" sz="1100" b="1" i="0" u="none" strike="noStrike" kern="1200" baseline="0" dirty="0">
                          <a:solidFill>
                            <a:sysClr val="windowText" lastClr="000000"/>
                          </a:solidFill>
                          <a:latin typeface="+mj-lt"/>
                          <a:ea typeface="+mn-ea"/>
                          <a:cs typeface="+mn-cs"/>
                        </a:rPr>
                        <a:t>Associated Genes </a:t>
                      </a:r>
                      <a:r>
                        <a:rPr lang="en-US" sz="1100" b="0" i="0" u="none" strike="noStrike" kern="1200" baseline="0" dirty="0">
                          <a:solidFill>
                            <a:sysClr val="windowText" lastClr="000000"/>
                          </a:solidFill>
                          <a:latin typeface="Ink Free" panose="03080402000500000000" pitchFamily="66" charset="0"/>
                          <a:ea typeface="+mn-ea"/>
                          <a:cs typeface="+mn-cs"/>
                        </a:rPr>
                        <a:t>	</a:t>
                      </a:r>
                      <a:endParaRPr lang="en-CA" sz="1100" dirty="0">
                        <a:solidFill>
                          <a:sysClr val="windowText" lastClr="000000"/>
                        </a:solidFill>
                        <a:latin typeface="Ink Free" panose="03080402000500000000" pitchFamily="66" charset="0"/>
                      </a:endParaRPr>
                    </a:p>
                  </a:txBody>
                  <a:tcPr/>
                </a:tc>
                <a:extLst>
                  <a:ext uri="{0D108BD9-81ED-4DB2-BD59-A6C34878D82A}">
                    <a16:rowId xmlns:a16="http://schemas.microsoft.com/office/drawing/2014/main" val="893315048"/>
                  </a:ext>
                </a:extLst>
              </a:tr>
              <a:tr h="370840">
                <a:tc>
                  <a:txBody>
                    <a:bodyPr/>
                    <a:lstStyle/>
                    <a:p>
                      <a:r>
                        <a:rPr lang="en-CA" sz="1100" b="0" i="0" u="none" strike="noStrike" kern="1200" baseline="0" dirty="0">
                          <a:solidFill>
                            <a:sysClr val="windowText" lastClr="000000"/>
                          </a:solidFill>
                          <a:latin typeface="+mj-lt"/>
                          <a:ea typeface="+mn-ea"/>
                          <a:cs typeface="+mn-cs"/>
                        </a:rPr>
                        <a:t>Hereditary Breast/ Ovarian/ Prostate 	</a:t>
                      </a:r>
                      <a:endParaRPr lang="en-CA" sz="1100" dirty="0">
                        <a:solidFill>
                          <a:sysClr val="windowText" lastClr="000000"/>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b="0" i="1" u="none" strike="noStrike" kern="1200" baseline="0" dirty="0">
                          <a:solidFill>
                            <a:sysClr val="windowText" lastClr="000000"/>
                          </a:solidFill>
                          <a:latin typeface="+mn-lt"/>
                          <a:ea typeface="+mn-ea"/>
                          <a:cs typeface="+mn-cs"/>
                        </a:rPr>
                        <a:t>ATM, BARD1, BRCA1, BRCA2, BRIP1, CDH1, CHEK2, EPCAM, HOXB13, MLH1, MSH2, MSH6, PALB2, PMS2, PTEN, RAD51C, RAD51D, STK11, TP53 </a:t>
                      </a:r>
                      <a:endParaRPr lang="en-CA" sz="1100" dirty="0">
                        <a:solidFill>
                          <a:sysClr val="windowText" lastClr="000000"/>
                        </a:solidFill>
                      </a:endParaRPr>
                    </a:p>
                    <a:p>
                      <a:endParaRPr lang="en-CA" sz="1100" dirty="0">
                        <a:solidFill>
                          <a:sysClr val="windowText" lastClr="000000"/>
                        </a:solidFill>
                      </a:endParaRPr>
                    </a:p>
                  </a:txBody>
                  <a:tcPr/>
                </a:tc>
                <a:extLst>
                  <a:ext uri="{0D108BD9-81ED-4DB2-BD59-A6C34878D82A}">
                    <a16:rowId xmlns:a16="http://schemas.microsoft.com/office/drawing/2014/main" val="40657528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b="0" i="0" u="none" strike="noStrike" kern="1200" baseline="0" dirty="0">
                          <a:solidFill>
                            <a:sysClr val="windowText" lastClr="000000"/>
                          </a:solidFill>
                          <a:latin typeface="+mj-lt"/>
                          <a:ea typeface="+mn-ea"/>
                          <a:cs typeface="+mn-cs"/>
                        </a:rPr>
                        <a:t>Lynch Syndrome</a:t>
                      </a:r>
                      <a:endParaRPr lang="en-CA" sz="1100" dirty="0">
                        <a:solidFill>
                          <a:sysClr val="windowText" lastClr="000000"/>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b="0" i="1" u="none" strike="noStrike" kern="1200" baseline="0" dirty="0">
                          <a:solidFill>
                            <a:sysClr val="windowText" lastClr="000000"/>
                          </a:solidFill>
                          <a:latin typeface="+mn-lt"/>
                          <a:ea typeface="+mn-ea"/>
                          <a:cs typeface="+mn-cs"/>
                        </a:rPr>
                        <a:t>EPCAM, MLH1, MSH2, MSH6, PMS2 </a:t>
                      </a:r>
                    </a:p>
                  </a:txBody>
                  <a:tcPr/>
                </a:tc>
                <a:extLst>
                  <a:ext uri="{0D108BD9-81ED-4DB2-BD59-A6C34878D82A}">
                    <a16:rowId xmlns:a16="http://schemas.microsoft.com/office/drawing/2014/main" val="3576961651"/>
                  </a:ext>
                </a:extLst>
              </a:tr>
              <a:tr h="370840">
                <a:tc>
                  <a:txBody>
                    <a:bodyPr/>
                    <a:lstStyle/>
                    <a:p>
                      <a:r>
                        <a:rPr lang="en-CA" sz="1100" b="0" i="0" u="none" strike="noStrike" kern="1200" baseline="0" dirty="0">
                          <a:solidFill>
                            <a:sysClr val="windowText" lastClr="000000"/>
                          </a:solidFill>
                          <a:latin typeface="+mj-lt"/>
                          <a:ea typeface="+mn-ea"/>
                          <a:cs typeface="+mn-cs"/>
                        </a:rPr>
                        <a:t>Hereditary Endometrial</a:t>
                      </a:r>
                      <a:endParaRPr lang="en-CA" sz="1100" dirty="0">
                        <a:solidFill>
                          <a:sysClr val="windowText" lastClr="000000"/>
                        </a:solidFill>
                        <a:latin typeface="+mj-lt"/>
                      </a:endParaRPr>
                    </a:p>
                  </a:txBody>
                  <a:tcPr/>
                </a:tc>
                <a:tc>
                  <a:txBody>
                    <a:bodyPr/>
                    <a:lstStyle/>
                    <a:p>
                      <a:r>
                        <a:rPr lang="en-CA" sz="1100" b="0" i="1" u="none" strike="noStrike" kern="1200" baseline="0" dirty="0">
                          <a:solidFill>
                            <a:sysClr val="windowText" lastClr="000000"/>
                          </a:solidFill>
                          <a:latin typeface="+mn-lt"/>
                          <a:ea typeface="+mn-ea"/>
                          <a:cs typeface="+mn-cs"/>
                        </a:rPr>
                        <a:t>BRCA1, BRCA2, EPCAM, MLH1, MSH2, MSH6, PMS2, POLD1, POLE, PTEN </a:t>
                      </a:r>
                      <a:endParaRPr lang="en-CA" sz="1100" dirty="0">
                        <a:solidFill>
                          <a:sysClr val="windowText" lastClr="000000"/>
                        </a:solidFill>
                      </a:endParaRPr>
                    </a:p>
                  </a:txBody>
                  <a:tcPr/>
                </a:tc>
                <a:extLst>
                  <a:ext uri="{0D108BD9-81ED-4DB2-BD59-A6C34878D82A}">
                    <a16:rowId xmlns:a16="http://schemas.microsoft.com/office/drawing/2014/main" val="1292489093"/>
                  </a:ext>
                </a:extLst>
              </a:tr>
              <a:tr h="370840">
                <a:tc>
                  <a:txBody>
                    <a:bodyPr/>
                    <a:lstStyle/>
                    <a:p>
                      <a:r>
                        <a:rPr lang="en-CA" sz="1100" b="0" i="0" u="none" strike="noStrike" kern="1200" baseline="0" dirty="0">
                          <a:solidFill>
                            <a:sysClr val="windowText" lastClr="000000"/>
                          </a:solidFill>
                          <a:latin typeface="+mj-lt"/>
                          <a:ea typeface="+mn-ea"/>
                          <a:cs typeface="+mn-cs"/>
                        </a:rPr>
                        <a:t>Hereditary GI (Lynch Syndrome, Gastric, Pancreas, Polyposis) 		</a:t>
                      </a:r>
                    </a:p>
                    <a:p>
                      <a:r>
                        <a:rPr lang="en-CA" sz="1100" b="0" i="0" u="none" strike="noStrike" kern="1200" baseline="0" dirty="0">
                          <a:solidFill>
                            <a:sysClr val="windowText" lastClr="000000"/>
                          </a:solidFill>
                          <a:latin typeface="+mj-lt"/>
                          <a:ea typeface="+mn-ea"/>
                          <a:cs typeface="+mn-cs"/>
                        </a:rPr>
                        <a:t>	</a:t>
                      </a:r>
                      <a:endParaRPr lang="en-CA" sz="1100" dirty="0">
                        <a:solidFill>
                          <a:sysClr val="windowText" lastClr="000000"/>
                        </a:solidFill>
                        <a:latin typeface="+mj-lt"/>
                      </a:endParaRPr>
                    </a:p>
                  </a:txBody>
                  <a:tcPr/>
                </a:tc>
                <a:tc>
                  <a:txBody>
                    <a:bodyPr/>
                    <a:lstStyle/>
                    <a:p>
                      <a:r>
                        <a:rPr lang="en-CA" sz="1100" b="0" i="1" u="none" strike="noStrike" kern="1200" baseline="0" dirty="0">
                          <a:solidFill>
                            <a:sysClr val="windowText" lastClr="000000"/>
                          </a:solidFill>
                          <a:latin typeface="+mn-lt"/>
                          <a:ea typeface="+mn-ea"/>
                          <a:cs typeface="+mn-cs"/>
                        </a:rPr>
                        <a:t>APC, ATM, BMPR1A, BRCA1, BRCA2, CDH1, CDKN2A, CHEK2, CTNNA1, EPCAM, GALNT12, GREM1, MLH1, MLH3, MSH2, MSH3, MSH6, MUTYH, NTHL1, PALB2, PMS2, POLD1, POLE, PTEN, RNF43, RPS20, SDHB, SDHD, SMAD4, STK11, TP53 </a:t>
                      </a:r>
                      <a:endParaRPr lang="en-CA" sz="1100" dirty="0">
                        <a:solidFill>
                          <a:sysClr val="windowText" lastClr="000000"/>
                        </a:solidFill>
                      </a:endParaRPr>
                    </a:p>
                  </a:txBody>
                  <a:tcPr/>
                </a:tc>
                <a:extLst>
                  <a:ext uri="{0D108BD9-81ED-4DB2-BD59-A6C34878D82A}">
                    <a16:rowId xmlns:a16="http://schemas.microsoft.com/office/drawing/2014/main" val="1350015213"/>
                  </a:ext>
                </a:extLst>
              </a:tr>
              <a:tr h="370840">
                <a:tc>
                  <a:txBody>
                    <a:bodyPr/>
                    <a:lstStyle/>
                    <a:p>
                      <a:r>
                        <a:rPr lang="en-CA" sz="1100" b="0" i="0" u="none" strike="noStrike" kern="1200" baseline="0" dirty="0">
                          <a:solidFill>
                            <a:sysClr val="windowText" lastClr="000000"/>
                          </a:solidFill>
                          <a:latin typeface="+mj-lt"/>
                          <a:ea typeface="+mn-ea"/>
                          <a:cs typeface="+mn-cs"/>
                        </a:rPr>
                        <a:t>Pancreas </a:t>
                      </a:r>
                    </a:p>
                    <a:p>
                      <a:r>
                        <a:rPr lang="en-CA" sz="1100" b="0" i="0" u="none" strike="noStrike" kern="1200" baseline="0" dirty="0">
                          <a:solidFill>
                            <a:sysClr val="windowText" lastClr="000000"/>
                          </a:solidFill>
                          <a:latin typeface="+mj-lt"/>
                          <a:ea typeface="+mn-ea"/>
                          <a:cs typeface="+mn-cs"/>
                        </a:rPr>
                        <a:t>(Adenocarcinoma) 	</a:t>
                      </a:r>
                      <a:endParaRPr lang="en-CA" sz="1100" dirty="0">
                        <a:solidFill>
                          <a:sysClr val="windowText" lastClr="000000"/>
                        </a:solidFill>
                        <a:latin typeface="+mj-lt"/>
                      </a:endParaRPr>
                    </a:p>
                  </a:txBody>
                  <a:tcPr/>
                </a:tc>
                <a:tc>
                  <a:txBody>
                    <a:bodyPr/>
                    <a:lstStyle/>
                    <a:p>
                      <a:r>
                        <a:rPr lang="en-CA" sz="1100" b="0" i="1" u="none" strike="noStrike" kern="1200" baseline="0" dirty="0">
                          <a:solidFill>
                            <a:sysClr val="windowText" lastClr="000000"/>
                          </a:solidFill>
                          <a:latin typeface="+mn-lt"/>
                          <a:ea typeface="+mn-ea"/>
                          <a:cs typeface="+mn-cs"/>
                        </a:rPr>
                        <a:t>ATM, BRCA1, BRCA2, CDKN2A, EPCAM, MLH1, MSH2, MSH6, PALB2, PMS2, STK11, TP53 </a:t>
                      </a:r>
                      <a:endParaRPr lang="en-CA" sz="1100" dirty="0">
                        <a:solidFill>
                          <a:sysClr val="windowText" lastClr="000000"/>
                        </a:solidFill>
                      </a:endParaRPr>
                    </a:p>
                  </a:txBody>
                  <a:tcPr/>
                </a:tc>
                <a:extLst>
                  <a:ext uri="{0D108BD9-81ED-4DB2-BD59-A6C34878D82A}">
                    <a16:rowId xmlns:a16="http://schemas.microsoft.com/office/drawing/2014/main" val="4145749710"/>
                  </a:ext>
                </a:extLst>
              </a:tr>
              <a:tr h="370840">
                <a:tc>
                  <a:txBody>
                    <a:bodyPr/>
                    <a:lstStyle/>
                    <a:p>
                      <a:r>
                        <a:rPr lang="en-CA" sz="1100" b="0" i="0" u="none" strike="noStrike" kern="1200" baseline="0" dirty="0">
                          <a:solidFill>
                            <a:sysClr val="windowText" lastClr="000000"/>
                          </a:solidFill>
                          <a:latin typeface="+mj-lt"/>
                          <a:ea typeface="+mn-ea"/>
                          <a:cs typeface="+mn-cs"/>
                        </a:rPr>
                        <a:t>Familial Melanoma 	</a:t>
                      </a:r>
                      <a:endParaRPr lang="en-CA" sz="1100" dirty="0">
                        <a:solidFill>
                          <a:sysClr val="windowText" lastClr="000000"/>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b="0" i="1" u="none" strike="noStrike" kern="1200" baseline="0" dirty="0">
                          <a:solidFill>
                            <a:sysClr val="windowText" lastClr="000000"/>
                          </a:solidFill>
                          <a:latin typeface="+mn-lt"/>
                          <a:ea typeface="+mn-ea"/>
                          <a:cs typeface="+mn-cs"/>
                        </a:rPr>
                        <a:t>BAP1, BRCA2, CDK4, CDKN2A, MITF, POT1, PTEN </a:t>
                      </a:r>
                      <a:endParaRPr lang="en-CA" sz="1100" b="0" i="0" u="none" strike="noStrike" kern="1200" baseline="0" dirty="0">
                        <a:solidFill>
                          <a:sysClr val="windowText" lastClr="000000"/>
                        </a:solidFill>
                        <a:latin typeface="+mn-lt"/>
                        <a:ea typeface="+mn-ea"/>
                        <a:cs typeface="+mn-cs"/>
                      </a:endParaRPr>
                    </a:p>
                    <a:p>
                      <a:endParaRPr lang="en-CA" sz="1100" dirty="0">
                        <a:solidFill>
                          <a:sysClr val="windowText" lastClr="000000"/>
                        </a:solidFill>
                      </a:endParaRPr>
                    </a:p>
                  </a:txBody>
                  <a:tcPr/>
                </a:tc>
                <a:extLst>
                  <a:ext uri="{0D108BD9-81ED-4DB2-BD59-A6C34878D82A}">
                    <a16:rowId xmlns:a16="http://schemas.microsoft.com/office/drawing/2014/main" val="2844155158"/>
                  </a:ext>
                </a:extLst>
              </a:tr>
            </a:tbl>
          </a:graphicData>
        </a:graphic>
      </p:graphicFrame>
      <p:sp>
        <p:nvSpPr>
          <p:cNvPr id="3" name="Rectangle 2">
            <a:extLst>
              <a:ext uri="{FF2B5EF4-FFF2-40B4-BE49-F238E27FC236}">
                <a16:creationId xmlns:a16="http://schemas.microsoft.com/office/drawing/2014/main" id="{05B9CD8A-0B4B-DAF7-7383-B10D20519C50}"/>
              </a:ext>
            </a:extLst>
          </p:cNvPr>
          <p:cNvSpPr/>
          <p:nvPr/>
        </p:nvSpPr>
        <p:spPr>
          <a:xfrm>
            <a:off x="0" y="51510"/>
            <a:ext cx="9144000" cy="360000"/>
          </a:xfrm>
          <a:prstGeom prst="rect">
            <a:avLst/>
          </a:prstGeom>
          <a:solidFill>
            <a:srgbClr val="6D81DD">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i="0" dirty="0">
                <a:solidFill>
                  <a:srgbClr val="2F2B2B"/>
                </a:solidFill>
                <a:effectLst/>
                <a:latin typeface="+mj-lt"/>
              </a:rPr>
              <a:t>Hereditary cancer testing in Ontario</a:t>
            </a:r>
            <a:endParaRPr lang="en-CA" sz="2400" dirty="0">
              <a:latin typeface="+mj-lt"/>
            </a:endParaRPr>
          </a:p>
        </p:txBody>
      </p:sp>
      <p:pic>
        <p:nvPicPr>
          <p:cNvPr id="15" name="Graphic 14" descr="DNA outline">
            <a:extLst>
              <a:ext uri="{FF2B5EF4-FFF2-40B4-BE49-F238E27FC236}">
                <a16:creationId xmlns:a16="http://schemas.microsoft.com/office/drawing/2014/main" id="{1AD72219-DAFC-B705-98C4-A3D0B9A853A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74553">
            <a:off x="109114" y="408318"/>
            <a:ext cx="467544" cy="467544"/>
          </a:xfrm>
          <a:prstGeom prst="rect">
            <a:avLst/>
          </a:prstGeom>
        </p:spPr>
      </p:pic>
    </p:spTree>
    <p:extLst>
      <p:ext uri="{BB962C8B-B14F-4D97-AF65-F5344CB8AC3E}">
        <p14:creationId xmlns:p14="http://schemas.microsoft.com/office/powerpoint/2010/main" val="121395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323DDA0-6A36-AC8A-6CB4-F9BD419D0B53}"/>
              </a:ext>
            </a:extLst>
          </p:cNvPr>
          <p:cNvSpPr/>
          <p:nvPr/>
        </p:nvSpPr>
        <p:spPr>
          <a:xfrm>
            <a:off x="0" y="1347614"/>
            <a:ext cx="9144000" cy="396000"/>
          </a:xfrm>
          <a:prstGeom prst="rect">
            <a:avLst/>
          </a:prstGeom>
          <a:solidFill>
            <a:srgbClr val="EBF6F9">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b="1" i="0" dirty="0">
              <a:solidFill>
                <a:srgbClr val="2F2B2B"/>
              </a:solidFill>
              <a:effectLst/>
              <a:latin typeface="Ink Free" panose="03080402000500000000" pitchFamily="66" charset="0"/>
            </a:endParaRPr>
          </a:p>
        </p:txBody>
      </p:sp>
      <p:grpSp>
        <p:nvGrpSpPr>
          <p:cNvPr id="12" name="Group 11">
            <a:extLst>
              <a:ext uri="{FF2B5EF4-FFF2-40B4-BE49-F238E27FC236}">
                <a16:creationId xmlns:a16="http://schemas.microsoft.com/office/drawing/2014/main" id="{977E9930-5D6C-AF20-FDC6-E092285D0E12}"/>
              </a:ext>
            </a:extLst>
          </p:cNvPr>
          <p:cNvGrpSpPr/>
          <p:nvPr/>
        </p:nvGrpSpPr>
        <p:grpSpPr>
          <a:xfrm>
            <a:off x="-36512" y="588593"/>
            <a:ext cx="755576" cy="729909"/>
            <a:chOff x="0" y="1563638"/>
            <a:chExt cx="755576" cy="729909"/>
          </a:xfrm>
        </p:grpSpPr>
        <p:pic>
          <p:nvPicPr>
            <p:cNvPr id="6" name="Graphic 5" descr="DNA outline">
              <a:extLst>
                <a:ext uri="{FF2B5EF4-FFF2-40B4-BE49-F238E27FC236}">
                  <a16:creationId xmlns:a16="http://schemas.microsoft.com/office/drawing/2014/main" id="{5D747D0C-90DC-9842-0C17-0A9184F8A74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74553">
              <a:off x="0" y="1603066"/>
              <a:ext cx="467544" cy="467544"/>
            </a:xfrm>
            <a:prstGeom prst="rect">
              <a:avLst/>
            </a:prstGeom>
          </p:spPr>
        </p:pic>
        <p:grpSp>
          <p:nvGrpSpPr>
            <p:cNvPr id="10" name="Group 9">
              <a:extLst>
                <a:ext uri="{FF2B5EF4-FFF2-40B4-BE49-F238E27FC236}">
                  <a16:creationId xmlns:a16="http://schemas.microsoft.com/office/drawing/2014/main" id="{19C1EB21-3768-F89F-BFF9-0F7DDD10EE42}"/>
                </a:ext>
              </a:extLst>
            </p:cNvPr>
            <p:cNvGrpSpPr/>
            <p:nvPr/>
          </p:nvGrpSpPr>
          <p:grpSpPr>
            <a:xfrm>
              <a:off x="145626" y="1563638"/>
              <a:ext cx="609950" cy="729909"/>
              <a:chOff x="105674" y="1562597"/>
              <a:chExt cx="609950" cy="729909"/>
            </a:xfrm>
          </p:grpSpPr>
          <p:pic>
            <p:nvPicPr>
              <p:cNvPr id="7" name="Graphic 6" descr="DNA outline">
                <a:extLst>
                  <a:ext uri="{FF2B5EF4-FFF2-40B4-BE49-F238E27FC236}">
                    <a16:creationId xmlns:a16="http://schemas.microsoft.com/office/drawing/2014/main" id="{201C28E4-509E-BA9F-AF35-A26791405CC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74553">
                <a:off x="257763" y="1562597"/>
                <a:ext cx="389352" cy="389352"/>
              </a:xfrm>
              <a:prstGeom prst="rect">
                <a:avLst/>
              </a:prstGeom>
            </p:spPr>
          </p:pic>
          <p:pic>
            <p:nvPicPr>
              <p:cNvPr id="8" name="Graphic 7" descr="DNA outline">
                <a:extLst>
                  <a:ext uri="{FF2B5EF4-FFF2-40B4-BE49-F238E27FC236}">
                    <a16:creationId xmlns:a16="http://schemas.microsoft.com/office/drawing/2014/main" id="{7A9AA0B9-95A8-7DCB-B239-8A5EFD95238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74553">
                <a:off x="320347" y="1897229"/>
                <a:ext cx="395277" cy="395277"/>
              </a:xfrm>
              <a:prstGeom prst="rect">
                <a:avLst/>
              </a:prstGeom>
            </p:spPr>
          </p:pic>
          <p:pic>
            <p:nvPicPr>
              <p:cNvPr id="9" name="Graphic 8" descr="DNA outline">
                <a:extLst>
                  <a:ext uri="{FF2B5EF4-FFF2-40B4-BE49-F238E27FC236}">
                    <a16:creationId xmlns:a16="http://schemas.microsoft.com/office/drawing/2014/main" id="{4E00EF19-DB11-38DB-5317-E3561B41845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74553">
                <a:off x="105674" y="1777697"/>
                <a:ext cx="467544" cy="467544"/>
              </a:xfrm>
              <a:prstGeom prst="rect">
                <a:avLst/>
              </a:prstGeom>
            </p:spPr>
          </p:pic>
        </p:grpSp>
      </p:grpSp>
      <p:sp>
        <p:nvSpPr>
          <p:cNvPr id="14" name="Content Placeholder 5">
            <a:extLst>
              <a:ext uri="{FF2B5EF4-FFF2-40B4-BE49-F238E27FC236}">
                <a16:creationId xmlns:a16="http://schemas.microsoft.com/office/drawing/2014/main" id="{F313CDB3-348B-C649-A91D-2D8909901FDA}"/>
              </a:ext>
            </a:extLst>
          </p:cNvPr>
          <p:cNvSpPr>
            <a:spLocks noGrp="1"/>
          </p:cNvSpPr>
          <p:nvPr>
            <p:ph idx="1"/>
          </p:nvPr>
        </p:nvSpPr>
        <p:spPr>
          <a:xfrm>
            <a:off x="653627" y="1299542"/>
            <a:ext cx="8742909" cy="4800600"/>
          </a:xfrm>
        </p:spPr>
        <p:txBody>
          <a:bodyPr/>
          <a:lstStyle/>
          <a:p>
            <a:pPr marL="177800" indent="-85725">
              <a:buNone/>
            </a:pPr>
            <a:r>
              <a:rPr lang="en-CA" sz="2200" dirty="0">
                <a:latin typeface="+mj-lt"/>
              </a:rPr>
              <a:t>Includes high and moderate risk genes</a:t>
            </a:r>
          </a:p>
          <a:p>
            <a:pPr marL="0" indent="0" eaLnBrk="1" hangingPunct="1">
              <a:lnSpc>
                <a:spcPct val="150000"/>
              </a:lnSpc>
              <a:spcBef>
                <a:spcPts val="600"/>
              </a:spcBef>
              <a:buFont typeface="Arial" panose="020B0604020202020204" pitchFamily="34" charset="0"/>
              <a:buNone/>
            </a:pPr>
            <a:endParaRPr lang="en-US" altLang="en-US" sz="2400" dirty="0">
              <a:latin typeface="+mj-lt"/>
            </a:endParaRPr>
          </a:p>
        </p:txBody>
      </p:sp>
      <p:grpSp>
        <p:nvGrpSpPr>
          <p:cNvPr id="16" name="Group 15">
            <a:extLst>
              <a:ext uri="{FF2B5EF4-FFF2-40B4-BE49-F238E27FC236}">
                <a16:creationId xmlns:a16="http://schemas.microsoft.com/office/drawing/2014/main" id="{B7BBEBBD-D9E6-4874-1693-AA1EA4FA861C}"/>
              </a:ext>
            </a:extLst>
          </p:cNvPr>
          <p:cNvGrpSpPr/>
          <p:nvPr/>
        </p:nvGrpSpPr>
        <p:grpSpPr>
          <a:xfrm>
            <a:off x="-25157" y="1246494"/>
            <a:ext cx="670631" cy="605176"/>
            <a:chOff x="4114800" y="2114550"/>
            <a:chExt cx="1011604" cy="998464"/>
          </a:xfrm>
        </p:grpSpPr>
        <p:pic>
          <p:nvPicPr>
            <p:cNvPr id="4" name="Graphic 3" descr="Linear Graph outline">
              <a:extLst>
                <a:ext uri="{FF2B5EF4-FFF2-40B4-BE49-F238E27FC236}">
                  <a16:creationId xmlns:a16="http://schemas.microsoft.com/office/drawing/2014/main" id="{C5B814FA-6206-D736-66B8-697FB5B5B8C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14800" y="2114550"/>
              <a:ext cx="914400" cy="914400"/>
            </a:xfrm>
            <a:prstGeom prst="rect">
              <a:avLst/>
            </a:prstGeom>
          </p:spPr>
        </p:pic>
        <p:pic>
          <p:nvPicPr>
            <p:cNvPr id="15" name="Graphic 14" descr="Linear Graph outline">
              <a:extLst>
                <a:ext uri="{FF2B5EF4-FFF2-40B4-BE49-F238E27FC236}">
                  <a16:creationId xmlns:a16="http://schemas.microsoft.com/office/drawing/2014/main" id="{B6AECBFF-36AE-DF72-1058-D0BD32BCE453}"/>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29047" t="1" b="19971"/>
            <a:stretch/>
          </p:blipFill>
          <p:spPr>
            <a:xfrm rot="1603775">
              <a:off x="4477611" y="2381222"/>
              <a:ext cx="648793" cy="731792"/>
            </a:xfrm>
            <a:prstGeom prst="rect">
              <a:avLst/>
            </a:prstGeom>
          </p:spPr>
        </p:pic>
      </p:grpSp>
      <p:sp>
        <p:nvSpPr>
          <p:cNvPr id="17" name="Rectangle 16">
            <a:extLst>
              <a:ext uri="{FF2B5EF4-FFF2-40B4-BE49-F238E27FC236}">
                <a16:creationId xmlns:a16="http://schemas.microsoft.com/office/drawing/2014/main" id="{ACE5BF02-8F59-8B36-2206-77CFA083D3EF}"/>
              </a:ext>
            </a:extLst>
          </p:cNvPr>
          <p:cNvSpPr/>
          <p:nvPr/>
        </p:nvSpPr>
        <p:spPr>
          <a:xfrm>
            <a:off x="827584" y="2065097"/>
            <a:ext cx="2952328" cy="2603550"/>
          </a:xfrm>
          <a:prstGeom prst="rect">
            <a:avLst/>
          </a:prstGeom>
          <a:solidFill>
            <a:srgbClr val="6D81DD">
              <a:alpha val="48000"/>
            </a:srgbClr>
          </a:solidFill>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CA" sz="2000" i="1" dirty="0"/>
              <a:t>BRCA1</a:t>
            </a:r>
          </a:p>
          <a:p>
            <a:pPr algn="ctr"/>
            <a:endParaRPr lang="en-CA" sz="2000" dirty="0"/>
          </a:p>
          <a:p>
            <a:pPr algn="ctr"/>
            <a:r>
              <a:rPr lang="en-CA" sz="2000" dirty="0"/>
              <a:t>Absolute lifetime risk for breast cancer: &gt;60%</a:t>
            </a:r>
          </a:p>
        </p:txBody>
      </p:sp>
      <p:sp>
        <p:nvSpPr>
          <p:cNvPr id="18" name="Rectangle 17">
            <a:extLst>
              <a:ext uri="{FF2B5EF4-FFF2-40B4-BE49-F238E27FC236}">
                <a16:creationId xmlns:a16="http://schemas.microsoft.com/office/drawing/2014/main" id="{EA91E5E9-C78A-BFDA-D059-218DC992EE97}"/>
              </a:ext>
            </a:extLst>
          </p:cNvPr>
          <p:cNvSpPr/>
          <p:nvPr/>
        </p:nvSpPr>
        <p:spPr>
          <a:xfrm>
            <a:off x="5148064" y="2065097"/>
            <a:ext cx="2952328" cy="2603550"/>
          </a:xfrm>
          <a:prstGeom prst="rect">
            <a:avLst/>
          </a:prstGeom>
          <a:solidFill>
            <a:srgbClr val="FFEFAD"/>
          </a:solidFill>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CA" sz="2000" i="1" dirty="0"/>
              <a:t>CHEK2</a:t>
            </a:r>
          </a:p>
          <a:p>
            <a:pPr algn="ctr"/>
            <a:endParaRPr lang="en-CA" sz="2000" i="1" dirty="0"/>
          </a:p>
          <a:p>
            <a:pPr algn="ctr"/>
            <a:r>
              <a:rPr lang="en-CA" sz="2000" dirty="0"/>
              <a:t>Absolute lifetime risk for breast cancer  15-40%</a:t>
            </a:r>
          </a:p>
        </p:txBody>
      </p:sp>
      <p:pic>
        <p:nvPicPr>
          <p:cNvPr id="3" name="Graphic 2" descr="DNA outline">
            <a:extLst>
              <a:ext uri="{FF2B5EF4-FFF2-40B4-BE49-F238E27FC236}">
                <a16:creationId xmlns:a16="http://schemas.microsoft.com/office/drawing/2014/main" id="{B15A5905-0592-3D79-F21F-6FDAADD3068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274553">
            <a:off x="109114" y="256741"/>
            <a:ext cx="467544" cy="467544"/>
          </a:xfrm>
          <a:prstGeom prst="rect">
            <a:avLst/>
          </a:prstGeom>
        </p:spPr>
      </p:pic>
      <p:sp>
        <p:nvSpPr>
          <p:cNvPr id="24" name="Rectangle 23">
            <a:extLst>
              <a:ext uri="{FF2B5EF4-FFF2-40B4-BE49-F238E27FC236}">
                <a16:creationId xmlns:a16="http://schemas.microsoft.com/office/drawing/2014/main" id="{6B563051-3911-8F2B-5682-0C975F0DC407}"/>
              </a:ext>
            </a:extLst>
          </p:cNvPr>
          <p:cNvSpPr/>
          <p:nvPr/>
        </p:nvSpPr>
        <p:spPr>
          <a:xfrm>
            <a:off x="0" y="51510"/>
            <a:ext cx="9144000" cy="360000"/>
          </a:xfrm>
          <a:prstGeom prst="rect">
            <a:avLst/>
          </a:prstGeom>
          <a:solidFill>
            <a:srgbClr val="6D81DD">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i="0" dirty="0">
                <a:solidFill>
                  <a:srgbClr val="2F2B2B"/>
                </a:solidFill>
                <a:effectLst/>
                <a:latin typeface="+mj-lt"/>
              </a:rPr>
              <a:t>Hereditary cancer testing in Ontario</a:t>
            </a:r>
            <a:endParaRPr lang="en-CA" sz="2400" dirty="0">
              <a:latin typeface="+mj-lt"/>
            </a:endParaRPr>
          </a:p>
        </p:txBody>
      </p:sp>
      <p:sp>
        <p:nvSpPr>
          <p:cNvPr id="26" name="Content Placeholder 5">
            <a:extLst>
              <a:ext uri="{FF2B5EF4-FFF2-40B4-BE49-F238E27FC236}">
                <a16:creationId xmlns:a16="http://schemas.microsoft.com/office/drawing/2014/main" id="{31248DF1-F8B5-F2DF-6518-84438DAAFD95}"/>
              </a:ext>
            </a:extLst>
          </p:cNvPr>
          <p:cNvSpPr txBox="1">
            <a:spLocks/>
          </p:cNvSpPr>
          <p:nvPr/>
        </p:nvSpPr>
        <p:spPr bwMode="auto">
          <a:xfrm>
            <a:off x="539552" y="411510"/>
            <a:ext cx="8742909" cy="33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6D81DD"/>
              </a:buClr>
              <a:buFont typeface="Arial" panose="020B0604020202020204" pitchFamily="34" charset="0"/>
              <a:buChar char="•"/>
              <a:defRPr sz="3200" kern="1200">
                <a:solidFill>
                  <a:schemeClr val="tx1"/>
                </a:solidFill>
                <a:latin typeface="+mn-lt"/>
                <a:ea typeface="ＭＳ Ｐゴシック" pitchFamily="-1" charset="-128"/>
                <a:cs typeface="+mn-cs"/>
              </a:defRPr>
            </a:lvl1pPr>
            <a:lvl2pPr marL="742950" indent="-285750" algn="l" rtl="0" eaLnBrk="1" fontAlgn="base" hangingPunct="1">
              <a:spcBef>
                <a:spcPct val="20000"/>
              </a:spcBef>
              <a:spcAft>
                <a:spcPct val="0"/>
              </a:spcAft>
              <a:buClr>
                <a:srgbClr val="6D81DD"/>
              </a:buClr>
              <a:buSzPct val="90000"/>
              <a:buFont typeface="Courier New" panose="02070309020205020404" pitchFamily="49" charset="0"/>
              <a:buChar char="o"/>
              <a:defRPr sz="2800" kern="1200">
                <a:solidFill>
                  <a:schemeClr val="tx1"/>
                </a:solidFill>
                <a:latin typeface="+mn-lt"/>
                <a:ea typeface="ＭＳ Ｐゴシック" pitchFamily="-1" charset="-128"/>
                <a:cs typeface="+mn-cs"/>
              </a:defRPr>
            </a:lvl2pPr>
            <a:lvl3pPr marL="1143000" indent="-228600" algn="l" rtl="0" eaLnBrk="1" fontAlgn="base" hangingPunct="1">
              <a:spcBef>
                <a:spcPct val="20000"/>
              </a:spcBef>
              <a:spcAft>
                <a:spcPct val="0"/>
              </a:spcAft>
              <a:buClr>
                <a:srgbClr val="6D81DD"/>
              </a:buClr>
              <a:buFont typeface="Calibri" panose="020F0502020204030204" pitchFamily="34" charset="0"/>
              <a:buChar char="⁻"/>
              <a:defRPr sz="2400" kern="1200">
                <a:solidFill>
                  <a:schemeClr val="tx1"/>
                </a:solidFill>
                <a:latin typeface="+mn-lt"/>
                <a:ea typeface="ＭＳ Ｐゴシック" pitchFamily="-1" charset="-128"/>
                <a:cs typeface="+mn-cs"/>
              </a:defRPr>
            </a:lvl3pPr>
            <a:lvl4pPr marL="1600200" indent="-228600" algn="l" rtl="0" eaLnBrk="1" fontAlgn="base" hangingPunct="1">
              <a:spcBef>
                <a:spcPct val="20000"/>
              </a:spcBef>
              <a:spcAft>
                <a:spcPct val="0"/>
              </a:spcAft>
              <a:buClr>
                <a:srgbClr val="6D81DD"/>
              </a:buClr>
              <a:buFont typeface="Arial" panose="020B0604020202020204" pitchFamily="34" charset="0"/>
              <a:buChar char="•"/>
              <a:defRPr sz="2000" kern="1200">
                <a:solidFill>
                  <a:schemeClr val="tx1"/>
                </a:solidFill>
                <a:latin typeface="+mn-lt"/>
                <a:ea typeface="ＭＳ Ｐゴシック" pitchFamily="-1" charset="-128"/>
                <a:cs typeface="+mn-cs"/>
              </a:defRPr>
            </a:lvl4pPr>
            <a:lvl5pPr marL="2057400" indent="-228600" algn="l" rtl="0" eaLnBrk="1" fontAlgn="base" hangingPunct="1">
              <a:spcBef>
                <a:spcPct val="20000"/>
              </a:spcBef>
              <a:spcAft>
                <a:spcPct val="0"/>
              </a:spcAft>
              <a:buClr>
                <a:srgbClr val="6D81DD"/>
              </a:buClr>
              <a:buFont typeface="Arial" panose="020B0604020202020204" pitchFamily="34" charset="0"/>
              <a:buChar char="•"/>
              <a:defRPr sz="20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0">
              <a:spcBef>
                <a:spcPts val="1200"/>
              </a:spcBef>
              <a:spcAft>
                <a:spcPts val="1200"/>
              </a:spcAft>
              <a:buFont typeface="Arial" panose="020B0604020202020204" pitchFamily="34" charset="0"/>
              <a:buNone/>
            </a:pPr>
            <a:r>
              <a:rPr lang="en-CA" sz="2200" dirty="0">
                <a:latin typeface="+mj-lt"/>
              </a:rPr>
              <a:t>Clinical testing criteria have expanded </a:t>
            </a:r>
            <a:r>
              <a:rPr lang="en-CA" sz="1200" dirty="0">
                <a:latin typeface="+mj-lt"/>
              </a:rPr>
              <a:t>(Oct 2022)</a:t>
            </a:r>
          </a:p>
          <a:p>
            <a:pPr marL="177800" indent="0">
              <a:buFont typeface="Arial" panose="020B0604020202020204" pitchFamily="34" charset="0"/>
              <a:buNone/>
            </a:pPr>
            <a:endParaRPr lang="en-CA" sz="2200" dirty="0">
              <a:latin typeface="+mj-lt"/>
            </a:endParaRPr>
          </a:p>
          <a:p>
            <a:pPr marL="0" indent="0" algn="ctr">
              <a:buFont typeface="Arial" panose="020B0604020202020204" pitchFamily="34" charset="0"/>
              <a:buNone/>
            </a:pPr>
            <a:endParaRPr lang="en-CA" sz="2200" dirty="0">
              <a:latin typeface="+mj-lt"/>
            </a:endParaRPr>
          </a:p>
          <a:p>
            <a:pPr marL="0" indent="0">
              <a:lnSpc>
                <a:spcPct val="150000"/>
              </a:lnSpc>
              <a:spcBef>
                <a:spcPts val="600"/>
              </a:spcBef>
              <a:buFont typeface="Arial" panose="020B0604020202020204" pitchFamily="34" charset="0"/>
              <a:buNone/>
            </a:pPr>
            <a:endParaRPr lang="en-US" altLang="en-US" sz="2400" dirty="0">
              <a:latin typeface="+mj-lt"/>
            </a:endParaRPr>
          </a:p>
        </p:txBody>
      </p:sp>
      <p:sp>
        <p:nvSpPr>
          <p:cNvPr id="27" name="Content Placeholder 5">
            <a:extLst>
              <a:ext uri="{FF2B5EF4-FFF2-40B4-BE49-F238E27FC236}">
                <a16:creationId xmlns:a16="http://schemas.microsoft.com/office/drawing/2014/main" id="{ADFE4BB3-3468-54B6-AE21-CFE8655DA938}"/>
              </a:ext>
            </a:extLst>
          </p:cNvPr>
          <p:cNvSpPr txBox="1">
            <a:spLocks/>
          </p:cNvSpPr>
          <p:nvPr/>
        </p:nvSpPr>
        <p:spPr bwMode="auto">
          <a:xfrm>
            <a:off x="539552" y="872670"/>
            <a:ext cx="8742909" cy="47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6D81DD"/>
              </a:buClr>
              <a:buFont typeface="Arial" panose="020B0604020202020204" pitchFamily="34" charset="0"/>
              <a:buChar char="•"/>
              <a:defRPr sz="3200" kern="1200">
                <a:solidFill>
                  <a:schemeClr val="tx1"/>
                </a:solidFill>
                <a:latin typeface="+mn-lt"/>
                <a:ea typeface="ＭＳ Ｐゴシック" pitchFamily="-1" charset="-128"/>
                <a:cs typeface="+mn-cs"/>
              </a:defRPr>
            </a:lvl1pPr>
            <a:lvl2pPr marL="742950" indent="-285750" algn="l" rtl="0" eaLnBrk="1" fontAlgn="base" hangingPunct="1">
              <a:spcBef>
                <a:spcPct val="20000"/>
              </a:spcBef>
              <a:spcAft>
                <a:spcPct val="0"/>
              </a:spcAft>
              <a:buClr>
                <a:srgbClr val="6D81DD"/>
              </a:buClr>
              <a:buSzPct val="90000"/>
              <a:buFont typeface="Courier New" panose="02070309020205020404" pitchFamily="49" charset="0"/>
              <a:buChar char="o"/>
              <a:defRPr sz="2800" kern="1200">
                <a:solidFill>
                  <a:schemeClr val="tx1"/>
                </a:solidFill>
                <a:latin typeface="+mn-lt"/>
                <a:ea typeface="ＭＳ Ｐゴシック" pitchFamily="-1" charset="-128"/>
                <a:cs typeface="+mn-cs"/>
              </a:defRPr>
            </a:lvl2pPr>
            <a:lvl3pPr marL="1143000" indent="-228600" algn="l" rtl="0" eaLnBrk="1" fontAlgn="base" hangingPunct="1">
              <a:spcBef>
                <a:spcPct val="20000"/>
              </a:spcBef>
              <a:spcAft>
                <a:spcPct val="0"/>
              </a:spcAft>
              <a:buClr>
                <a:srgbClr val="6D81DD"/>
              </a:buClr>
              <a:buFont typeface="Calibri" panose="020F0502020204030204" pitchFamily="34" charset="0"/>
              <a:buChar char="⁻"/>
              <a:defRPr sz="2400" kern="1200">
                <a:solidFill>
                  <a:schemeClr val="tx1"/>
                </a:solidFill>
                <a:latin typeface="+mn-lt"/>
                <a:ea typeface="ＭＳ Ｐゴシック" pitchFamily="-1" charset="-128"/>
                <a:cs typeface="+mn-cs"/>
              </a:defRPr>
            </a:lvl3pPr>
            <a:lvl4pPr marL="1600200" indent="-228600" algn="l" rtl="0" eaLnBrk="1" fontAlgn="base" hangingPunct="1">
              <a:spcBef>
                <a:spcPct val="20000"/>
              </a:spcBef>
              <a:spcAft>
                <a:spcPct val="0"/>
              </a:spcAft>
              <a:buClr>
                <a:srgbClr val="6D81DD"/>
              </a:buClr>
              <a:buFont typeface="Arial" panose="020B0604020202020204" pitchFamily="34" charset="0"/>
              <a:buChar char="•"/>
              <a:defRPr sz="2000" kern="1200">
                <a:solidFill>
                  <a:schemeClr val="tx1"/>
                </a:solidFill>
                <a:latin typeface="+mn-lt"/>
                <a:ea typeface="ＭＳ Ｐゴシック" pitchFamily="-1" charset="-128"/>
                <a:cs typeface="+mn-cs"/>
              </a:defRPr>
            </a:lvl4pPr>
            <a:lvl5pPr marL="2057400" indent="-228600" algn="l" rtl="0" eaLnBrk="1" fontAlgn="base" hangingPunct="1">
              <a:spcBef>
                <a:spcPct val="20000"/>
              </a:spcBef>
              <a:spcAft>
                <a:spcPct val="0"/>
              </a:spcAft>
              <a:buClr>
                <a:srgbClr val="6D81DD"/>
              </a:buClr>
              <a:buFont typeface="Arial" panose="020B0604020202020204" pitchFamily="34" charset="0"/>
              <a:buChar char="•"/>
              <a:defRPr sz="20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9388" indent="0">
              <a:buFont typeface="Arial" panose="020B0604020202020204" pitchFamily="34" charset="0"/>
              <a:buNone/>
            </a:pPr>
            <a:r>
              <a:rPr lang="en-CA" sz="2200" dirty="0">
                <a:latin typeface="+mj-lt"/>
              </a:rPr>
              <a:t>Testing is by large gene panels targeted for disease sites or syndromes</a:t>
            </a:r>
          </a:p>
          <a:p>
            <a:pPr marL="0" indent="0">
              <a:lnSpc>
                <a:spcPct val="150000"/>
              </a:lnSpc>
              <a:spcBef>
                <a:spcPts val="600"/>
              </a:spcBef>
              <a:buFont typeface="Arial" panose="020B0604020202020204" pitchFamily="34" charset="0"/>
              <a:buNone/>
            </a:pPr>
            <a:endParaRPr lang="en-US" altLang="en-US" sz="2400" dirty="0">
              <a:latin typeface="+mj-lt"/>
            </a:endParaRPr>
          </a:p>
        </p:txBody>
      </p:sp>
    </p:spTree>
    <p:extLst>
      <p:ext uri="{BB962C8B-B14F-4D97-AF65-F5344CB8AC3E}">
        <p14:creationId xmlns:p14="http://schemas.microsoft.com/office/powerpoint/2010/main" val="12601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323DDA0-6A36-AC8A-6CB4-F9BD419D0B53}"/>
              </a:ext>
            </a:extLst>
          </p:cNvPr>
          <p:cNvSpPr/>
          <p:nvPr/>
        </p:nvSpPr>
        <p:spPr>
          <a:xfrm>
            <a:off x="0" y="1707654"/>
            <a:ext cx="9144000" cy="684000"/>
          </a:xfrm>
          <a:prstGeom prst="rect">
            <a:avLst/>
          </a:prstGeom>
          <a:solidFill>
            <a:srgbClr val="EBF6F9">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b="1" i="0" dirty="0">
              <a:solidFill>
                <a:srgbClr val="2F2B2B"/>
              </a:solidFill>
              <a:effectLst/>
              <a:latin typeface="Ink Free" panose="03080402000500000000" pitchFamily="66" charset="0"/>
            </a:endParaRPr>
          </a:p>
        </p:txBody>
      </p:sp>
      <p:grpSp>
        <p:nvGrpSpPr>
          <p:cNvPr id="12" name="Group 11">
            <a:extLst>
              <a:ext uri="{FF2B5EF4-FFF2-40B4-BE49-F238E27FC236}">
                <a16:creationId xmlns:a16="http://schemas.microsoft.com/office/drawing/2014/main" id="{977E9930-5D6C-AF20-FDC6-E092285D0E12}"/>
              </a:ext>
            </a:extLst>
          </p:cNvPr>
          <p:cNvGrpSpPr/>
          <p:nvPr/>
        </p:nvGrpSpPr>
        <p:grpSpPr>
          <a:xfrm>
            <a:off x="-36512" y="483518"/>
            <a:ext cx="755576" cy="729909"/>
            <a:chOff x="0" y="1563638"/>
            <a:chExt cx="755576" cy="729909"/>
          </a:xfrm>
        </p:grpSpPr>
        <p:pic>
          <p:nvPicPr>
            <p:cNvPr id="6" name="Graphic 5" descr="DNA outline">
              <a:extLst>
                <a:ext uri="{FF2B5EF4-FFF2-40B4-BE49-F238E27FC236}">
                  <a16:creationId xmlns:a16="http://schemas.microsoft.com/office/drawing/2014/main" id="{5D747D0C-90DC-9842-0C17-0A9184F8A74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74553">
              <a:off x="0" y="1603066"/>
              <a:ext cx="467544" cy="467544"/>
            </a:xfrm>
            <a:prstGeom prst="rect">
              <a:avLst/>
            </a:prstGeom>
          </p:spPr>
        </p:pic>
        <p:grpSp>
          <p:nvGrpSpPr>
            <p:cNvPr id="10" name="Group 9">
              <a:extLst>
                <a:ext uri="{FF2B5EF4-FFF2-40B4-BE49-F238E27FC236}">
                  <a16:creationId xmlns:a16="http://schemas.microsoft.com/office/drawing/2014/main" id="{19C1EB21-3768-F89F-BFF9-0F7DDD10EE42}"/>
                </a:ext>
              </a:extLst>
            </p:cNvPr>
            <p:cNvGrpSpPr/>
            <p:nvPr/>
          </p:nvGrpSpPr>
          <p:grpSpPr>
            <a:xfrm>
              <a:off x="145626" y="1563638"/>
              <a:ext cx="609950" cy="729909"/>
              <a:chOff x="105674" y="1562597"/>
              <a:chExt cx="609950" cy="729909"/>
            </a:xfrm>
          </p:grpSpPr>
          <p:pic>
            <p:nvPicPr>
              <p:cNvPr id="7" name="Graphic 6" descr="DNA outline">
                <a:extLst>
                  <a:ext uri="{FF2B5EF4-FFF2-40B4-BE49-F238E27FC236}">
                    <a16:creationId xmlns:a16="http://schemas.microsoft.com/office/drawing/2014/main" id="{201C28E4-509E-BA9F-AF35-A26791405CC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74553">
                <a:off x="257763" y="1562597"/>
                <a:ext cx="389352" cy="389352"/>
              </a:xfrm>
              <a:prstGeom prst="rect">
                <a:avLst/>
              </a:prstGeom>
            </p:spPr>
          </p:pic>
          <p:pic>
            <p:nvPicPr>
              <p:cNvPr id="8" name="Graphic 7" descr="DNA outline">
                <a:extLst>
                  <a:ext uri="{FF2B5EF4-FFF2-40B4-BE49-F238E27FC236}">
                    <a16:creationId xmlns:a16="http://schemas.microsoft.com/office/drawing/2014/main" id="{7A9AA0B9-95A8-7DCB-B239-8A5EFD95238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74553">
                <a:off x="320347" y="1897229"/>
                <a:ext cx="395277" cy="395277"/>
              </a:xfrm>
              <a:prstGeom prst="rect">
                <a:avLst/>
              </a:prstGeom>
            </p:spPr>
          </p:pic>
          <p:pic>
            <p:nvPicPr>
              <p:cNvPr id="9" name="Graphic 8" descr="DNA outline">
                <a:extLst>
                  <a:ext uri="{FF2B5EF4-FFF2-40B4-BE49-F238E27FC236}">
                    <a16:creationId xmlns:a16="http://schemas.microsoft.com/office/drawing/2014/main" id="{4E00EF19-DB11-38DB-5317-E3561B41845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74553">
                <a:off x="105674" y="1777697"/>
                <a:ext cx="467544" cy="467544"/>
              </a:xfrm>
              <a:prstGeom prst="rect">
                <a:avLst/>
              </a:prstGeom>
            </p:spPr>
          </p:pic>
        </p:grpSp>
      </p:grpSp>
      <p:sp>
        <p:nvSpPr>
          <p:cNvPr id="14" name="Content Placeholder 5">
            <a:extLst>
              <a:ext uri="{FF2B5EF4-FFF2-40B4-BE49-F238E27FC236}">
                <a16:creationId xmlns:a16="http://schemas.microsoft.com/office/drawing/2014/main" id="{F313CDB3-348B-C649-A91D-2D8909901FDA}"/>
              </a:ext>
            </a:extLst>
          </p:cNvPr>
          <p:cNvSpPr>
            <a:spLocks noGrp="1"/>
          </p:cNvSpPr>
          <p:nvPr>
            <p:ph idx="1"/>
          </p:nvPr>
        </p:nvSpPr>
        <p:spPr>
          <a:xfrm>
            <a:off x="683568" y="1694560"/>
            <a:ext cx="8628322" cy="656854"/>
          </a:xfrm>
        </p:spPr>
        <p:txBody>
          <a:bodyPr/>
          <a:lstStyle/>
          <a:p>
            <a:pPr marL="92075" indent="0">
              <a:spcBef>
                <a:spcPts val="1200"/>
              </a:spcBef>
              <a:spcAft>
                <a:spcPts val="1200"/>
              </a:spcAft>
              <a:buNone/>
            </a:pPr>
            <a:r>
              <a:rPr lang="en-CA" sz="2200" dirty="0">
                <a:latin typeface="+mj-lt"/>
              </a:rPr>
              <a:t>As well as genes associated with multiple cancer syndromes because of overlap in clinical presentation AND genomic etiology</a:t>
            </a:r>
          </a:p>
          <a:p>
            <a:pPr marL="177800" indent="0">
              <a:buNone/>
            </a:pPr>
            <a:endParaRPr lang="en-CA" sz="2200" dirty="0">
              <a:latin typeface="+mj-lt"/>
            </a:endParaRPr>
          </a:p>
          <a:p>
            <a:pPr marL="0" indent="0" algn="ctr">
              <a:buNone/>
            </a:pPr>
            <a:endParaRPr lang="en-CA" sz="2200" dirty="0">
              <a:latin typeface="+mj-lt"/>
            </a:endParaRPr>
          </a:p>
          <a:p>
            <a:pPr marL="0" indent="0" eaLnBrk="1" hangingPunct="1">
              <a:lnSpc>
                <a:spcPct val="150000"/>
              </a:lnSpc>
              <a:spcBef>
                <a:spcPts val="600"/>
              </a:spcBef>
              <a:buFont typeface="Arial" panose="020B0604020202020204" pitchFamily="34" charset="0"/>
              <a:buNone/>
            </a:pPr>
            <a:endParaRPr lang="en-US" altLang="en-US" sz="2400" dirty="0">
              <a:latin typeface="+mj-lt"/>
            </a:endParaRPr>
          </a:p>
        </p:txBody>
      </p:sp>
      <p:grpSp>
        <p:nvGrpSpPr>
          <p:cNvPr id="16" name="Group 15">
            <a:extLst>
              <a:ext uri="{FF2B5EF4-FFF2-40B4-BE49-F238E27FC236}">
                <a16:creationId xmlns:a16="http://schemas.microsoft.com/office/drawing/2014/main" id="{B7BBEBBD-D9E6-4874-1693-AA1EA4FA861C}"/>
              </a:ext>
            </a:extLst>
          </p:cNvPr>
          <p:cNvGrpSpPr/>
          <p:nvPr/>
        </p:nvGrpSpPr>
        <p:grpSpPr>
          <a:xfrm>
            <a:off x="-25157" y="1112683"/>
            <a:ext cx="604800" cy="604800"/>
            <a:chOff x="4114800" y="2114550"/>
            <a:chExt cx="1011604" cy="998464"/>
          </a:xfrm>
          <a:solidFill>
            <a:srgbClr val="6D81DD"/>
          </a:solidFill>
        </p:grpSpPr>
        <p:pic>
          <p:nvPicPr>
            <p:cNvPr id="4" name="Graphic 3" descr="Linear Graph outline">
              <a:extLst>
                <a:ext uri="{FF2B5EF4-FFF2-40B4-BE49-F238E27FC236}">
                  <a16:creationId xmlns:a16="http://schemas.microsoft.com/office/drawing/2014/main" id="{C5B814FA-6206-D736-66B8-697FB5B5B8C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14800" y="2114550"/>
              <a:ext cx="914400" cy="914400"/>
            </a:xfrm>
            <a:prstGeom prst="rect">
              <a:avLst/>
            </a:prstGeom>
          </p:spPr>
        </p:pic>
        <p:pic>
          <p:nvPicPr>
            <p:cNvPr id="15" name="Graphic 14" descr="Linear Graph outline">
              <a:extLst>
                <a:ext uri="{FF2B5EF4-FFF2-40B4-BE49-F238E27FC236}">
                  <a16:creationId xmlns:a16="http://schemas.microsoft.com/office/drawing/2014/main" id="{B6AECBFF-36AE-DF72-1058-D0BD32BCE453}"/>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29047" t="1" b="19971"/>
            <a:stretch/>
          </p:blipFill>
          <p:spPr>
            <a:xfrm rot="1603775">
              <a:off x="4477611" y="2381222"/>
              <a:ext cx="648793" cy="731792"/>
            </a:xfrm>
            <a:prstGeom prst="rect">
              <a:avLst/>
            </a:prstGeom>
          </p:spPr>
        </p:pic>
      </p:grpSp>
      <p:pic>
        <p:nvPicPr>
          <p:cNvPr id="3" name="Graphic 2" descr="Fishing outline">
            <a:extLst>
              <a:ext uri="{FF2B5EF4-FFF2-40B4-BE49-F238E27FC236}">
                <a16:creationId xmlns:a16="http://schemas.microsoft.com/office/drawing/2014/main" id="{4EC7A3FC-7C0D-AD1B-251F-6C1BA20F41E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58" y="1717483"/>
            <a:ext cx="648000" cy="648000"/>
          </a:xfrm>
          <a:prstGeom prst="rect">
            <a:avLst/>
          </a:prstGeom>
        </p:spPr>
      </p:pic>
      <p:graphicFrame>
        <p:nvGraphicFramePr>
          <p:cNvPr id="5" name="Table 4">
            <a:extLst>
              <a:ext uri="{FF2B5EF4-FFF2-40B4-BE49-F238E27FC236}">
                <a16:creationId xmlns:a16="http://schemas.microsoft.com/office/drawing/2014/main" id="{79455B75-2F59-BA15-3898-1FD585C4FC19}"/>
              </a:ext>
            </a:extLst>
          </p:cNvPr>
          <p:cNvGraphicFramePr>
            <a:graphicFrameLocks noGrp="1"/>
          </p:cNvGraphicFramePr>
          <p:nvPr>
            <p:extLst>
              <p:ext uri="{D42A27DB-BD31-4B8C-83A1-F6EECF244321}">
                <p14:modId xmlns:p14="http://schemas.microsoft.com/office/powerpoint/2010/main" val="837904224"/>
              </p:ext>
            </p:extLst>
          </p:nvPr>
        </p:nvGraphicFramePr>
        <p:xfrm>
          <a:off x="559439" y="2713782"/>
          <a:ext cx="8025121" cy="2199640"/>
        </p:xfrm>
        <a:graphic>
          <a:graphicData uri="http://schemas.openxmlformats.org/drawingml/2006/table">
            <a:tbl>
              <a:tblPr firstRow="1" bandRow="1">
                <a:tableStyleId>{5C22544A-7EE6-4342-B048-85BDC9FD1C3A}</a:tableStyleId>
              </a:tblPr>
              <a:tblGrid>
                <a:gridCol w="2379086">
                  <a:extLst>
                    <a:ext uri="{9D8B030D-6E8A-4147-A177-3AD203B41FA5}">
                      <a16:colId xmlns:a16="http://schemas.microsoft.com/office/drawing/2014/main" val="3538468491"/>
                    </a:ext>
                  </a:extLst>
                </a:gridCol>
                <a:gridCol w="5646035">
                  <a:extLst>
                    <a:ext uri="{9D8B030D-6E8A-4147-A177-3AD203B41FA5}">
                      <a16:colId xmlns:a16="http://schemas.microsoft.com/office/drawing/2014/main" val="3504069413"/>
                    </a:ext>
                  </a:extLst>
                </a:gridCol>
              </a:tblGrid>
              <a:tr h="370840">
                <a:tc>
                  <a:txBody>
                    <a:bodyPr/>
                    <a:lstStyle/>
                    <a:p>
                      <a:r>
                        <a:rPr lang="en-US" sz="1800" b="0" i="0" u="none" strike="noStrike" kern="1200" baseline="0" dirty="0">
                          <a:solidFill>
                            <a:sysClr val="windowText" lastClr="000000"/>
                          </a:solidFill>
                          <a:latin typeface="+mj-lt"/>
                          <a:ea typeface="+mn-ea"/>
                          <a:cs typeface="+mn-cs"/>
                        </a:rPr>
                        <a:t>Syndrome / Disease Site</a:t>
                      </a:r>
                      <a:endParaRPr lang="en-CA" sz="1800" b="0" dirty="0">
                        <a:solidFill>
                          <a:sysClr val="windowText" lastClr="000000"/>
                        </a:solidFill>
                        <a:latin typeface="+mj-lt"/>
                      </a:endParaRPr>
                    </a:p>
                  </a:txBody>
                  <a:tcPr/>
                </a:tc>
                <a:tc>
                  <a:txBody>
                    <a:bodyPr/>
                    <a:lstStyle/>
                    <a:p>
                      <a:r>
                        <a:rPr lang="en-US" sz="1800" b="0" i="0" u="none" strike="noStrike" kern="1200" baseline="0" dirty="0">
                          <a:solidFill>
                            <a:sysClr val="windowText" lastClr="000000"/>
                          </a:solidFill>
                          <a:latin typeface="+mj-lt"/>
                          <a:ea typeface="+mn-ea"/>
                          <a:cs typeface="+mn-cs"/>
                        </a:rPr>
                        <a:t>Associated Genes 	</a:t>
                      </a:r>
                      <a:endParaRPr lang="en-CA" sz="1800" b="0" dirty="0">
                        <a:solidFill>
                          <a:sysClr val="windowText" lastClr="000000"/>
                        </a:solidFill>
                        <a:latin typeface="+mj-lt"/>
                      </a:endParaRPr>
                    </a:p>
                  </a:txBody>
                  <a:tcPr/>
                </a:tc>
                <a:extLst>
                  <a:ext uri="{0D108BD9-81ED-4DB2-BD59-A6C34878D82A}">
                    <a16:rowId xmlns:a16="http://schemas.microsoft.com/office/drawing/2014/main" val="4040608576"/>
                  </a:ext>
                </a:extLst>
              </a:tr>
              <a:tr h="370840">
                <a:tc>
                  <a:txBody>
                    <a:bodyPr/>
                    <a:lstStyle/>
                    <a:p>
                      <a:r>
                        <a:rPr lang="en-CA" sz="1800" b="0" i="0" u="none" strike="noStrike" kern="1200" baseline="0" dirty="0">
                          <a:solidFill>
                            <a:sysClr val="windowText" lastClr="000000"/>
                          </a:solidFill>
                          <a:latin typeface="+mj-lt"/>
                          <a:ea typeface="+mn-ea"/>
                          <a:cs typeface="+mn-cs"/>
                        </a:rPr>
                        <a:t>Hereditary Breast/ Ovarian/ Prostate 	</a:t>
                      </a:r>
                      <a:endParaRPr lang="en-CA" sz="1800" dirty="0">
                        <a:solidFill>
                          <a:sysClr val="windowText" lastClr="000000"/>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i="1" u="none" strike="noStrike" kern="1200" baseline="0" dirty="0">
                          <a:solidFill>
                            <a:sysClr val="windowText" lastClr="000000"/>
                          </a:solidFill>
                          <a:latin typeface="+mn-lt"/>
                          <a:ea typeface="+mn-ea"/>
                          <a:cs typeface="+mn-cs"/>
                        </a:rPr>
                        <a:t>ATM, BARD1, BRCA1, BRCA2, BRIP1, CDH1, CHEK2, EPCAM, HOXB13, MLH1, MSH2, MSH6, PALB2, PMS2, PTEN, RAD51C, RAD51D, STK11, TP53 </a:t>
                      </a:r>
                      <a:endParaRPr lang="en-CA" sz="1800" dirty="0">
                        <a:solidFill>
                          <a:sysClr val="windowText" lastClr="000000"/>
                        </a:solidFill>
                      </a:endParaRPr>
                    </a:p>
                    <a:p>
                      <a:endParaRPr lang="en-CA" sz="1800" dirty="0">
                        <a:solidFill>
                          <a:sysClr val="windowText" lastClr="000000"/>
                        </a:solidFill>
                      </a:endParaRPr>
                    </a:p>
                  </a:txBody>
                  <a:tcPr/>
                </a:tc>
                <a:extLst>
                  <a:ext uri="{0D108BD9-81ED-4DB2-BD59-A6C34878D82A}">
                    <a16:rowId xmlns:a16="http://schemas.microsoft.com/office/drawing/2014/main" val="39895878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i="0" u="none" strike="noStrike" kern="1200" baseline="0" dirty="0">
                          <a:solidFill>
                            <a:sysClr val="windowText" lastClr="000000"/>
                          </a:solidFill>
                          <a:latin typeface="+mj-lt"/>
                          <a:ea typeface="+mn-ea"/>
                          <a:cs typeface="+mn-cs"/>
                        </a:rPr>
                        <a:t>Lynch Syndrome</a:t>
                      </a:r>
                      <a:endParaRPr lang="en-CA" sz="1800" dirty="0">
                        <a:solidFill>
                          <a:sysClr val="windowText" lastClr="000000"/>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i="1" u="none" strike="noStrike" kern="1200" baseline="0" dirty="0">
                          <a:solidFill>
                            <a:sysClr val="windowText" lastClr="000000"/>
                          </a:solidFill>
                          <a:latin typeface="+mn-lt"/>
                          <a:ea typeface="+mn-ea"/>
                          <a:cs typeface="+mn-cs"/>
                        </a:rPr>
                        <a:t>EPCAM, MLH1, MSH2, MSH6, PMS2 </a:t>
                      </a:r>
                    </a:p>
                  </a:txBody>
                  <a:tcPr/>
                </a:tc>
                <a:extLst>
                  <a:ext uri="{0D108BD9-81ED-4DB2-BD59-A6C34878D82A}">
                    <a16:rowId xmlns:a16="http://schemas.microsoft.com/office/drawing/2014/main" val="3670362493"/>
                  </a:ext>
                </a:extLst>
              </a:tr>
            </a:tbl>
          </a:graphicData>
        </a:graphic>
      </p:graphicFrame>
      <p:sp>
        <p:nvSpPr>
          <p:cNvPr id="11" name="Rectangle 10">
            <a:extLst>
              <a:ext uri="{FF2B5EF4-FFF2-40B4-BE49-F238E27FC236}">
                <a16:creationId xmlns:a16="http://schemas.microsoft.com/office/drawing/2014/main" id="{FFD8CB8B-2FEF-1EA5-7000-2C8E388F066D}"/>
              </a:ext>
            </a:extLst>
          </p:cNvPr>
          <p:cNvSpPr/>
          <p:nvPr/>
        </p:nvSpPr>
        <p:spPr>
          <a:xfrm>
            <a:off x="3851920" y="3687798"/>
            <a:ext cx="2016224" cy="252104"/>
          </a:xfrm>
          <a:prstGeom prst="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a:extLst>
              <a:ext uri="{FF2B5EF4-FFF2-40B4-BE49-F238E27FC236}">
                <a16:creationId xmlns:a16="http://schemas.microsoft.com/office/drawing/2014/main" id="{338A163B-411E-ED22-6C3C-30D94687F6EE}"/>
              </a:ext>
            </a:extLst>
          </p:cNvPr>
          <p:cNvSpPr/>
          <p:nvPr/>
        </p:nvSpPr>
        <p:spPr>
          <a:xfrm>
            <a:off x="6537384" y="3687798"/>
            <a:ext cx="626904" cy="252104"/>
          </a:xfrm>
          <a:prstGeom prst="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Graphic 1" descr="DNA outline">
            <a:extLst>
              <a:ext uri="{FF2B5EF4-FFF2-40B4-BE49-F238E27FC236}">
                <a16:creationId xmlns:a16="http://schemas.microsoft.com/office/drawing/2014/main" id="{7CF353C8-0407-DDB6-B5B8-FCCF9C948EC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274553">
            <a:off x="109114" y="256741"/>
            <a:ext cx="467544" cy="467544"/>
          </a:xfrm>
          <a:prstGeom prst="rect">
            <a:avLst/>
          </a:prstGeom>
        </p:spPr>
      </p:pic>
      <p:sp>
        <p:nvSpPr>
          <p:cNvPr id="30" name="Rectangle 29">
            <a:extLst>
              <a:ext uri="{FF2B5EF4-FFF2-40B4-BE49-F238E27FC236}">
                <a16:creationId xmlns:a16="http://schemas.microsoft.com/office/drawing/2014/main" id="{A2DF8E5A-A2C2-7DB6-4846-E41112CA78B5}"/>
              </a:ext>
            </a:extLst>
          </p:cNvPr>
          <p:cNvSpPr/>
          <p:nvPr/>
        </p:nvSpPr>
        <p:spPr>
          <a:xfrm>
            <a:off x="0" y="51510"/>
            <a:ext cx="9144000" cy="360000"/>
          </a:xfrm>
          <a:prstGeom prst="rect">
            <a:avLst/>
          </a:prstGeom>
          <a:solidFill>
            <a:srgbClr val="6D81DD">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i="0" dirty="0">
                <a:solidFill>
                  <a:srgbClr val="2F2B2B"/>
                </a:solidFill>
                <a:effectLst/>
                <a:latin typeface="+mj-lt"/>
              </a:rPr>
              <a:t>Hereditary cancer testing in Ontario</a:t>
            </a:r>
            <a:endParaRPr lang="en-CA" sz="2400" dirty="0">
              <a:latin typeface="+mj-lt"/>
            </a:endParaRPr>
          </a:p>
        </p:txBody>
      </p:sp>
      <p:sp>
        <p:nvSpPr>
          <p:cNvPr id="31" name="Content Placeholder 5">
            <a:extLst>
              <a:ext uri="{FF2B5EF4-FFF2-40B4-BE49-F238E27FC236}">
                <a16:creationId xmlns:a16="http://schemas.microsoft.com/office/drawing/2014/main" id="{EEB66E02-D43C-D770-3C1D-6D346FD13B04}"/>
              </a:ext>
            </a:extLst>
          </p:cNvPr>
          <p:cNvSpPr txBox="1">
            <a:spLocks/>
          </p:cNvSpPr>
          <p:nvPr/>
        </p:nvSpPr>
        <p:spPr bwMode="auto">
          <a:xfrm>
            <a:off x="539552" y="411510"/>
            <a:ext cx="8742909" cy="33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6D81DD"/>
              </a:buClr>
              <a:buFont typeface="Arial" panose="020B0604020202020204" pitchFamily="34" charset="0"/>
              <a:buChar char="•"/>
              <a:defRPr sz="3200" kern="1200">
                <a:solidFill>
                  <a:schemeClr val="tx1"/>
                </a:solidFill>
                <a:latin typeface="+mn-lt"/>
                <a:ea typeface="ＭＳ Ｐゴシック" pitchFamily="-1" charset="-128"/>
                <a:cs typeface="+mn-cs"/>
              </a:defRPr>
            </a:lvl1pPr>
            <a:lvl2pPr marL="742950" indent="-285750" algn="l" rtl="0" eaLnBrk="1" fontAlgn="base" hangingPunct="1">
              <a:spcBef>
                <a:spcPct val="20000"/>
              </a:spcBef>
              <a:spcAft>
                <a:spcPct val="0"/>
              </a:spcAft>
              <a:buClr>
                <a:srgbClr val="6D81DD"/>
              </a:buClr>
              <a:buSzPct val="90000"/>
              <a:buFont typeface="Courier New" panose="02070309020205020404" pitchFamily="49" charset="0"/>
              <a:buChar char="o"/>
              <a:defRPr sz="2800" kern="1200">
                <a:solidFill>
                  <a:schemeClr val="tx1"/>
                </a:solidFill>
                <a:latin typeface="+mn-lt"/>
                <a:ea typeface="ＭＳ Ｐゴシック" pitchFamily="-1" charset="-128"/>
                <a:cs typeface="+mn-cs"/>
              </a:defRPr>
            </a:lvl2pPr>
            <a:lvl3pPr marL="1143000" indent="-228600" algn="l" rtl="0" eaLnBrk="1" fontAlgn="base" hangingPunct="1">
              <a:spcBef>
                <a:spcPct val="20000"/>
              </a:spcBef>
              <a:spcAft>
                <a:spcPct val="0"/>
              </a:spcAft>
              <a:buClr>
                <a:srgbClr val="6D81DD"/>
              </a:buClr>
              <a:buFont typeface="Calibri" panose="020F0502020204030204" pitchFamily="34" charset="0"/>
              <a:buChar char="⁻"/>
              <a:defRPr sz="2400" kern="1200">
                <a:solidFill>
                  <a:schemeClr val="tx1"/>
                </a:solidFill>
                <a:latin typeface="+mn-lt"/>
                <a:ea typeface="ＭＳ Ｐゴシック" pitchFamily="-1" charset="-128"/>
                <a:cs typeface="+mn-cs"/>
              </a:defRPr>
            </a:lvl3pPr>
            <a:lvl4pPr marL="1600200" indent="-228600" algn="l" rtl="0" eaLnBrk="1" fontAlgn="base" hangingPunct="1">
              <a:spcBef>
                <a:spcPct val="20000"/>
              </a:spcBef>
              <a:spcAft>
                <a:spcPct val="0"/>
              </a:spcAft>
              <a:buClr>
                <a:srgbClr val="6D81DD"/>
              </a:buClr>
              <a:buFont typeface="Arial" panose="020B0604020202020204" pitchFamily="34" charset="0"/>
              <a:buChar char="•"/>
              <a:defRPr sz="2000" kern="1200">
                <a:solidFill>
                  <a:schemeClr val="tx1"/>
                </a:solidFill>
                <a:latin typeface="+mn-lt"/>
                <a:ea typeface="ＭＳ Ｐゴシック" pitchFamily="-1" charset="-128"/>
                <a:cs typeface="+mn-cs"/>
              </a:defRPr>
            </a:lvl4pPr>
            <a:lvl5pPr marL="2057400" indent="-228600" algn="l" rtl="0" eaLnBrk="1" fontAlgn="base" hangingPunct="1">
              <a:spcBef>
                <a:spcPct val="20000"/>
              </a:spcBef>
              <a:spcAft>
                <a:spcPct val="0"/>
              </a:spcAft>
              <a:buClr>
                <a:srgbClr val="6D81DD"/>
              </a:buClr>
              <a:buFont typeface="Arial" panose="020B0604020202020204" pitchFamily="34" charset="0"/>
              <a:buChar char="•"/>
              <a:defRPr sz="20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0">
              <a:spcBef>
                <a:spcPts val="1200"/>
              </a:spcBef>
              <a:spcAft>
                <a:spcPts val="1200"/>
              </a:spcAft>
              <a:buFont typeface="Arial" panose="020B0604020202020204" pitchFamily="34" charset="0"/>
              <a:buNone/>
            </a:pPr>
            <a:r>
              <a:rPr lang="en-CA" sz="2200" dirty="0">
                <a:latin typeface="+mj-lt"/>
              </a:rPr>
              <a:t>Clinical genomic testing has expanded </a:t>
            </a:r>
            <a:r>
              <a:rPr lang="en-CA" sz="1200" dirty="0">
                <a:latin typeface="+mj-lt"/>
              </a:rPr>
              <a:t>(Oct 2022)</a:t>
            </a:r>
          </a:p>
          <a:p>
            <a:pPr marL="177800" indent="0">
              <a:buFont typeface="Arial" panose="020B0604020202020204" pitchFamily="34" charset="0"/>
              <a:buNone/>
            </a:pPr>
            <a:endParaRPr lang="en-CA" sz="2200" dirty="0">
              <a:latin typeface="+mj-lt"/>
            </a:endParaRPr>
          </a:p>
          <a:p>
            <a:pPr marL="0" indent="0" algn="ctr">
              <a:buFont typeface="Arial" panose="020B0604020202020204" pitchFamily="34" charset="0"/>
              <a:buNone/>
            </a:pPr>
            <a:endParaRPr lang="en-CA" sz="2200" dirty="0">
              <a:latin typeface="+mj-lt"/>
            </a:endParaRPr>
          </a:p>
          <a:p>
            <a:pPr marL="0" indent="0">
              <a:lnSpc>
                <a:spcPct val="150000"/>
              </a:lnSpc>
              <a:spcBef>
                <a:spcPts val="600"/>
              </a:spcBef>
              <a:buFont typeface="Arial" panose="020B0604020202020204" pitchFamily="34" charset="0"/>
              <a:buNone/>
            </a:pPr>
            <a:endParaRPr lang="en-US" altLang="en-US" sz="2400" dirty="0">
              <a:latin typeface="+mj-lt"/>
            </a:endParaRPr>
          </a:p>
        </p:txBody>
      </p:sp>
      <p:sp>
        <p:nvSpPr>
          <p:cNvPr id="32" name="Content Placeholder 5">
            <a:extLst>
              <a:ext uri="{FF2B5EF4-FFF2-40B4-BE49-F238E27FC236}">
                <a16:creationId xmlns:a16="http://schemas.microsoft.com/office/drawing/2014/main" id="{4C396011-87B6-D608-772F-4861F3C38001}"/>
              </a:ext>
            </a:extLst>
          </p:cNvPr>
          <p:cNvSpPr txBox="1">
            <a:spLocks/>
          </p:cNvSpPr>
          <p:nvPr/>
        </p:nvSpPr>
        <p:spPr bwMode="auto">
          <a:xfrm>
            <a:off x="539552" y="872670"/>
            <a:ext cx="8742909" cy="47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6D81DD"/>
              </a:buClr>
              <a:buFont typeface="Arial" panose="020B0604020202020204" pitchFamily="34" charset="0"/>
              <a:buChar char="•"/>
              <a:defRPr sz="3200" kern="1200">
                <a:solidFill>
                  <a:schemeClr val="tx1"/>
                </a:solidFill>
                <a:latin typeface="+mn-lt"/>
                <a:ea typeface="ＭＳ Ｐゴシック" pitchFamily="-1" charset="-128"/>
                <a:cs typeface="+mn-cs"/>
              </a:defRPr>
            </a:lvl1pPr>
            <a:lvl2pPr marL="742950" indent="-285750" algn="l" rtl="0" eaLnBrk="1" fontAlgn="base" hangingPunct="1">
              <a:spcBef>
                <a:spcPct val="20000"/>
              </a:spcBef>
              <a:spcAft>
                <a:spcPct val="0"/>
              </a:spcAft>
              <a:buClr>
                <a:srgbClr val="6D81DD"/>
              </a:buClr>
              <a:buSzPct val="90000"/>
              <a:buFont typeface="Courier New" panose="02070309020205020404" pitchFamily="49" charset="0"/>
              <a:buChar char="o"/>
              <a:defRPr sz="2800" kern="1200">
                <a:solidFill>
                  <a:schemeClr val="tx1"/>
                </a:solidFill>
                <a:latin typeface="+mn-lt"/>
                <a:ea typeface="ＭＳ Ｐゴシック" pitchFamily="-1" charset="-128"/>
                <a:cs typeface="+mn-cs"/>
              </a:defRPr>
            </a:lvl2pPr>
            <a:lvl3pPr marL="1143000" indent="-228600" algn="l" rtl="0" eaLnBrk="1" fontAlgn="base" hangingPunct="1">
              <a:spcBef>
                <a:spcPct val="20000"/>
              </a:spcBef>
              <a:spcAft>
                <a:spcPct val="0"/>
              </a:spcAft>
              <a:buClr>
                <a:srgbClr val="6D81DD"/>
              </a:buClr>
              <a:buFont typeface="Calibri" panose="020F0502020204030204" pitchFamily="34" charset="0"/>
              <a:buChar char="⁻"/>
              <a:defRPr sz="2400" kern="1200">
                <a:solidFill>
                  <a:schemeClr val="tx1"/>
                </a:solidFill>
                <a:latin typeface="+mn-lt"/>
                <a:ea typeface="ＭＳ Ｐゴシック" pitchFamily="-1" charset="-128"/>
                <a:cs typeface="+mn-cs"/>
              </a:defRPr>
            </a:lvl3pPr>
            <a:lvl4pPr marL="1600200" indent="-228600" algn="l" rtl="0" eaLnBrk="1" fontAlgn="base" hangingPunct="1">
              <a:spcBef>
                <a:spcPct val="20000"/>
              </a:spcBef>
              <a:spcAft>
                <a:spcPct val="0"/>
              </a:spcAft>
              <a:buClr>
                <a:srgbClr val="6D81DD"/>
              </a:buClr>
              <a:buFont typeface="Arial" panose="020B0604020202020204" pitchFamily="34" charset="0"/>
              <a:buChar char="•"/>
              <a:defRPr sz="2000" kern="1200">
                <a:solidFill>
                  <a:schemeClr val="tx1"/>
                </a:solidFill>
                <a:latin typeface="+mn-lt"/>
                <a:ea typeface="ＭＳ Ｐゴシック" pitchFamily="-1" charset="-128"/>
                <a:cs typeface="+mn-cs"/>
              </a:defRPr>
            </a:lvl4pPr>
            <a:lvl5pPr marL="2057400" indent="-228600" algn="l" rtl="0" eaLnBrk="1" fontAlgn="base" hangingPunct="1">
              <a:spcBef>
                <a:spcPct val="20000"/>
              </a:spcBef>
              <a:spcAft>
                <a:spcPct val="0"/>
              </a:spcAft>
              <a:buClr>
                <a:srgbClr val="6D81DD"/>
              </a:buClr>
              <a:buFont typeface="Arial" panose="020B0604020202020204" pitchFamily="34" charset="0"/>
              <a:buChar char="•"/>
              <a:defRPr sz="20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9388" indent="0">
              <a:buFont typeface="Arial" panose="020B0604020202020204" pitchFamily="34" charset="0"/>
              <a:buNone/>
            </a:pPr>
            <a:r>
              <a:rPr lang="en-CA" sz="2200" dirty="0">
                <a:latin typeface="+mj-lt"/>
              </a:rPr>
              <a:t>Testing is by gene panel targeted for disease sites or syndromes</a:t>
            </a:r>
          </a:p>
          <a:p>
            <a:pPr marL="0" indent="0">
              <a:lnSpc>
                <a:spcPct val="150000"/>
              </a:lnSpc>
              <a:spcBef>
                <a:spcPts val="600"/>
              </a:spcBef>
              <a:buFont typeface="Arial" panose="020B0604020202020204" pitchFamily="34" charset="0"/>
              <a:buNone/>
            </a:pPr>
            <a:endParaRPr lang="en-US" altLang="en-US" sz="2400" dirty="0">
              <a:latin typeface="+mj-lt"/>
            </a:endParaRPr>
          </a:p>
        </p:txBody>
      </p:sp>
      <p:sp>
        <p:nvSpPr>
          <p:cNvPr id="33" name="Content Placeholder 5">
            <a:extLst>
              <a:ext uri="{FF2B5EF4-FFF2-40B4-BE49-F238E27FC236}">
                <a16:creationId xmlns:a16="http://schemas.microsoft.com/office/drawing/2014/main" id="{08BC4861-C6C2-704A-96EF-5C88D86DF819}"/>
              </a:ext>
            </a:extLst>
          </p:cNvPr>
          <p:cNvSpPr txBox="1">
            <a:spLocks/>
          </p:cNvSpPr>
          <p:nvPr/>
        </p:nvSpPr>
        <p:spPr bwMode="auto">
          <a:xfrm>
            <a:off x="653627" y="1299542"/>
            <a:ext cx="8742909" cy="41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6D81DD"/>
              </a:buClr>
              <a:buFont typeface="Arial" panose="020B0604020202020204" pitchFamily="34" charset="0"/>
              <a:buChar char="•"/>
              <a:defRPr sz="3200" kern="1200">
                <a:solidFill>
                  <a:schemeClr val="tx1"/>
                </a:solidFill>
                <a:latin typeface="+mn-lt"/>
                <a:ea typeface="ＭＳ Ｐゴシック" pitchFamily="-1" charset="-128"/>
                <a:cs typeface="+mn-cs"/>
              </a:defRPr>
            </a:lvl1pPr>
            <a:lvl2pPr marL="742950" indent="-285750" algn="l" rtl="0" eaLnBrk="1" fontAlgn="base" hangingPunct="1">
              <a:spcBef>
                <a:spcPct val="20000"/>
              </a:spcBef>
              <a:spcAft>
                <a:spcPct val="0"/>
              </a:spcAft>
              <a:buClr>
                <a:srgbClr val="6D81DD"/>
              </a:buClr>
              <a:buSzPct val="90000"/>
              <a:buFont typeface="Courier New" panose="02070309020205020404" pitchFamily="49" charset="0"/>
              <a:buChar char="o"/>
              <a:defRPr sz="2800" kern="1200">
                <a:solidFill>
                  <a:schemeClr val="tx1"/>
                </a:solidFill>
                <a:latin typeface="+mn-lt"/>
                <a:ea typeface="ＭＳ Ｐゴシック" pitchFamily="-1" charset="-128"/>
                <a:cs typeface="+mn-cs"/>
              </a:defRPr>
            </a:lvl2pPr>
            <a:lvl3pPr marL="1143000" indent="-228600" algn="l" rtl="0" eaLnBrk="1" fontAlgn="base" hangingPunct="1">
              <a:spcBef>
                <a:spcPct val="20000"/>
              </a:spcBef>
              <a:spcAft>
                <a:spcPct val="0"/>
              </a:spcAft>
              <a:buClr>
                <a:srgbClr val="6D81DD"/>
              </a:buClr>
              <a:buFont typeface="Calibri" panose="020F0502020204030204" pitchFamily="34" charset="0"/>
              <a:buChar char="⁻"/>
              <a:defRPr sz="2400" kern="1200">
                <a:solidFill>
                  <a:schemeClr val="tx1"/>
                </a:solidFill>
                <a:latin typeface="+mn-lt"/>
                <a:ea typeface="ＭＳ Ｐゴシック" pitchFamily="-1" charset="-128"/>
                <a:cs typeface="+mn-cs"/>
              </a:defRPr>
            </a:lvl3pPr>
            <a:lvl4pPr marL="1600200" indent="-228600" algn="l" rtl="0" eaLnBrk="1" fontAlgn="base" hangingPunct="1">
              <a:spcBef>
                <a:spcPct val="20000"/>
              </a:spcBef>
              <a:spcAft>
                <a:spcPct val="0"/>
              </a:spcAft>
              <a:buClr>
                <a:srgbClr val="6D81DD"/>
              </a:buClr>
              <a:buFont typeface="Arial" panose="020B0604020202020204" pitchFamily="34" charset="0"/>
              <a:buChar char="•"/>
              <a:defRPr sz="2000" kern="1200">
                <a:solidFill>
                  <a:schemeClr val="tx1"/>
                </a:solidFill>
                <a:latin typeface="+mn-lt"/>
                <a:ea typeface="ＭＳ Ｐゴシック" pitchFamily="-1" charset="-128"/>
                <a:cs typeface="+mn-cs"/>
              </a:defRPr>
            </a:lvl4pPr>
            <a:lvl5pPr marL="2057400" indent="-228600" algn="l" rtl="0" eaLnBrk="1" fontAlgn="base" hangingPunct="1">
              <a:spcBef>
                <a:spcPct val="20000"/>
              </a:spcBef>
              <a:spcAft>
                <a:spcPct val="0"/>
              </a:spcAft>
              <a:buClr>
                <a:srgbClr val="6D81DD"/>
              </a:buClr>
              <a:buFont typeface="Arial" panose="020B0604020202020204" pitchFamily="34" charset="0"/>
              <a:buChar char="•"/>
              <a:defRPr sz="20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85725">
              <a:buFont typeface="Arial" panose="020B0604020202020204" pitchFamily="34" charset="0"/>
              <a:buNone/>
            </a:pPr>
            <a:r>
              <a:rPr lang="en-CA" sz="2200">
                <a:latin typeface="+mj-lt"/>
              </a:rPr>
              <a:t>Includes high and moderate risk genes</a:t>
            </a:r>
          </a:p>
          <a:p>
            <a:pPr marL="0" indent="0">
              <a:lnSpc>
                <a:spcPct val="150000"/>
              </a:lnSpc>
              <a:spcBef>
                <a:spcPts val="600"/>
              </a:spcBef>
              <a:buFont typeface="Arial" panose="020B0604020202020204" pitchFamily="34" charset="0"/>
              <a:buNone/>
            </a:pPr>
            <a:endParaRPr lang="en-US" altLang="en-US" sz="2400" dirty="0">
              <a:latin typeface="+mj-lt"/>
            </a:endParaRPr>
          </a:p>
        </p:txBody>
      </p:sp>
    </p:spTree>
    <p:extLst>
      <p:ext uri="{BB962C8B-B14F-4D97-AF65-F5344CB8AC3E}">
        <p14:creationId xmlns:p14="http://schemas.microsoft.com/office/powerpoint/2010/main" val="16911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A93A6A-283A-8DC4-051A-D3036575C265}"/>
              </a:ext>
            </a:extLst>
          </p:cNvPr>
          <p:cNvSpPr/>
          <p:nvPr/>
        </p:nvSpPr>
        <p:spPr>
          <a:xfrm>
            <a:off x="0" y="0"/>
            <a:ext cx="9144000" cy="5143500"/>
          </a:xfrm>
          <a:prstGeom prst="rect">
            <a:avLst/>
          </a:prstGeom>
          <a:blipFill dpi="0" rotWithShape="1">
            <a:blip r:embed="rId3">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87681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A93A6A-283A-8DC4-051A-D3036575C265}"/>
              </a:ext>
            </a:extLst>
          </p:cNvPr>
          <p:cNvSpPr/>
          <p:nvPr/>
        </p:nvSpPr>
        <p:spPr>
          <a:xfrm>
            <a:off x="0" y="0"/>
            <a:ext cx="9144000" cy="5143500"/>
          </a:xfrm>
          <a:prstGeom prst="rect">
            <a:avLst/>
          </a:prstGeom>
          <a:blipFill dpi="0" rotWithShape="1">
            <a:blip r:embed="rId3">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a:extLst>
              <a:ext uri="{FF2B5EF4-FFF2-40B4-BE49-F238E27FC236}">
                <a16:creationId xmlns:a16="http://schemas.microsoft.com/office/drawing/2014/main" id="{D37A5D69-A41E-6BB3-5C6A-F043712B9FF3}"/>
              </a:ext>
            </a:extLst>
          </p:cNvPr>
          <p:cNvSpPr>
            <a:spLocks noGrp="1"/>
          </p:cNvSpPr>
          <p:nvPr>
            <p:ph idx="1"/>
          </p:nvPr>
        </p:nvSpPr>
        <p:spPr>
          <a:xfrm>
            <a:off x="72008" y="195486"/>
            <a:ext cx="9036496" cy="4824536"/>
          </a:xfrm>
          <a:solidFill>
            <a:srgbClr val="EBF6F9">
              <a:alpha val="40000"/>
            </a:srgbClr>
          </a:solidFill>
        </p:spPr>
        <p:txBody>
          <a:bodyPr/>
          <a:lstStyle/>
          <a:p>
            <a:pPr marL="723900" indent="0">
              <a:spcBef>
                <a:spcPts val="600"/>
              </a:spcBef>
              <a:buNone/>
            </a:pPr>
            <a:r>
              <a:rPr lang="en-US" sz="2400" dirty="0">
                <a:latin typeface="+mj-lt"/>
              </a:rPr>
              <a:t>Family health history-based risk assessment is still the gold standard in initial assessment for heritable conditions</a:t>
            </a:r>
          </a:p>
          <a:p>
            <a:pPr marL="723900" lvl="1" indent="355600">
              <a:spcBef>
                <a:spcPts val="300"/>
              </a:spcBef>
              <a:buNone/>
              <a:tabLst>
                <a:tab pos="622300" algn="l"/>
              </a:tabLst>
            </a:pPr>
            <a:r>
              <a:rPr lang="en-US" sz="2000" dirty="0">
                <a:latin typeface="+mj-lt"/>
              </a:rPr>
              <a:t>Update and document as family history changes</a:t>
            </a:r>
            <a:endParaRPr lang="en-CA" sz="2000" dirty="0">
              <a:latin typeface="+mj-lt"/>
            </a:endParaRPr>
          </a:p>
        </p:txBody>
      </p:sp>
      <p:pic>
        <p:nvPicPr>
          <p:cNvPr id="8" name="Graphic 7" descr="Family with two children outline">
            <a:extLst>
              <a:ext uri="{FF2B5EF4-FFF2-40B4-BE49-F238E27FC236}">
                <a16:creationId xmlns:a16="http://schemas.microsoft.com/office/drawing/2014/main" id="{62763B6F-08A5-0989-4266-59B9F77E43A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958" y="483518"/>
            <a:ext cx="726391" cy="726391"/>
          </a:xfrm>
          <a:prstGeom prst="rect">
            <a:avLst/>
          </a:prstGeom>
        </p:spPr>
      </p:pic>
    </p:spTree>
    <p:extLst>
      <p:ext uri="{BB962C8B-B14F-4D97-AF65-F5344CB8AC3E}">
        <p14:creationId xmlns:p14="http://schemas.microsoft.com/office/powerpoint/2010/main" val="6161369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A93A6A-283A-8DC4-051A-D3036575C265}"/>
              </a:ext>
            </a:extLst>
          </p:cNvPr>
          <p:cNvSpPr/>
          <p:nvPr/>
        </p:nvSpPr>
        <p:spPr>
          <a:xfrm>
            <a:off x="0" y="0"/>
            <a:ext cx="9144000" cy="5143500"/>
          </a:xfrm>
          <a:prstGeom prst="rect">
            <a:avLst/>
          </a:prstGeom>
          <a:blipFill dpi="0" rotWithShape="1">
            <a:blip r:embed="rId3">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a:extLst>
              <a:ext uri="{FF2B5EF4-FFF2-40B4-BE49-F238E27FC236}">
                <a16:creationId xmlns:a16="http://schemas.microsoft.com/office/drawing/2014/main" id="{D37A5D69-A41E-6BB3-5C6A-F043712B9FF3}"/>
              </a:ext>
            </a:extLst>
          </p:cNvPr>
          <p:cNvSpPr>
            <a:spLocks noGrp="1"/>
          </p:cNvSpPr>
          <p:nvPr>
            <p:ph idx="1"/>
          </p:nvPr>
        </p:nvSpPr>
        <p:spPr>
          <a:xfrm>
            <a:off x="72008" y="195486"/>
            <a:ext cx="9036496" cy="4824536"/>
          </a:xfrm>
          <a:solidFill>
            <a:srgbClr val="EBF6F9">
              <a:alpha val="40000"/>
            </a:srgbClr>
          </a:solidFill>
        </p:spPr>
        <p:txBody>
          <a:bodyPr/>
          <a:lstStyle/>
          <a:p>
            <a:pPr marL="723900" indent="0">
              <a:spcBef>
                <a:spcPts val="600"/>
              </a:spcBef>
              <a:buNone/>
            </a:pPr>
            <a:r>
              <a:rPr lang="en-US" sz="2400" dirty="0">
                <a:latin typeface="+mj-lt"/>
              </a:rPr>
              <a:t>Family health history-based risk assessment is still the gold standard in initial assessment for heritable conditions</a:t>
            </a:r>
          </a:p>
          <a:p>
            <a:pPr marL="723900" lvl="1" indent="355600">
              <a:spcBef>
                <a:spcPts val="300"/>
              </a:spcBef>
              <a:buNone/>
              <a:tabLst>
                <a:tab pos="622300" algn="l"/>
              </a:tabLst>
            </a:pPr>
            <a:r>
              <a:rPr lang="en-US" sz="2000" dirty="0">
                <a:latin typeface="+mj-lt"/>
              </a:rPr>
              <a:t>Update and document as family history changes</a:t>
            </a:r>
            <a:endParaRPr lang="en-CA" sz="2000" dirty="0">
              <a:latin typeface="+mj-lt"/>
            </a:endParaRPr>
          </a:p>
          <a:p>
            <a:pPr marL="723900" indent="0">
              <a:spcBef>
                <a:spcPts val="1200"/>
              </a:spcBef>
              <a:buNone/>
            </a:pPr>
            <a:r>
              <a:rPr lang="en-CA" sz="2400" dirty="0">
                <a:latin typeface="+mj-lt"/>
              </a:rPr>
              <a:t>The best person to refer for genomic testing is the person most likely to have the condition (the youngest, affected individual)</a:t>
            </a:r>
          </a:p>
        </p:txBody>
      </p:sp>
      <p:pic>
        <p:nvPicPr>
          <p:cNvPr id="8" name="Graphic 7" descr="Family with two children outline">
            <a:extLst>
              <a:ext uri="{FF2B5EF4-FFF2-40B4-BE49-F238E27FC236}">
                <a16:creationId xmlns:a16="http://schemas.microsoft.com/office/drawing/2014/main" id="{62763B6F-08A5-0989-4266-59B9F77E43A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958" y="483518"/>
            <a:ext cx="726391" cy="726391"/>
          </a:xfrm>
          <a:prstGeom prst="rect">
            <a:avLst/>
          </a:prstGeom>
        </p:spPr>
      </p:pic>
      <p:pic>
        <p:nvPicPr>
          <p:cNvPr id="12" name="Graphic 11" descr="Target Audience outline">
            <a:extLst>
              <a:ext uri="{FF2B5EF4-FFF2-40B4-BE49-F238E27FC236}">
                <a16:creationId xmlns:a16="http://schemas.microsoft.com/office/drawing/2014/main" id="{1180708A-FC2E-EF13-8C4D-251D15C253C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9973" y="1430002"/>
            <a:ext cx="605015" cy="605015"/>
          </a:xfrm>
          <a:prstGeom prst="rect">
            <a:avLst/>
          </a:prstGeom>
        </p:spPr>
      </p:pic>
    </p:spTree>
    <p:extLst>
      <p:ext uri="{BB962C8B-B14F-4D97-AF65-F5344CB8AC3E}">
        <p14:creationId xmlns:p14="http://schemas.microsoft.com/office/powerpoint/2010/main" val="24231745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A93A6A-283A-8DC4-051A-D3036575C265}"/>
              </a:ext>
            </a:extLst>
          </p:cNvPr>
          <p:cNvSpPr/>
          <p:nvPr/>
        </p:nvSpPr>
        <p:spPr>
          <a:xfrm>
            <a:off x="0" y="0"/>
            <a:ext cx="9144000" cy="5143500"/>
          </a:xfrm>
          <a:prstGeom prst="rect">
            <a:avLst/>
          </a:prstGeom>
          <a:blipFill dpi="0" rotWithShape="1">
            <a:blip r:embed="rId3">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a:extLst>
              <a:ext uri="{FF2B5EF4-FFF2-40B4-BE49-F238E27FC236}">
                <a16:creationId xmlns:a16="http://schemas.microsoft.com/office/drawing/2014/main" id="{D37A5D69-A41E-6BB3-5C6A-F043712B9FF3}"/>
              </a:ext>
            </a:extLst>
          </p:cNvPr>
          <p:cNvSpPr>
            <a:spLocks noGrp="1"/>
          </p:cNvSpPr>
          <p:nvPr>
            <p:ph idx="1"/>
          </p:nvPr>
        </p:nvSpPr>
        <p:spPr>
          <a:xfrm>
            <a:off x="72008" y="195486"/>
            <a:ext cx="9036496" cy="4824536"/>
          </a:xfrm>
          <a:solidFill>
            <a:srgbClr val="EBF6F9">
              <a:alpha val="40000"/>
            </a:srgbClr>
          </a:solidFill>
        </p:spPr>
        <p:txBody>
          <a:bodyPr/>
          <a:lstStyle/>
          <a:p>
            <a:pPr marL="723900" indent="0">
              <a:spcBef>
                <a:spcPts val="600"/>
              </a:spcBef>
              <a:buNone/>
            </a:pPr>
            <a:r>
              <a:rPr lang="en-US" sz="2400" dirty="0">
                <a:latin typeface="+mj-lt"/>
              </a:rPr>
              <a:t>Family health history-based risk assessment is still the gold standard in initial assessment for heritable conditions</a:t>
            </a:r>
          </a:p>
          <a:p>
            <a:pPr marL="723900" lvl="1" indent="355600">
              <a:spcBef>
                <a:spcPts val="300"/>
              </a:spcBef>
              <a:buNone/>
              <a:tabLst>
                <a:tab pos="622300" algn="l"/>
              </a:tabLst>
            </a:pPr>
            <a:r>
              <a:rPr lang="en-US" sz="2000" dirty="0">
                <a:latin typeface="+mj-lt"/>
              </a:rPr>
              <a:t>Update and document as family history changes</a:t>
            </a:r>
            <a:endParaRPr lang="en-CA" sz="2000" dirty="0">
              <a:latin typeface="+mj-lt"/>
            </a:endParaRPr>
          </a:p>
          <a:p>
            <a:pPr marL="723900" indent="0">
              <a:spcBef>
                <a:spcPts val="1200"/>
              </a:spcBef>
              <a:buNone/>
            </a:pPr>
            <a:r>
              <a:rPr lang="en-CA" sz="2400" dirty="0">
                <a:latin typeface="+mj-lt"/>
              </a:rPr>
              <a:t>The best person to refer for genomic testing is the person most likely to have the condition (the youngest, affected individual)</a:t>
            </a:r>
          </a:p>
          <a:p>
            <a:pPr marL="723900" indent="0">
              <a:spcBef>
                <a:spcPts val="1200"/>
              </a:spcBef>
              <a:buNone/>
            </a:pPr>
            <a:r>
              <a:rPr lang="en-CA" sz="2400" dirty="0">
                <a:latin typeface="+mj-lt"/>
              </a:rPr>
              <a:t>Hereditary cancer testing in Ontario has changed, new genes have been added and testing criteria have been broadened</a:t>
            </a:r>
          </a:p>
        </p:txBody>
      </p:sp>
      <p:sp>
        <p:nvSpPr>
          <p:cNvPr id="6" name="Rectangle 5">
            <a:extLst>
              <a:ext uri="{FF2B5EF4-FFF2-40B4-BE49-F238E27FC236}">
                <a16:creationId xmlns:a16="http://schemas.microsoft.com/office/drawing/2014/main" id="{F3581497-6F33-6AFE-2106-424B79B91FE7}"/>
              </a:ext>
            </a:extLst>
          </p:cNvPr>
          <p:cNvSpPr/>
          <p:nvPr/>
        </p:nvSpPr>
        <p:spPr>
          <a:xfrm>
            <a:off x="167273" y="2427734"/>
            <a:ext cx="605015" cy="605015"/>
          </a:xfrm>
          <a:prstGeom prst="rect">
            <a:avLst/>
          </a:prstGeom>
          <a:blipFill dpi="0" rotWithShape="1">
            <a:blip r:embed="rId4">
              <a:alphaModFix amt="51000"/>
              <a:duotone>
                <a:schemeClr val="accent5">
                  <a:shade val="45000"/>
                  <a:satMod val="135000"/>
                </a:schemeClr>
                <a:prstClr val="white"/>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Graphic 7" descr="Family with two children outline">
            <a:extLst>
              <a:ext uri="{FF2B5EF4-FFF2-40B4-BE49-F238E27FC236}">
                <a16:creationId xmlns:a16="http://schemas.microsoft.com/office/drawing/2014/main" id="{62763B6F-08A5-0989-4266-59B9F77E43A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958" y="483518"/>
            <a:ext cx="726391" cy="726391"/>
          </a:xfrm>
          <a:prstGeom prst="rect">
            <a:avLst/>
          </a:prstGeom>
        </p:spPr>
      </p:pic>
      <p:pic>
        <p:nvPicPr>
          <p:cNvPr id="12" name="Graphic 11" descr="Target Audience outline">
            <a:extLst>
              <a:ext uri="{FF2B5EF4-FFF2-40B4-BE49-F238E27FC236}">
                <a16:creationId xmlns:a16="http://schemas.microsoft.com/office/drawing/2014/main" id="{1180708A-FC2E-EF13-8C4D-251D15C253C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9973" y="1430002"/>
            <a:ext cx="605015" cy="605015"/>
          </a:xfrm>
          <a:prstGeom prst="rect">
            <a:avLst/>
          </a:prstGeom>
        </p:spPr>
      </p:pic>
    </p:spTree>
    <p:extLst>
      <p:ext uri="{BB962C8B-B14F-4D97-AF65-F5344CB8AC3E}">
        <p14:creationId xmlns:p14="http://schemas.microsoft.com/office/powerpoint/2010/main" val="2295487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546795-3FA5-C8C7-7D62-DA3053906798}"/>
              </a:ext>
            </a:extLst>
          </p:cNvPr>
          <p:cNvSpPr>
            <a:spLocks noGrp="1"/>
          </p:cNvSpPr>
          <p:nvPr>
            <p:ph idx="1"/>
          </p:nvPr>
        </p:nvSpPr>
        <p:spPr>
          <a:xfrm>
            <a:off x="381291" y="214448"/>
            <a:ext cx="4020528" cy="566128"/>
          </a:xfrm>
        </p:spPr>
        <p:txBody>
          <a:bodyPr/>
          <a:lstStyle/>
          <a:p>
            <a:pPr marL="0" indent="0">
              <a:buNone/>
            </a:pPr>
            <a:r>
              <a:rPr lang="en-US" sz="3600" dirty="0">
                <a:latin typeface="Ink Free" panose="03080402000500000000" pitchFamily="66" charset="0"/>
                <a:ea typeface="+mn-ea"/>
                <a:cs typeface="Arial" charset="0"/>
              </a:rPr>
              <a:t>Clinical</a:t>
            </a:r>
            <a:r>
              <a:rPr lang="en-US" sz="2000" dirty="0">
                <a:effectLst/>
                <a:latin typeface="Calibri" panose="020F0502020204030204" pitchFamily="34" charset="0"/>
                <a:ea typeface="Times New Roman" panose="02020603050405020304" pitchFamily="18" charset="0"/>
              </a:rPr>
              <a:t> </a:t>
            </a:r>
            <a:r>
              <a:rPr lang="en-US" sz="3600" dirty="0">
                <a:latin typeface="Ink Free" panose="03080402000500000000" pitchFamily="66" charset="0"/>
                <a:ea typeface="+mn-ea"/>
                <a:cs typeface="Arial" charset="0"/>
              </a:rPr>
              <a:t>scenarios</a:t>
            </a:r>
            <a:endParaRPr lang="en-CA" sz="3600" dirty="0">
              <a:latin typeface="Ink Free" panose="03080402000500000000" pitchFamily="66" charset="0"/>
              <a:ea typeface="+mn-ea"/>
              <a:cs typeface="Arial" charset="0"/>
            </a:endParaRPr>
          </a:p>
        </p:txBody>
      </p:sp>
      <p:pic>
        <p:nvPicPr>
          <p:cNvPr id="13" name="Graphic 12" descr="Oyster With Pearl with solid fill">
            <a:extLst>
              <a:ext uri="{FF2B5EF4-FFF2-40B4-BE49-F238E27FC236}">
                <a16:creationId xmlns:a16="http://schemas.microsoft.com/office/drawing/2014/main" id="{49A88DF8-7B49-E1BE-4DF7-0A095E0BA97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9152" y="1544652"/>
            <a:ext cx="736507" cy="736507"/>
          </a:xfrm>
          <a:prstGeom prst="rect">
            <a:avLst/>
          </a:prstGeom>
        </p:spPr>
      </p:pic>
      <p:grpSp>
        <p:nvGrpSpPr>
          <p:cNvPr id="32" name="Group 31">
            <a:extLst>
              <a:ext uri="{FF2B5EF4-FFF2-40B4-BE49-F238E27FC236}">
                <a16:creationId xmlns:a16="http://schemas.microsoft.com/office/drawing/2014/main" id="{3F44A6ED-5A89-3E3B-6ACD-1486C1A549E4}"/>
              </a:ext>
            </a:extLst>
          </p:cNvPr>
          <p:cNvGrpSpPr/>
          <p:nvPr/>
        </p:nvGrpSpPr>
        <p:grpSpPr>
          <a:xfrm>
            <a:off x="704427" y="1395196"/>
            <a:ext cx="1371600" cy="1371600"/>
            <a:chOff x="1926796" y="2937430"/>
            <a:chExt cx="1371600" cy="1371600"/>
          </a:xfrm>
        </p:grpSpPr>
        <p:pic>
          <p:nvPicPr>
            <p:cNvPr id="7" name="Graphic 6" descr="Pregnant lady with solid fill">
              <a:extLst>
                <a:ext uri="{FF2B5EF4-FFF2-40B4-BE49-F238E27FC236}">
                  <a16:creationId xmlns:a16="http://schemas.microsoft.com/office/drawing/2014/main" id="{375D163F-72BC-027F-49D1-EC50F320D5B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26796" y="2937430"/>
              <a:ext cx="1371600" cy="1371600"/>
            </a:xfrm>
            <a:prstGeom prst="rect">
              <a:avLst/>
            </a:prstGeom>
          </p:spPr>
        </p:pic>
        <p:pic>
          <p:nvPicPr>
            <p:cNvPr id="15" name="Graphic 14" descr="DNA outline">
              <a:extLst>
                <a:ext uri="{FF2B5EF4-FFF2-40B4-BE49-F238E27FC236}">
                  <a16:creationId xmlns:a16="http://schemas.microsoft.com/office/drawing/2014/main" id="{6FC8700A-CB8D-C3AF-C7AD-FFA5786A16B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128312">
              <a:off x="2488603" y="3366556"/>
              <a:ext cx="369332" cy="369332"/>
            </a:xfrm>
            <a:prstGeom prst="rect">
              <a:avLst/>
            </a:prstGeom>
          </p:spPr>
        </p:pic>
      </p:grpSp>
      <p:pic>
        <p:nvPicPr>
          <p:cNvPr id="27" name="Picture 26" descr="Casual woman hands at the back">
            <a:extLst>
              <a:ext uri="{FF2B5EF4-FFF2-40B4-BE49-F238E27FC236}">
                <a16:creationId xmlns:a16="http://schemas.microsoft.com/office/drawing/2014/main" id="{721FD268-C4D0-D297-FC28-E572DB0B4B9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4856" y="2152130"/>
            <a:ext cx="715727" cy="2306318"/>
          </a:xfrm>
          <a:prstGeom prst="rect">
            <a:avLst/>
          </a:prstGeom>
        </p:spPr>
      </p:pic>
      <p:pic>
        <p:nvPicPr>
          <p:cNvPr id="31" name="Picture 30" descr="Casual woman back hands her back">
            <a:extLst>
              <a:ext uri="{FF2B5EF4-FFF2-40B4-BE49-F238E27FC236}">
                <a16:creationId xmlns:a16="http://schemas.microsoft.com/office/drawing/2014/main" id="{5E2F3789-A66B-6A3B-3C5A-559A876E53B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5367450" y="1212715"/>
            <a:ext cx="575798" cy="2008790"/>
          </a:xfrm>
          <a:prstGeom prst="rect">
            <a:avLst/>
          </a:prstGeom>
        </p:spPr>
      </p:pic>
      <p:sp>
        <p:nvSpPr>
          <p:cNvPr id="33" name="TextBox 32">
            <a:extLst>
              <a:ext uri="{FF2B5EF4-FFF2-40B4-BE49-F238E27FC236}">
                <a16:creationId xmlns:a16="http://schemas.microsoft.com/office/drawing/2014/main" id="{5EC418A8-DAF5-1645-9E02-6E80627FA869}"/>
              </a:ext>
            </a:extLst>
          </p:cNvPr>
          <p:cNvSpPr txBox="1"/>
          <p:nvPr/>
        </p:nvSpPr>
        <p:spPr>
          <a:xfrm>
            <a:off x="1566732" y="2233196"/>
            <a:ext cx="2318446" cy="677108"/>
          </a:xfrm>
          <a:prstGeom prst="rect">
            <a:avLst/>
          </a:prstGeom>
          <a:noFill/>
        </p:spPr>
        <p:txBody>
          <a:bodyPr wrap="square" rtlCol="0">
            <a:spAutoFit/>
          </a:bodyPr>
          <a:lstStyle/>
          <a:p>
            <a:r>
              <a:rPr lang="en-CA" sz="2000" dirty="0">
                <a:latin typeface="+mj-lt"/>
              </a:rPr>
              <a:t>Prenatal genomics</a:t>
            </a:r>
          </a:p>
          <a:p>
            <a:r>
              <a:rPr lang="en-CA" dirty="0">
                <a:latin typeface="+mj-lt"/>
              </a:rPr>
              <a:t>Highlighting NIPT</a:t>
            </a:r>
          </a:p>
        </p:txBody>
      </p:sp>
      <p:sp>
        <p:nvSpPr>
          <p:cNvPr id="34" name="TextBox 33">
            <a:extLst>
              <a:ext uri="{FF2B5EF4-FFF2-40B4-BE49-F238E27FC236}">
                <a16:creationId xmlns:a16="http://schemas.microsoft.com/office/drawing/2014/main" id="{365F5435-23D6-43D9-ADAA-3B5ACEE7E421}"/>
              </a:ext>
            </a:extLst>
          </p:cNvPr>
          <p:cNvSpPr txBox="1"/>
          <p:nvPr/>
        </p:nvSpPr>
        <p:spPr>
          <a:xfrm>
            <a:off x="5782515" y="675969"/>
            <a:ext cx="2508692" cy="677108"/>
          </a:xfrm>
          <a:prstGeom prst="rect">
            <a:avLst/>
          </a:prstGeom>
          <a:noFill/>
        </p:spPr>
        <p:txBody>
          <a:bodyPr wrap="square" rtlCol="0">
            <a:spAutoFit/>
          </a:bodyPr>
          <a:lstStyle/>
          <a:p>
            <a:r>
              <a:rPr lang="en-CA" sz="2000" dirty="0">
                <a:latin typeface="+mj-lt"/>
              </a:rPr>
              <a:t>Hereditary cancer</a:t>
            </a:r>
          </a:p>
          <a:p>
            <a:r>
              <a:rPr lang="en-CA" dirty="0">
                <a:latin typeface="+mj-lt"/>
              </a:rPr>
              <a:t>Updates to testing</a:t>
            </a:r>
          </a:p>
        </p:txBody>
      </p:sp>
      <p:sp>
        <p:nvSpPr>
          <p:cNvPr id="35" name="TextBox 34">
            <a:extLst>
              <a:ext uri="{FF2B5EF4-FFF2-40B4-BE49-F238E27FC236}">
                <a16:creationId xmlns:a16="http://schemas.microsoft.com/office/drawing/2014/main" id="{F4714EC4-5AAF-8E91-274C-8866A22861EA}"/>
              </a:ext>
            </a:extLst>
          </p:cNvPr>
          <p:cNvSpPr txBox="1"/>
          <p:nvPr/>
        </p:nvSpPr>
        <p:spPr>
          <a:xfrm>
            <a:off x="5944168" y="3645894"/>
            <a:ext cx="2617112" cy="984885"/>
          </a:xfrm>
          <a:prstGeom prst="rect">
            <a:avLst/>
          </a:prstGeom>
          <a:noFill/>
        </p:spPr>
        <p:txBody>
          <a:bodyPr wrap="square" rtlCol="0">
            <a:spAutoFit/>
          </a:bodyPr>
          <a:lstStyle/>
          <a:p>
            <a:r>
              <a:rPr lang="en-CA" sz="2000" dirty="0">
                <a:latin typeface="+mj-lt"/>
              </a:rPr>
              <a:t>Direct-to- consumer genomic testing</a:t>
            </a:r>
          </a:p>
          <a:p>
            <a:r>
              <a:rPr lang="en-CA" dirty="0">
                <a:latin typeface="+mj-lt"/>
              </a:rPr>
              <a:t>Points to consider</a:t>
            </a:r>
          </a:p>
        </p:txBody>
      </p:sp>
      <p:pic>
        <p:nvPicPr>
          <p:cNvPr id="37" name="Picture 36" descr="Casual woman fingers on chin">
            <a:extLst>
              <a:ext uri="{FF2B5EF4-FFF2-40B4-BE49-F238E27FC236}">
                <a16:creationId xmlns:a16="http://schemas.microsoft.com/office/drawing/2014/main" id="{334C86B6-7D46-E457-8C54-A10EB059E11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4511327" y="2970014"/>
            <a:ext cx="478505" cy="1945026"/>
          </a:xfrm>
          <a:prstGeom prst="rect">
            <a:avLst/>
          </a:prstGeom>
        </p:spPr>
      </p:pic>
      <p:grpSp>
        <p:nvGrpSpPr>
          <p:cNvPr id="47" name="Group 46">
            <a:extLst>
              <a:ext uri="{FF2B5EF4-FFF2-40B4-BE49-F238E27FC236}">
                <a16:creationId xmlns:a16="http://schemas.microsoft.com/office/drawing/2014/main" id="{5FF456B2-AB3F-AA86-6FEA-45DE64A9E1FD}"/>
              </a:ext>
            </a:extLst>
          </p:cNvPr>
          <p:cNvGrpSpPr/>
          <p:nvPr/>
        </p:nvGrpSpPr>
        <p:grpSpPr>
          <a:xfrm>
            <a:off x="5131158" y="497512"/>
            <a:ext cx="402098" cy="1068070"/>
            <a:chOff x="5686942" y="351552"/>
            <a:chExt cx="402098" cy="1068070"/>
          </a:xfrm>
        </p:grpSpPr>
        <p:pic>
          <p:nvPicPr>
            <p:cNvPr id="41" name="Graphic 40" descr="Test tubes outline">
              <a:extLst>
                <a:ext uri="{FF2B5EF4-FFF2-40B4-BE49-F238E27FC236}">
                  <a16:creationId xmlns:a16="http://schemas.microsoft.com/office/drawing/2014/main" id="{EECA4C19-1314-3576-A742-F966FC5C8DCD}"/>
                </a:ext>
              </a:extLst>
            </p:cNvPr>
            <p:cNvPicPr>
              <a:picLocks noChangeAspect="1"/>
            </p:cNvPicPr>
            <p:nvPr/>
          </p:nvPicPr>
          <p:blipFill rotWithShape="1">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l="38173" r="40828" b="22129"/>
            <a:stretch/>
          </p:blipFill>
          <p:spPr>
            <a:xfrm>
              <a:off x="5724128" y="351552"/>
              <a:ext cx="288033" cy="1068070"/>
            </a:xfrm>
            <a:prstGeom prst="rect">
              <a:avLst/>
            </a:prstGeom>
          </p:spPr>
        </p:pic>
        <p:pic>
          <p:nvPicPr>
            <p:cNvPr id="43" name="Graphic 42" descr="DNA outline">
              <a:extLst>
                <a:ext uri="{FF2B5EF4-FFF2-40B4-BE49-F238E27FC236}">
                  <a16:creationId xmlns:a16="http://schemas.microsoft.com/office/drawing/2014/main" id="{952AB282-E0CF-0875-5863-C4BA101D8BD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548249">
              <a:off x="5761757" y="773231"/>
              <a:ext cx="224260" cy="224260"/>
            </a:xfrm>
            <a:prstGeom prst="rect">
              <a:avLst/>
            </a:prstGeom>
          </p:spPr>
        </p:pic>
        <p:pic>
          <p:nvPicPr>
            <p:cNvPr id="44" name="Graphic 43" descr="DNA outline">
              <a:extLst>
                <a:ext uri="{FF2B5EF4-FFF2-40B4-BE49-F238E27FC236}">
                  <a16:creationId xmlns:a16="http://schemas.microsoft.com/office/drawing/2014/main" id="{58F8FAA3-1C78-C99B-A470-B6A2C9CC25F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894664">
              <a:off x="5791233" y="1015860"/>
              <a:ext cx="224260" cy="224260"/>
            </a:xfrm>
            <a:prstGeom prst="rect">
              <a:avLst/>
            </a:prstGeom>
          </p:spPr>
        </p:pic>
        <p:sp>
          <p:nvSpPr>
            <p:cNvPr id="45" name="Rectangle 44">
              <a:extLst>
                <a:ext uri="{FF2B5EF4-FFF2-40B4-BE49-F238E27FC236}">
                  <a16:creationId xmlns:a16="http://schemas.microsoft.com/office/drawing/2014/main" id="{1D084288-8F3D-8518-8976-5E4185888363}"/>
                </a:ext>
              </a:extLst>
            </p:cNvPr>
            <p:cNvSpPr/>
            <p:nvPr/>
          </p:nvSpPr>
          <p:spPr>
            <a:xfrm>
              <a:off x="5686942" y="728346"/>
              <a:ext cx="9925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6" name="Rectangle 45">
              <a:extLst>
                <a:ext uri="{FF2B5EF4-FFF2-40B4-BE49-F238E27FC236}">
                  <a16:creationId xmlns:a16="http://schemas.microsoft.com/office/drawing/2014/main" id="{F193A780-27C9-A613-61D5-25633BB108EF}"/>
                </a:ext>
              </a:extLst>
            </p:cNvPr>
            <p:cNvSpPr/>
            <p:nvPr/>
          </p:nvSpPr>
          <p:spPr>
            <a:xfrm>
              <a:off x="5989782" y="795154"/>
              <a:ext cx="9925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grpSp>
      <p:pic>
        <p:nvPicPr>
          <p:cNvPr id="48" name="Graphic 47" descr="Oyster With Pearl with solid fill">
            <a:extLst>
              <a:ext uri="{FF2B5EF4-FFF2-40B4-BE49-F238E27FC236}">
                <a16:creationId xmlns:a16="http://schemas.microsoft.com/office/drawing/2014/main" id="{C84EA01C-D6F4-4BD6-3FEA-3FFDB4EBB30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13582" y="1322300"/>
            <a:ext cx="736507" cy="736507"/>
          </a:xfrm>
          <a:prstGeom prst="rect">
            <a:avLst/>
          </a:prstGeom>
        </p:spPr>
      </p:pic>
      <p:pic>
        <p:nvPicPr>
          <p:cNvPr id="49" name="Graphic 48" descr="Oyster With Pearl with solid fill">
            <a:extLst>
              <a:ext uri="{FF2B5EF4-FFF2-40B4-BE49-F238E27FC236}">
                <a16:creationId xmlns:a16="http://schemas.microsoft.com/office/drawing/2014/main" id="{80058B4C-C863-C540-AF1F-A5B9B4F3E28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70947" y="3797988"/>
            <a:ext cx="736507" cy="736507"/>
          </a:xfrm>
          <a:prstGeom prst="rect">
            <a:avLst/>
          </a:prstGeom>
        </p:spPr>
      </p:pic>
      <p:grpSp>
        <p:nvGrpSpPr>
          <p:cNvPr id="52" name="Group 51">
            <a:extLst>
              <a:ext uri="{FF2B5EF4-FFF2-40B4-BE49-F238E27FC236}">
                <a16:creationId xmlns:a16="http://schemas.microsoft.com/office/drawing/2014/main" id="{5410EBD4-B0AC-9915-D60B-3040591410A1}"/>
              </a:ext>
            </a:extLst>
          </p:cNvPr>
          <p:cNvGrpSpPr/>
          <p:nvPr/>
        </p:nvGrpSpPr>
        <p:grpSpPr>
          <a:xfrm>
            <a:off x="5076056" y="3385034"/>
            <a:ext cx="914400" cy="1073414"/>
            <a:chOff x="5076056" y="3385034"/>
            <a:chExt cx="914400" cy="1073414"/>
          </a:xfrm>
        </p:grpSpPr>
        <p:pic>
          <p:nvPicPr>
            <p:cNvPr id="11" name="Graphic 10" descr="Shopping cart outline">
              <a:extLst>
                <a:ext uri="{FF2B5EF4-FFF2-40B4-BE49-F238E27FC236}">
                  <a16:creationId xmlns:a16="http://schemas.microsoft.com/office/drawing/2014/main" id="{A84D9396-631D-76F8-9B52-197914BE7A69}"/>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076056" y="3544048"/>
              <a:ext cx="914400" cy="914400"/>
            </a:xfrm>
            <a:prstGeom prst="rect">
              <a:avLst/>
            </a:prstGeom>
          </p:spPr>
        </p:pic>
        <p:pic>
          <p:nvPicPr>
            <p:cNvPr id="50" name="Graphic 49" descr="DNA outline">
              <a:extLst>
                <a:ext uri="{FF2B5EF4-FFF2-40B4-BE49-F238E27FC236}">
                  <a16:creationId xmlns:a16="http://schemas.microsoft.com/office/drawing/2014/main" id="{893DB2C4-A3C5-45C8-6644-100A620C5C8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128312">
              <a:off x="5320181" y="3385034"/>
              <a:ext cx="521720" cy="521720"/>
            </a:xfrm>
            <a:prstGeom prst="rect">
              <a:avLst/>
            </a:prstGeom>
          </p:spPr>
        </p:pic>
      </p:grpSp>
      <mc:AlternateContent xmlns:mc="http://schemas.openxmlformats.org/markup-compatibility/2006" xmlns:p14="http://schemas.microsoft.com/office/powerpoint/2010/main">
        <mc:Choice Requires="p14">
          <p:contentPart p14:bwMode="auto" r:id="rId16">
            <p14:nvContentPartPr>
              <p14:cNvPr id="4" name="Ink 3">
                <a:extLst>
                  <a:ext uri="{FF2B5EF4-FFF2-40B4-BE49-F238E27FC236}">
                    <a16:creationId xmlns:a16="http://schemas.microsoft.com/office/drawing/2014/main" id="{2A70E42F-31DD-E534-F8C3-6AAA1A650E6C}"/>
                  </a:ext>
                </a:extLst>
              </p14:cNvPr>
              <p14:cNvContentPartPr/>
              <p14:nvPr/>
            </p14:nvContentPartPr>
            <p14:xfrm>
              <a:off x="1637960" y="2643758"/>
              <a:ext cx="1957680" cy="161280"/>
            </p14:xfrm>
          </p:contentPart>
        </mc:Choice>
        <mc:Fallback xmlns="">
          <p:pic>
            <p:nvPicPr>
              <p:cNvPr id="4" name="Ink 3">
                <a:extLst>
                  <a:ext uri="{FF2B5EF4-FFF2-40B4-BE49-F238E27FC236}">
                    <a16:creationId xmlns:a16="http://schemas.microsoft.com/office/drawing/2014/main" id="{2A70E42F-31DD-E534-F8C3-6AAA1A650E6C}"/>
                  </a:ext>
                </a:extLst>
              </p:cNvPr>
              <p:cNvPicPr/>
              <p:nvPr/>
            </p:nvPicPr>
            <p:blipFill>
              <a:blip r:embed="rId19"/>
              <a:stretch>
                <a:fillRect/>
              </a:stretch>
            </p:blipFill>
            <p:spPr>
              <a:xfrm>
                <a:off x="1602320" y="2571758"/>
                <a:ext cx="202932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 name="Ink 4">
                <a:extLst>
                  <a:ext uri="{FF2B5EF4-FFF2-40B4-BE49-F238E27FC236}">
                    <a16:creationId xmlns:a16="http://schemas.microsoft.com/office/drawing/2014/main" id="{95AC721A-6FEB-50E6-A005-3CA257289334}"/>
                  </a:ext>
                </a:extLst>
              </p14:cNvPr>
              <p14:cNvContentPartPr/>
              <p14:nvPr/>
            </p14:nvContentPartPr>
            <p14:xfrm>
              <a:off x="5867240" y="1131590"/>
              <a:ext cx="2364840" cy="57240"/>
            </p14:xfrm>
          </p:contentPart>
        </mc:Choice>
        <mc:Fallback xmlns="">
          <p:pic>
            <p:nvPicPr>
              <p:cNvPr id="5" name="Ink 4">
                <a:extLst>
                  <a:ext uri="{FF2B5EF4-FFF2-40B4-BE49-F238E27FC236}">
                    <a16:creationId xmlns:a16="http://schemas.microsoft.com/office/drawing/2014/main" id="{95AC721A-6FEB-50E6-A005-3CA257289334}"/>
                  </a:ext>
                </a:extLst>
              </p:cNvPr>
              <p:cNvPicPr/>
              <p:nvPr/>
            </p:nvPicPr>
            <p:blipFill>
              <a:blip r:embed="rId21"/>
              <a:stretch>
                <a:fillRect/>
              </a:stretch>
            </p:blipFill>
            <p:spPr>
              <a:xfrm>
                <a:off x="5831600" y="1059590"/>
                <a:ext cx="24364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 name="Ink 8">
                <a:extLst>
                  <a:ext uri="{FF2B5EF4-FFF2-40B4-BE49-F238E27FC236}">
                    <a16:creationId xmlns:a16="http://schemas.microsoft.com/office/drawing/2014/main" id="{08B3ED17-A933-2FD8-783D-0544F7580ED7}"/>
                  </a:ext>
                </a:extLst>
              </p14:cNvPr>
              <p14:cNvContentPartPr/>
              <p14:nvPr/>
            </p14:nvContentPartPr>
            <p14:xfrm>
              <a:off x="-1778080" y="2146100"/>
              <a:ext cx="360" cy="360"/>
            </p14:xfrm>
          </p:contentPart>
        </mc:Choice>
        <mc:Fallback xmlns="">
          <p:pic>
            <p:nvPicPr>
              <p:cNvPr id="9" name="Ink 8">
                <a:extLst>
                  <a:ext uri="{FF2B5EF4-FFF2-40B4-BE49-F238E27FC236}">
                    <a16:creationId xmlns:a16="http://schemas.microsoft.com/office/drawing/2014/main" id="{08B3ED17-A933-2FD8-783D-0544F7580ED7}"/>
                  </a:ext>
                </a:extLst>
              </p:cNvPr>
              <p:cNvPicPr/>
              <p:nvPr/>
            </p:nvPicPr>
            <p:blipFill>
              <a:blip r:embed="rId23"/>
              <a:stretch>
                <a:fillRect/>
              </a:stretch>
            </p:blipFill>
            <p:spPr>
              <a:xfrm>
                <a:off x="-1814080" y="2074100"/>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 name="Ink 9">
                <a:extLst>
                  <a:ext uri="{FF2B5EF4-FFF2-40B4-BE49-F238E27FC236}">
                    <a16:creationId xmlns:a16="http://schemas.microsoft.com/office/drawing/2014/main" id="{792C7BC7-14F1-2CD0-EAEB-7D9D298694D6}"/>
                  </a:ext>
                </a:extLst>
              </p14:cNvPr>
              <p14:cNvContentPartPr/>
              <p14:nvPr/>
            </p14:nvContentPartPr>
            <p14:xfrm>
              <a:off x="6076680" y="4453855"/>
              <a:ext cx="1957680" cy="161280"/>
            </p14:xfrm>
          </p:contentPart>
        </mc:Choice>
        <mc:Fallback xmlns="">
          <p:pic>
            <p:nvPicPr>
              <p:cNvPr id="10" name="Ink 9">
                <a:extLst>
                  <a:ext uri="{FF2B5EF4-FFF2-40B4-BE49-F238E27FC236}">
                    <a16:creationId xmlns:a16="http://schemas.microsoft.com/office/drawing/2014/main" id="{792C7BC7-14F1-2CD0-EAEB-7D9D298694D6}"/>
                  </a:ext>
                </a:extLst>
              </p:cNvPr>
              <p:cNvPicPr/>
              <p:nvPr/>
            </p:nvPicPr>
            <p:blipFill>
              <a:blip r:embed="rId19"/>
              <a:stretch>
                <a:fillRect/>
              </a:stretch>
            </p:blipFill>
            <p:spPr>
              <a:xfrm>
                <a:off x="6041040" y="4381855"/>
                <a:ext cx="2029320" cy="304920"/>
              </a:xfrm>
              <a:prstGeom prst="rect">
                <a:avLst/>
              </a:prstGeom>
            </p:spPr>
          </p:pic>
        </mc:Fallback>
      </mc:AlternateContent>
    </p:spTree>
    <p:extLst>
      <p:ext uri="{BB962C8B-B14F-4D97-AF65-F5344CB8AC3E}">
        <p14:creationId xmlns:p14="http://schemas.microsoft.com/office/powerpoint/2010/main" val="374458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A93A6A-283A-8DC4-051A-D3036575C265}"/>
              </a:ext>
            </a:extLst>
          </p:cNvPr>
          <p:cNvSpPr/>
          <p:nvPr/>
        </p:nvSpPr>
        <p:spPr>
          <a:xfrm>
            <a:off x="0" y="0"/>
            <a:ext cx="9144000" cy="5143500"/>
          </a:xfrm>
          <a:prstGeom prst="rect">
            <a:avLst/>
          </a:prstGeom>
          <a:blipFill dpi="0" rotWithShape="1">
            <a:blip r:embed="rId3">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a:extLst>
              <a:ext uri="{FF2B5EF4-FFF2-40B4-BE49-F238E27FC236}">
                <a16:creationId xmlns:a16="http://schemas.microsoft.com/office/drawing/2014/main" id="{D37A5D69-A41E-6BB3-5C6A-F043712B9FF3}"/>
              </a:ext>
            </a:extLst>
          </p:cNvPr>
          <p:cNvSpPr>
            <a:spLocks noGrp="1"/>
          </p:cNvSpPr>
          <p:nvPr>
            <p:ph idx="1"/>
          </p:nvPr>
        </p:nvSpPr>
        <p:spPr>
          <a:xfrm>
            <a:off x="72008" y="195486"/>
            <a:ext cx="9036496" cy="4824536"/>
          </a:xfrm>
          <a:solidFill>
            <a:srgbClr val="EBF6F9">
              <a:alpha val="40000"/>
            </a:srgbClr>
          </a:solidFill>
        </p:spPr>
        <p:txBody>
          <a:bodyPr/>
          <a:lstStyle/>
          <a:p>
            <a:pPr marL="723900" indent="0">
              <a:spcBef>
                <a:spcPts val="600"/>
              </a:spcBef>
              <a:buNone/>
            </a:pPr>
            <a:r>
              <a:rPr lang="en-US" sz="2400" dirty="0">
                <a:latin typeface="+mj-lt"/>
              </a:rPr>
              <a:t>Family health history-based risk assessment is still the gold standard in initial assessment for heritable conditions</a:t>
            </a:r>
          </a:p>
          <a:p>
            <a:pPr marL="723900" lvl="1" indent="355600">
              <a:spcBef>
                <a:spcPts val="300"/>
              </a:spcBef>
              <a:buNone/>
              <a:tabLst>
                <a:tab pos="622300" algn="l"/>
              </a:tabLst>
            </a:pPr>
            <a:r>
              <a:rPr lang="en-US" sz="2000" dirty="0">
                <a:latin typeface="+mj-lt"/>
              </a:rPr>
              <a:t>Update and document as family history changes</a:t>
            </a:r>
            <a:endParaRPr lang="en-CA" sz="2000" dirty="0">
              <a:latin typeface="+mj-lt"/>
            </a:endParaRPr>
          </a:p>
          <a:p>
            <a:pPr marL="723900" indent="0">
              <a:spcBef>
                <a:spcPts val="1200"/>
              </a:spcBef>
              <a:buNone/>
            </a:pPr>
            <a:r>
              <a:rPr lang="en-CA" sz="2400" dirty="0">
                <a:latin typeface="+mj-lt"/>
              </a:rPr>
              <a:t>The best person to refer for genomic testing is the person most likely to have the condition (the youngest, affected individual)</a:t>
            </a:r>
          </a:p>
          <a:p>
            <a:pPr marL="723900" indent="0">
              <a:spcBef>
                <a:spcPts val="1200"/>
              </a:spcBef>
              <a:buNone/>
            </a:pPr>
            <a:r>
              <a:rPr lang="en-CA" sz="2400" dirty="0">
                <a:latin typeface="+mj-lt"/>
              </a:rPr>
              <a:t>Hereditary cancer testing in Ontario has changed, new genes have been added and testing criteria have been broadened</a:t>
            </a:r>
          </a:p>
          <a:p>
            <a:pPr marL="723900" indent="0">
              <a:spcBef>
                <a:spcPts val="1200"/>
              </a:spcBef>
              <a:buNone/>
            </a:pPr>
            <a:r>
              <a:rPr lang="en-CA" sz="2400" dirty="0">
                <a:latin typeface="+mj-lt"/>
              </a:rPr>
              <a:t>Breast (and ovarian) cancer risk can be paternally inherited </a:t>
            </a:r>
          </a:p>
          <a:p>
            <a:pPr marL="723900" indent="1790700">
              <a:spcBef>
                <a:spcPts val="1200"/>
              </a:spcBef>
              <a:buNone/>
            </a:pPr>
            <a:r>
              <a:rPr lang="en-CA" sz="2000" dirty="0">
                <a:latin typeface="+mj-lt"/>
              </a:rPr>
              <a:t>[Prostate cancer risk and maternal inheritance]</a:t>
            </a:r>
          </a:p>
        </p:txBody>
      </p:sp>
      <p:pic>
        <p:nvPicPr>
          <p:cNvPr id="5" name="Graphic 4" descr="Transfer outline">
            <a:extLst>
              <a:ext uri="{FF2B5EF4-FFF2-40B4-BE49-F238E27FC236}">
                <a16:creationId xmlns:a16="http://schemas.microsoft.com/office/drawing/2014/main" id="{5BD61D24-A13F-34F9-E89C-3CEA89FAB0E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23728" y="3723878"/>
            <a:ext cx="396000" cy="396000"/>
          </a:xfrm>
          <a:prstGeom prst="rect">
            <a:avLst/>
          </a:prstGeom>
        </p:spPr>
      </p:pic>
      <p:sp>
        <p:nvSpPr>
          <p:cNvPr id="6" name="Rectangle 5">
            <a:extLst>
              <a:ext uri="{FF2B5EF4-FFF2-40B4-BE49-F238E27FC236}">
                <a16:creationId xmlns:a16="http://schemas.microsoft.com/office/drawing/2014/main" id="{F3581497-6F33-6AFE-2106-424B79B91FE7}"/>
              </a:ext>
            </a:extLst>
          </p:cNvPr>
          <p:cNvSpPr/>
          <p:nvPr/>
        </p:nvSpPr>
        <p:spPr>
          <a:xfrm>
            <a:off x="167273" y="2427734"/>
            <a:ext cx="605015" cy="605015"/>
          </a:xfrm>
          <a:prstGeom prst="rect">
            <a:avLst/>
          </a:prstGeom>
          <a:blipFill dpi="0" rotWithShape="1">
            <a:blip r:embed="rId6">
              <a:alphaModFix amt="51000"/>
              <a:duotone>
                <a:schemeClr val="accent5">
                  <a:shade val="45000"/>
                  <a:satMod val="135000"/>
                </a:schemeClr>
                <a:prstClr val="white"/>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Graphic 7" descr="Family with two children outline">
            <a:extLst>
              <a:ext uri="{FF2B5EF4-FFF2-40B4-BE49-F238E27FC236}">
                <a16:creationId xmlns:a16="http://schemas.microsoft.com/office/drawing/2014/main" id="{62763B6F-08A5-0989-4266-59B9F77E43A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958" y="483518"/>
            <a:ext cx="726391" cy="726391"/>
          </a:xfrm>
          <a:prstGeom prst="rect">
            <a:avLst/>
          </a:prstGeom>
        </p:spPr>
      </p:pic>
      <p:pic>
        <p:nvPicPr>
          <p:cNvPr id="12" name="Graphic 11" descr="Target Audience outline">
            <a:extLst>
              <a:ext uri="{FF2B5EF4-FFF2-40B4-BE49-F238E27FC236}">
                <a16:creationId xmlns:a16="http://schemas.microsoft.com/office/drawing/2014/main" id="{1180708A-FC2E-EF13-8C4D-251D15C253C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9973" y="1430002"/>
            <a:ext cx="605015" cy="605015"/>
          </a:xfrm>
          <a:prstGeom prst="rect">
            <a:avLst/>
          </a:prstGeom>
        </p:spPr>
      </p:pic>
      <p:grpSp>
        <p:nvGrpSpPr>
          <p:cNvPr id="19" name="Group 18">
            <a:extLst>
              <a:ext uri="{FF2B5EF4-FFF2-40B4-BE49-F238E27FC236}">
                <a16:creationId xmlns:a16="http://schemas.microsoft.com/office/drawing/2014/main" id="{3447A07D-F25B-F0AB-7FE4-1313BFBB33F5}"/>
              </a:ext>
            </a:extLst>
          </p:cNvPr>
          <p:cNvGrpSpPr/>
          <p:nvPr/>
        </p:nvGrpSpPr>
        <p:grpSpPr>
          <a:xfrm>
            <a:off x="276571" y="3291830"/>
            <a:ext cx="493361" cy="537299"/>
            <a:chOff x="316988" y="3489878"/>
            <a:chExt cx="493361" cy="537299"/>
          </a:xfrm>
        </p:grpSpPr>
        <p:pic>
          <p:nvPicPr>
            <p:cNvPr id="16" name="Graphic 15" descr="Female outline">
              <a:extLst>
                <a:ext uri="{FF2B5EF4-FFF2-40B4-BE49-F238E27FC236}">
                  <a16:creationId xmlns:a16="http://schemas.microsoft.com/office/drawing/2014/main" id="{2C99D757-1943-11CC-896D-DA3209ECA0D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16988" y="3559177"/>
              <a:ext cx="468000" cy="468000"/>
            </a:xfrm>
            <a:prstGeom prst="rect">
              <a:avLst/>
            </a:prstGeom>
          </p:spPr>
        </p:pic>
        <p:pic>
          <p:nvPicPr>
            <p:cNvPr id="18" name="Graphic 17" descr="Male outline">
              <a:extLst>
                <a:ext uri="{FF2B5EF4-FFF2-40B4-BE49-F238E27FC236}">
                  <a16:creationId xmlns:a16="http://schemas.microsoft.com/office/drawing/2014/main" id="{863F721E-B9D9-2C65-5E47-20C7B44A008E}"/>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42349" y="3489878"/>
              <a:ext cx="468000" cy="468000"/>
            </a:xfrm>
            <a:prstGeom prst="rect">
              <a:avLst/>
            </a:prstGeom>
          </p:spPr>
        </p:pic>
      </p:grpSp>
    </p:spTree>
    <p:extLst>
      <p:ext uri="{BB962C8B-B14F-4D97-AF65-F5344CB8AC3E}">
        <p14:creationId xmlns:p14="http://schemas.microsoft.com/office/powerpoint/2010/main" val="32699479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A93A6A-283A-8DC4-051A-D3036575C265}"/>
              </a:ext>
            </a:extLst>
          </p:cNvPr>
          <p:cNvSpPr/>
          <p:nvPr/>
        </p:nvSpPr>
        <p:spPr>
          <a:xfrm>
            <a:off x="0" y="0"/>
            <a:ext cx="9144000" cy="5143500"/>
          </a:xfrm>
          <a:prstGeom prst="rect">
            <a:avLst/>
          </a:prstGeom>
          <a:blipFill dpi="0" rotWithShape="1">
            <a:blip r:embed="rId3">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a:extLst>
              <a:ext uri="{FF2B5EF4-FFF2-40B4-BE49-F238E27FC236}">
                <a16:creationId xmlns:a16="http://schemas.microsoft.com/office/drawing/2014/main" id="{D37A5D69-A41E-6BB3-5C6A-F043712B9FF3}"/>
              </a:ext>
            </a:extLst>
          </p:cNvPr>
          <p:cNvSpPr>
            <a:spLocks noGrp="1"/>
          </p:cNvSpPr>
          <p:nvPr>
            <p:ph idx="1"/>
          </p:nvPr>
        </p:nvSpPr>
        <p:spPr>
          <a:xfrm>
            <a:off x="72008" y="195486"/>
            <a:ext cx="9036496" cy="4824536"/>
          </a:xfrm>
          <a:solidFill>
            <a:srgbClr val="EBF6F9">
              <a:alpha val="40000"/>
            </a:srgbClr>
          </a:solidFill>
        </p:spPr>
        <p:txBody>
          <a:bodyPr/>
          <a:lstStyle/>
          <a:p>
            <a:pPr marL="723900" indent="0">
              <a:spcBef>
                <a:spcPts val="600"/>
              </a:spcBef>
              <a:buNone/>
            </a:pPr>
            <a:r>
              <a:rPr lang="en-US" sz="2400" dirty="0">
                <a:latin typeface="+mj-lt"/>
              </a:rPr>
              <a:t>Family health history-based risk assessment is still the gold standard in initial assessment for heritable conditions</a:t>
            </a:r>
          </a:p>
          <a:p>
            <a:pPr marL="723900" lvl="1" indent="355600">
              <a:spcBef>
                <a:spcPts val="300"/>
              </a:spcBef>
              <a:buNone/>
              <a:tabLst>
                <a:tab pos="622300" algn="l"/>
              </a:tabLst>
            </a:pPr>
            <a:r>
              <a:rPr lang="en-US" sz="2000" dirty="0">
                <a:latin typeface="+mj-lt"/>
              </a:rPr>
              <a:t>Update and document as family history changes</a:t>
            </a:r>
            <a:endParaRPr lang="en-CA" sz="2000" dirty="0">
              <a:latin typeface="+mj-lt"/>
            </a:endParaRPr>
          </a:p>
          <a:p>
            <a:pPr marL="723900" indent="0">
              <a:spcBef>
                <a:spcPts val="1200"/>
              </a:spcBef>
              <a:buNone/>
            </a:pPr>
            <a:r>
              <a:rPr lang="en-CA" sz="2400" dirty="0">
                <a:latin typeface="+mj-lt"/>
              </a:rPr>
              <a:t>The best person to refer for genomic testing is the person most likely to have the condition (the youngest, affected individual)</a:t>
            </a:r>
          </a:p>
          <a:p>
            <a:pPr marL="723900" indent="0">
              <a:spcBef>
                <a:spcPts val="1200"/>
              </a:spcBef>
              <a:buNone/>
            </a:pPr>
            <a:r>
              <a:rPr lang="en-CA" sz="2400" dirty="0">
                <a:latin typeface="+mj-lt"/>
              </a:rPr>
              <a:t>Hereditary cancer testing in Ontario has changed, new genes have been added and testing criteria have been broadened</a:t>
            </a:r>
          </a:p>
          <a:p>
            <a:pPr marL="723900" indent="0">
              <a:spcBef>
                <a:spcPts val="1200"/>
              </a:spcBef>
              <a:buNone/>
            </a:pPr>
            <a:r>
              <a:rPr lang="en-CA" sz="2400" dirty="0">
                <a:latin typeface="+mj-lt"/>
              </a:rPr>
              <a:t>Breast (and ovarian) cancer risk can be paternally inherited </a:t>
            </a:r>
          </a:p>
          <a:p>
            <a:pPr marL="723900" indent="1790700">
              <a:spcBef>
                <a:spcPts val="1200"/>
              </a:spcBef>
              <a:buNone/>
            </a:pPr>
            <a:r>
              <a:rPr lang="en-CA" sz="2000" dirty="0">
                <a:latin typeface="+mj-lt"/>
              </a:rPr>
              <a:t>[Prostate cancer risk and maternal inheritance]</a:t>
            </a:r>
          </a:p>
          <a:p>
            <a:pPr marL="723900" indent="0">
              <a:spcBef>
                <a:spcPts val="1200"/>
              </a:spcBef>
              <a:buNone/>
            </a:pPr>
            <a:r>
              <a:rPr lang="en-CA" sz="2400" dirty="0">
                <a:latin typeface="+mj-lt"/>
              </a:rPr>
              <a:t>DTC-GT is not comprehensive. Consider genomic assessment/screening based on personal and family history.</a:t>
            </a:r>
          </a:p>
        </p:txBody>
      </p:sp>
      <p:pic>
        <p:nvPicPr>
          <p:cNvPr id="5" name="Graphic 4" descr="Transfer outline">
            <a:extLst>
              <a:ext uri="{FF2B5EF4-FFF2-40B4-BE49-F238E27FC236}">
                <a16:creationId xmlns:a16="http://schemas.microsoft.com/office/drawing/2014/main" id="{5BD61D24-A13F-34F9-E89C-3CEA89FAB0E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23728" y="3723878"/>
            <a:ext cx="396000" cy="396000"/>
          </a:xfrm>
          <a:prstGeom prst="rect">
            <a:avLst/>
          </a:prstGeom>
        </p:spPr>
      </p:pic>
      <p:sp>
        <p:nvSpPr>
          <p:cNvPr id="6" name="Rectangle 5">
            <a:extLst>
              <a:ext uri="{FF2B5EF4-FFF2-40B4-BE49-F238E27FC236}">
                <a16:creationId xmlns:a16="http://schemas.microsoft.com/office/drawing/2014/main" id="{F3581497-6F33-6AFE-2106-424B79B91FE7}"/>
              </a:ext>
            </a:extLst>
          </p:cNvPr>
          <p:cNvSpPr/>
          <p:nvPr/>
        </p:nvSpPr>
        <p:spPr>
          <a:xfrm>
            <a:off x="167273" y="2427734"/>
            <a:ext cx="605015" cy="605015"/>
          </a:xfrm>
          <a:prstGeom prst="rect">
            <a:avLst/>
          </a:prstGeom>
          <a:blipFill dpi="0" rotWithShape="1">
            <a:blip r:embed="rId6">
              <a:alphaModFix amt="51000"/>
              <a:duotone>
                <a:schemeClr val="accent5">
                  <a:shade val="45000"/>
                  <a:satMod val="135000"/>
                </a:schemeClr>
                <a:prstClr val="white"/>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Graphic 7" descr="Family with two children outline">
            <a:extLst>
              <a:ext uri="{FF2B5EF4-FFF2-40B4-BE49-F238E27FC236}">
                <a16:creationId xmlns:a16="http://schemas.microsoft.com/office/drawing/2014/main" id="{62763B6F-08A5-0989-4266-59B9F77E43A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958" y="483518"/>
            <a:ext cx="726391" cy="726391"/>
          </a:xfrm>
          <a:prstGeom prst="rect">
            <a:avLst/>
          </a:prstGeom>
        </p:spPr>
      </p:pic>
      <p:pic>
        <p:nvPicPr>
          <p:cNvPr id="12" name="Graphic 11" descr="Target Audience outline">
            <a:extLst>
              <a:ext uri="{FF2B5EF4-FFF2-40B4-BE49-F238E27FC236}">
                <a16:creationId xmlns:a16="http://schemas.microsoft.com/office/drawing/2014/main" id="{1180708A-FC2E-EF13-8C4D-251D15C253C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9973" y="1430002"/>
            <a:ext cx="605015" cy="605015"/>
          </a:xfrm>
          <a:prstGeom prst="rect">
            <a:avLst/>
          </a:prstGeom>
        </p:spPr>
      </p:pic>
      <p:pic>
        <p:nvPicPr>
          <p:cNvPr id="14" name="Graphic 13" descr="Receiver outline">
            <a:extLst>
              <a:ext uri="{FF2B5EF4-FFF2-40B4-BE49-F238E27FC236}">
                <a16:creationId xmlns:a16="http://schemas.microsoft.com/office/drawing/2014/main" id="{F393C6BC-5589-6721-3DA4-7CDFF76709D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30024" y="4276309"/>
            <a:ext cx="468000" cy="468000"/>
          </a:xfrm>
          <a:prstGeom prst="rect">
            <a:avLst/>
          </a:prstGeom>
        </p:spPr>
      </p:pic>
      <p:grpSp>
        <p:nvGrpSpPr>
          <p:cNvPr id="19" name="Group 18">
            <a:extLst>
              <a:ext uri="{FF2B5EF4-FFF2-40B4-BE49-F238E27FC236}">
                <a16:creationId xmlns:a16="http://schemas.microsoft.com/office/drawing/2014/main" id="{3447A07D-F25B-F0AB-7FE4-1313BFBB33F5}"/>
              </a:ext>
            </a:extLst>
          </p:cNvPr>
          <p:cNvGrpSpPr/>
          <p:nvPr/>
        </p:nvGrpSpPr>
        <p:grpSpPr>
          <a:xfrm>
            <a:off x="276571" y="3291830"/>
            <a:ext cx="493361" cy="537299"/>
            <a:chOff x="316988" y="3489878"/>
            <a:chExt cx="493361" cy="537299"/>
          </a:xfrm>
        </p:grpSpPr>
        <p:pic>
          <p:nvPicPr>
            <p:cNvPr id="16" name="Graphic 15" descr="Female outline">
              <a:extLst>
                <a:ext uri="{FF2B5EF4-FFF2-40B4-BE49-F238E27FC236}">
                  <a16:creationId xmlns:a16="http://schemas.microsoft.com/office/drawing/2014/main" id="{2C99D757-1943-11CC-896D-DA3209ECA0D7}"/>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16988" y="3559177"/>
              <a:ext cx="468000" cy="468000"/>
            </a:xfrm>
            <a:prstGeom prst="rect">
              <a:avLst/>
            </a:prstGeom>
          </p:spPr>
        </p:pic>
        <p:pic>
          <p:nvPicPr>
            <p:cNvPr id="18" name="Graphic 17" descr="Male outline">
              <a:extLst>
                <a:ext uri="{FF2B5EF4-FFF2-40B4-BE49-F238E27FC236}">
                  <a16:creationId xmlns:a16="http://schemas.microsoft.com/office/drawing/2014/main" id="{863F721E-B9D9-2C65-5E47-20C7B44A008E}"/>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42349" y="3489878"/>
              <a:ext cx="468000" cy="468000"/>
            </a:xfrm>
            <a:prstGeom prst="rect">
              <a:avLst/>
            </a:prstGeom>
          </p:spPr>
        </p:pic>
      </p:grpSp>
    </p:spTree>
    <p:extLst>
      <p:ext uri="{BB962C8B-B14F-4D97-AF65-F5344CB8AC3E}">
        <p14:creationId xmlns:p14="http://schemas.microsoft.com/office/powerpoint/2010/main" val="36457088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CFF329-B9C8-4A9A-9734-37E8986B42D3}"/>
              </a:ext>
            </a:extLst>
          </p:cNvPr>
          <p:cNvSpPr/>
          <p:nvPr/>
        </p:nvSpPr>
        <p:spPr>
          <a:xfrm>
            <a:off x="0" y="0"/>
            <a:ext cx="9144000" cy="5143500"/>
          </a:xfrm>
          <a:prstGeom prst="rect">
            <a:avLst/>
          </a:prstGeom>
          <a:blipFill dpi="0" rotWithShape="1">
            <a:blip r:embed="rId3">
              <a:alphaModFix amt="2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Box 11">
            <a:extLst>
              <a:ext uri="{FF2B5EF4-FFF2-40B4-BE49-F238E27FC236}">
                <a16:creationId xmlns:a16="http://schemas.microsoft.com/office/drawing/2014/main" id="{83D3E611-8B40-B810-3C2D-D5C4A3972577}"/>
              </a:ext>
            </a:extLst>
          </p:cNvPr>
          <p:cNvSpPr txBox="1"/>
          <p:nvPr/>
        </p:nvSpPr>
        <p:spPr>
          <a:xfrm>
            <a:off x="251520" y="130661"/>
            <a:ext cx="6912768" cy="707886"/>
          </a:xfrm>
          <a:prstGeom prst="rect">
            <a:avLst/>
          </a:prstGeom>
          <a:noFill/>
        </p:spPr>
        <p:txBody>
          <a:bodyPr wrap="square" rtlCol="0">
            <a:spAutoFit/>
          </a:bodyPr>
          <a:lstStyle/>
          <a:p>
            <a:r>
              <a:rPr lang="en-CA" sz="4000" dirty="0">
                <a:latin typeface="+mj-lt"/>
              </a:rPr>
              <a:t>Resources</a:t>
            </a:r>
          </a:p>
        </p:txBody>
      </p:sp>
      <p:sp>
        <p:nvSpPr>
          <p:cNvPr id="14" name="TextBox 13">
            <a:extLst>
              <a:ext uri="{FF2B5EF4-FFF2-40B4-BE49-F238E27FC236}">
                <a16:creationId xmlns:a16="http://schemas.microsoft.com/office/drawing/2014/main" id="{249D9624-CE51-27C5-5B1E-5E1148A69395}"/>
              </a:ext>
            </a:extLst>
          </p:cNvPr>
          <p:cNvSpPr txBox="1"/>
          <p:nvPr/>
        </p:nvSpPr>
        <p:spPr>
          <a:xfrm>
            <a:off x="21444" y="1131590"/>
            <a:ext cx="2088232" cy="400110"/>
          </a:xfrm>
          <a:prstGeom prst="rect">
            <a:avLst/>
          </a:prstGeom>
          <a:noFill/>
        </p:spPr>
        <p:txBody>
          <a:bodyPr wrap="square" rtlCol="0">
            <a:spAutoFit/>
          </a:bodyPr>
          <a:lstStyle/>
          <a:p>
            <a:pPr algn="ctr"/>
            <a:r>
              <a:rPr lang="en-CA" sz="2000" dirty="0">
                <a:latin typeface="+mj-lt"/>
              </a:rPr>
              <a:t>Hereditary Cancer </a:t>
            </a:r>
          </a:p>
        </p:txBody>
      </p:sp>
      <p:sp>
        <p:nvSpPr>
          <p:cNvPr id="15" name="TextBox 14">
            <a:extLst>
              <a:ext uri="{FF2B5EF4-FFF2-40B4-BE49-F238E27FC236}">
                <a16:creationId xmlns:a16="http://schemas.microsoft.com/office/drawing/2014/main" id="{924367E8-F593-75D5-D6C5-E15C3E6C1A16}"/>
              </a:ext>
            </a:extLst>
          </p:cNvPr>
          <p:cNvSpPr txBox="1"/>
          <p:nvPr/>
        </p:nvSpPr>
        <p:spPr>
          <a:xfrm>
            <a:off x="36004" y="1878612"/>
            <a:ext cx="2088232" cy="1015663"/>
          </a:xfrm>
          <a:prstGeom prst="rect">
            <a:avLst/>
          </a:prstGeom>
          <a:noFill/>
        </p:spPr>
        <p:txBody>
          <a:bodyPr wrap="square" rtlCol="0">
            <a:spAutoFit/>
          </a:bodyPr>
          <a:lstStyle/>
          <a:p>
            <a:pPr algn="ctr"/>
            <a:r>
              <a:rPr lang="en-CA" sz="2000" dirty="0">
                <a:latin typeface="+mj-lt"/>
              </a:rPr>
              <a:t>Direct-to-consumer genomic testing</a:t>
            </a:r>
          </a:p>
        </p:txBody>
      </p:sp>
      <p:sp>
        <p:nvSpPr>
          <p:cNvPr id="16" name="TextBox 15">
            <a:extLst>
              <a:ext uri="{FF2B5EF4-FFF2-40B4-BE49-F238E27FC236}">
                <a16:creationId xmlns:a16="http://schemas.microsoft.com/office/drawing/2014/main" id="{3BD7F169-2A26-F075-F6BF-5DFFC39575B1}"/>
              </a:ext>
            </a:extLst>
          </p:cNvPr>
          <p:cNvSpPr txBox="1"/>
          <p:nvPr/>
        </p:nvSpPr>
        <p:spPr>
          <a:xfrm>
            <a:off x="-60938" y="3128711"/>
            <a:ext cx="2088232" cy="707886"/>
          </a:xfrm>
          <a:prstGeom prst="rect">
            <a:avLst/>
          </a:prstGeom>
          <a:noFill/>
        </p:spPr>
        <p:txBody>
          <a:bodyPr wrap="square" rtlCol="0">
            <a:spAutoFit/>
          </a:bodyPr>
          <a:lstStyle/>
          <a:p>
            <a:pPr algn="ctr"/>
            <a:r>
              <a:rPr lang="en-CA" sz="2000" dirty="0">
                <a:latin typeface="+mj-lt"/>
              </a:rPr>
              <a:t>Your everyday genomics needs</a:t>
            </a:r>
          </a:p>
        </p:txBody>
      </p:sp>
      <p:pic>
        <p:nvPicPr>
          <p:cNvPr id="18" name="Picture 17">
            <a:extLst>
              <a:ext uri="{FF2B5EF4-FFF2-40B4-BE49-F238E27FC236}">
                <a16:creationId xmlns:a16="http://schemas.microsoft.com/office/drawing/2014/main" id="{BF06FDF4-8526-4D2A-52D2-8D5132561BEB}"/>
              </a:ext>
            </a:extLst>
          </p:cNvPr>
          <p:cNvPicPr>
            <a:picLocks noChangeAspect="1"/>
          </p:cNvPicPr>
          <p:nvPr/>
        </p:nvPicPr>
        <p:blipFill rotWithShape="1">
          <a:blip r:embed="rId4">
            <a:extLst>
              <a:ext uri="{28A0092B-C50C-407E-A947-70E740481C1C}">
                <a14:useLocalDpi xmlns:a14="http://schemas.microsoft.com/office/drawing/2010/main" val="0"/>
              </a:ext>
            </a:extLst>
          </a:blip>
          <a:srcRect l="1617" r="71701" b="23274"/>
          <a:stretch/>
        </p:blipFill>
        <p:spPr>
          <a:xfrm>
            <a:off x="2349070" y="1145203"/>
            <a:ext cx="2376265" cy="694273"/>
          </a:xfrm>
          <a:prstGeom prst="rect">
            <a:avLst/>
          </a:prstGeom>
        </p:spPr>
      </p:pic>
      <p:graphicFrame>
        <p:nvGraphicFramePr>
          <p:cNvPr id="19" name="Object 18">
            <a:hlinkClick r:id="rId5"/>
            <a:extLst>
              <a:ext uri="{FF2B5EF4-FFF2-40B4-BE49-F238E27FC236}">
                <a16:creationId xmlns:a16="http://schemas.microsoft.com/office/drawing/2014/main" id="{F621F09A-8ED0-E0B9-D9FD-31B7D4457CF5}"/>
              </a:ext>
            </a:extLst>
          </p:cNvPr>
          <p:cNvGraphicFramePr>
            <a:graphicFrameLocks noChangeAspect="1"/>
          </p:cNvGraphicFramePr>
          <p:nvPr>
            <p:extLst>
              <p:ext uri="{D42A27DB-BD31-4B8C-83A1-F6EECF244321}">
                <p14:modId xmlns:p14="http://schemas.microsoft.com/office/powerpoint/2010/main" val="2461498321"/>
              </p:ext>
            </p:extLst>
          </p:nvPr>
        </p:nvGraphicFramePr>
        <p:xfrm>
          <a:off x="2264658" y="2218912"/>
          <a:ext cx="2376265" cy="381247"/>
        </p:xfrm>
        <a:graphic>
          <a:graphicData uri="http://schemas.openxmlformats.org/presentationml/2006/ole">
            <mc:AlternateContent xmlns:mc="http://schemas.openxmlformats.org/markup-compatibility/2006">
              <mc:Choice xmlns:v="urn:schemas-microsoft-com:vml" Requires="v">
                <p:oleObj name="Bitmap Image" r:id="rId6" imgW="4334040" imgH="695160" progId="PBrush">
                  <p:embed/>
                </p:oleObj>
              </mc:Choice>
              <mc:Fallback>
                <p:oleObj name="Bitmap Image" r:id="rId6" imgW="4334040" imgH="695160" progId="PBrush">
                  <p:embed/>
                  <p:pic>
                    <p:nvPicPr>
                      <p:cNvPr id="0" name=""/>
                      <p:cNvPicPr/>
                      <p:nvPr/>
                    </p:nvPicPr>
                    <p:blipFill>
                      <a:blip r:embed="rId7"/>
                      <a:stretch>
                        <a:fillRect/>
                      </a:stretch>
                    </p:blipFill>
                    <p:spPr>
                      <a:xfrm>
                        <a:off x="2264658" y="2218912"/>
                        <a:ext cx="2376265" cy="381247"/>
                      </a:xfrm>
                      <a:prstGeom prst="rect">
                        <a:avLst/>
                      </a:prstGeom>
                    </p:spPr>
                  </p:pic>
                </p:oleObj>
              </mc:Fallback>
            </mc:AlternateContent>
          </a:graphicData>
        </a:graphic>
      </p:graphicFrame>
      <p:pic>
        <p:nvPicPr>
          <p:cNvPr id="20" name="Picture 19" descr="Text&#10;&#10;Description automatically generated with low confidence">
            <a:extLst>
              <a:ext uri="{FF2B5EF4-FFF2-40B4-BE49-F238E27FC236}">
                <a16:creationId xmlns:a16="http://schemas.microsoft.com/office/drawing/2014/main" id="{008F3878-67A7-CFA5-32BE-042727D5D0B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55624" y="3100102"/>
            <a:ext cx="1413396" cy="809758"/>
          </a:xfrm>
          <a:prstGeom prst="rect">
            <a:avLst/>
          </a:prstGeom>
          <a:ln>
            <a:noFill/>
          </a:ln>
          <a:effectLst>
            <a:outerShdw blurRad="292100" dist="139700" dir="2700000" algn="tl" rotWithShape="0">
              <a:srgbClr val="333333">
                <a:alpha val="65000"/>
              </a:srgbClr>
            </a:outerShdw>
          </a:effectLst>
        </p:spPr>
      </p:pic>
      <p:pic>
        <p:nvPicPr>
          <p:cNvPr id="21" name="Picture 20" descr="Graphical user interface&#10;&#10;Description automatically generated with medium confidence">
            <a:extLst>
              <a:ext uri="{FF2B5EF4-FFF2-40B4-BE49-F238E27FC236}">
                <a16:creationId xmlns:a16="http://schemas.microsoft.com/office/drawing/2014/main" id="{0DEC96E9-60EE-BC34-6611-3EF901A52AA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19589" y="3175212"/>
            <a:ext cx="1348963" cy="612000"/>
          </a:xfrm>
          <a:prstGeom prst="rect">
            <a:avLst/>
          </a:prstGeom>
          <a:ln>
            <a:noFill/>
          </a:ln>
          <a:effectLst>
            <a:outerShdw blurRad="292100" dist="139700" dir="2700000" algn="tl" rotWithShape="0">
              <a:srgbClr val="333333">
                <a:alpha val="65000"/>
              </a:srgbClr>
            </a:outerShdw>
          </a:effectLst>
        </p:spPr>
      </p:pic>
      <p:pic>
        <p:nvPicPr>
          <p:cNvPr id="22" name="Picture 21" descr="A picture containing text, clipart&#10;&#10;Description automatically generated">
            <a:extLst>
              <a:ext uri="{FF2B5EF4-FFF2-40B4-BE49-F238E27FC236}">
                <a16:creationId xmlns:a16="http://schemas.microsoft.com/office/drawing/2014/main" id="{C16604BC-A70D-FD7D-8246-229CC327977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80710" y="3196202"/>
            <a:ext cx="1456493" cy="612000"/>
          </a:xfrm>
          <a:prstGeom prst="rect">
            <a:avLst/>
          </a:prstGeom>
          <a:ln>
            <a:noFill/>
          </a:ln>
          <a:effectLst>
            <a:outerShdw blurRad="292100" dist="139700" dir="2700000" algn="tl" rotWithShape="0">
              <a:srgbClr val="333333">
                <a:alpha val="65000"/>
              </a:srgbClr>
            </a:outerShdw>
          </a:effectLst>
        </p:spPr>
      </p:pic>
      <p:sp>
        <p:nvSpPr>
          <p:cNvPr id="23" name="TextBox 22">
            <a:extLst>
              <a:ext uri="{FF2B5EF4-FFF2-40B4-BE49-F238E27FC236}">
                <a16:creationId xmlns:a16="http://schemas.microsoft.com/office/drawing/2014/main" id="{69E1E6C2-33C8-1C3E-9DF4-5C3C7772182D}"/>
              </a:ext>
            </a:extLst>
          </p:cNvPr>
          <p:cNvSpPr txBox="1"/>
          <p:nvPr/>
        </p:nvSpPr>
        <p:spPr>
          <a:xfrm>
            <a:off x="5053424" y="2119459"/>
            <a:ext cx="2088232" cy="400110"/>
          </a:xfrm>
          <a:prstGeom prst="rect">
            <a:avLst/>
          </a:prstGeom>
          <a:noFill/>
        </p:spPr>
        <p:txBody>
          <a:bodyPr wrap="square" rtlCol="0">
            <a:spAutoFit/>
          </a:bodyPr>
          <a:lstStyle/>
          <a:p>
            <a:pPr algn="ctr"/>
            <a:r>
              <a:rPr lang="en-CA" sz="2000" dirty="0">
                <a:latin typeface="Ink Free" panose="03080402000500000000" pitchFamily="66" charset="0"/>
              </a:rPr>
              <a:t>www.genome.gov</a:t>
            </a:r>
          </a:p>
        </p:txBody>
      </p:sp>
      <p:sp>
        <p:nvSpPr>
          <p:cNvPr id="24" name="TextBox 23">
            <a:extLst>
              <a:ext uri="{FF2B5EF4-FFF2-40B4-BE49-F238E27FC236}">
                <a16:creationId xmlns:a16="http://schemas.microsoft.com/office/drawing/2014/main" id="{90BF635E-46CC-9273-0996-2AF89D7B70DC}"/>
              </a:ext>
            </a:extLst>
          </p:cNvPr>
          <p:cNvSpPr txBox="1"/>
          <p:nvPr/>
        </p:nvSpPr>
        <p:spPr>
          <a:xfrm>
            <a:off x="6223331" y="2975157"/>
            <a:ext cx="3029189" cy="400110"/>
          </a:xfrm>
          <a:prstGeom prst="rect">
            <a:avLst/>
          </a:prstGeom>
          <a:noFill/>
        </p:spPr>
        <p:txBody>
          <a:bodyPr wrap="square" rtlCol="0">
            <a:spAutoFit/>
          </a:bodyPr>
          <a:lstStyle/>
          <a:p>
            <a:pPr algn="ctr"/>
            <a:r>
              <a:rPr lang="en-CA" sz="2000" dirty="0">
                <a:latin typeface="Ink Free" panose="03080402000500000000" pitchFamily="66" charset="0"/>
              </a:rPr>
              <a:t>www.geneticseducation.ca</a:t>
            </a:r>
          </a:p>
        </p:txBody>
      </p:sp>
      <p:sp>
        <p:nvSpPr>
          <p:cNvPr id="27" name="TextBox 26">
            <a:extLst>
              <a:ext uri="{FF2B5EF4-FFF2-40B4-BE49-F238E27FC236}">
                <a16:creationId xmlns:a16="http://schemas.microsoft.com/office/drawing/2014/main" id="{7E2548DD-BB12-ECF0-6B6B-EC815A8100B2}"/>
              </a:ext>
            </a:extLst>
          </p:cNvPr>
          <p:cNvSpPr txBox="1"/>
          <p:nvPr/>
        </p:nvSpPr>
        <p:spPr>
          <a:xfrm>
            <a:off x="4504878" y="1176467"/>
            <a:ext cx="4042869" cy="400110"/>
          </a:xfrm>
          <a:prstGeom prst="rect">
            <a:avLst/>
          </a:prstGeom>
          <a:noFill/>
        </p:spPr>
        <p:txBody>
          <a:bodyPr wrap="square" rtlCol="0">
            <a:spAutoFit/>
          </a:bodyPr>
          <a:lstStyle/>
          <a:p>
            <a:pPr algn="ctr"/>
            <a:r>
              <a:rPr lang="en-CA" sz="2000" dirty="0">
                <a:latin typeface="Ink Free" panose="03080402000500000000" pitchFamily="66" charset="0"/>
              </a:rPr>
              <a:t>www.cancercareontario.ca</a:t>
            </a:r>
          </a:p>
        </p:txBody>
      </p:sp>
    </p:spTree>
    <p:extLst>
      <p:ext uri="{BB962C8B-B14F-4D97-AF65-F5344CB8AC3E}">
        <p14:creationId xmlns:p14="http://schemas.microsoft.com/office/powerpoint/2010/main" val="34693315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7EBA5-BFBC-38DD-3D2F-01758E8E5B41}"/>
              </a:ext>
            </a:extLst>
          </p:cNvPr>
          <p:cNvSpPr>
            <a:spLocks noGrp="1"/>
          </p:cNvSpPr>
          <p:nvPr>
            <p:ph type="title"/>
          </p:nvPr>
        </p:nvSpPr>
        <p:spPr>
          <a:xfrm>
            <a:off x="457200" y="-236562"/>
            <a:ext cx="8229600" cy="857250"/>
          </a:xfrm>
        </p:spPr>
        <p:txBody>
          <a:bodyPr/>
          <a:lstStyle/>
          <a:p>
            <a:r>
              <a:rPr lang="en-CA" sz="1800" dirty="0"/>
              <a:t>Provincial cancer screening programs</a:t>
            </a:r>
          </a:p>
        </p:txBody>
      </p:sp>
      <p:sp>
        <p:nvSpPr>
          <p:cNvPr id="3" name="Content Placeholder 2">
            <a:extLst>
              <a:ext uri="{FF2B5EF4-FFF2-40B4-BE49-F238E27FC236}">
                <a16:creationId xmlns:a16="http://schemas.microsoft.com/office/drawing/2014/main" id="{0735F654-4990-CB5C-50C2-BEB0BADA7D0C}"/>
              </a:ext>
            </a:extLst>
          </p:cNvPr>
          <p:cNvSpPr>
            <a:spLocks noGrp="1"/>
          </p:cNvSpPr>
          <p:nvPr>
            <p:ph idx="1"/>
          </p:nvPr>
        </p:nvSpPr>
        <p:spPr>
          <a:xfrm>
            <a:off x="491627" y="411510"/>
            <a:ext cx="8229600" cy="3394472"/>
          </a:xfrm>
        </p:spPr>
        <p:txBody>
          <a:bodyPr/>
          <a:lstStyle/>
          <a:p>
            <a:pPr algn="l"/>
            <a:r>
              <a:rPr lang="en-CA" sz="800" b="1" i="0" dirty="0">
                <a:solidFill>
                  <a:srgbClr val="6D81DD"/>
                </a:solidFill>
                <a:effectLst/>
                <a:latin typeface="Calibri" panose="020F0502020204030204" pitchFamily="34" charset="0"/>
              </a:rPr>
              <a:t>Breast cancer screening</a:t>
            </a:r>
          </a:p>
          <a:p>
            <a:pPr algn="l">
              <a:spcAft>
                <a:spcPts val="100"/>
              </a:spcAft>
            </a:pPr>
            <a:r>
              <a:rPr lang="en-CA" sz="900" b="0" i="0" dirty="0">
                <a:solidFill>
                  <a:srgbClr val="000000"/>
                </a:solidFill>
                <a:effectLst/>
                <a:latin typeface="Symbol" panose="05050102010706020507" pitchFamily="18" charset="2"/>
              </a:rPr>
              <a:t>·</a:t>
            </a:r>
            <a:r>
              <a:rPr lang="en-CA" sz="500" b="0" i="0" dirty="0">
                <a:solidFill>
                  <a:srgbClr val="000000"/>
                </a:solidFill>
                <a:effectLst/>
                <a:latin typeface="Times New Roman" panose="02020603050405020304" pitchFamily="18" charset="0"/>
              </a:rPr>
              <a:t>         </a:t>
            </a:r>
            <a:r>
              <a:rPr lang="en-CA" sz="900" b="0" i="0" u="none" strike="noStrike" dirty="0">
                <a:solidFill>
                  <a:srgbClr val="6D81DD"/>
                </a:solidFill>
                <a:effectLst/>
                <a:latin typeface="Verdana" panose="020B0604030504040204" pitchFamily="34" charset="0"/>
                <a:hlinkClick r:id="rId2"/>
              </a:rPr>
              <a:t>Alberta Breast Cancer Screening Program</a:t>
            </a:r>
            <a:r>
              <a:rPr lang="en-CA" sz="900" b="0" i="0" dirty="0">
                <a:solidFill>
                  <a:srgbClr val="000000"/>
                </a:solidFill>
                <a:effectLst/>
                <a:latin typeface="Verdana" panose="020B0604030504040204" pitchFamily="34" charset="0"/>
              </a:rPr>
              <a:t> [Accessed Sept 2022]</a:t>
            </a:r>
          </a:p>
          <a:p>
            <a:pPr algn="l">
              <a:spcAft>
                <a:spcPts val="100"/>
              </a:spcAft>
            </a:pPr>
            <a:r>
              <a:rPr lang="en-CA" sz="900" b="0" i="0" dirty="0">
                <a:solidFill>
                  <a:srgbClr val="000000"/>
                </a:solidFill>
                <a:effectLst/>
                <a:latin typeface="Symbol" panose="05050102010706020507" pitchFamily="18" charset="2"/>
              </a:rPr>
              <a:t>·</a:t>
            </a:r>
            <a:r>
              <a:rPr lang="en-CA" sz="500" b="0" i="0" dirty="0">
                <a:solidFill>
                  <a:srgbClr val="000000"/>
                </a:solidFill>
                <a:effectLst/>
                <a:latin typeface="Times New Roman" panose="02020603050405020304" pitchFamily="18" charset="0"/>
              </a:rPr>
              <a:t>         </a:t>
            </a:r>
            <a:r>
              <a:rPr lang="en-CA" sz="900" b="0" i="0" u="none" strike="noStrike" dirty="0">
                <a:solidFill>
                  <a:srgbClr val="6D81DD"/>
                </a:solidFill>
                <a:effectLst/>
                <a:latin typeface="Verdana" panose="020B0604030504040204" pitchFamily="34" charset="0"/>
                <a:hlinkClick r:id="rId3"/>
              </a:rPr>
              <a:t>British Columbia Cancer Breast Screening</a:t>
            </a:r>
            <a:r>
              <a:rPr lang="en-CA" sz="900" b="0" i="0" dirty="0">
                <a:solidFill>
                  <a:srgbClr val="000000"/>
                </a:solidFill>
                <a:effectLst/>
                <a:latin typeface="Verdana" panose="020B0604030504040204" pitchFamily="34" charset="0"/>
              </a:rPr>
              <a:t> [Accessed Sept 2022]</a:t>
            </a:r>
          </a:p>
          <a:p>
            <a:pPr algn="l">
              <a:spcAft>
                <a:spcPts val="100"/>
              </a:spcAft>
            </a:pPr>
            <a:r>
              <a:rPr lang="en-CA" sz="900" b="0" i="0" dirty="0">
                <a:solidFill>
                  <a:srgbClr val="000000"/>
                </a:solidFill>
                <a:effectLst/>
                <a:latin typeface="Symbol" panose="05050102010706020507" pitchFamily="18" charset="2"/>
              </a:rPr>
              <a:t>·</a:t>
            </a:r>
            <a:r>
              <a:rPr lang="en-CA" sz="500" b="0" i="0" dirty="0">
                <a:solidFill>
                  <a:srgbClr val="000000"/>
                </a:solidFill>
                <a:effectLst/>
                <a:latin typeface="Times New Roman" panose="02020603050405020304" pitchFamily="18" charset="0"/>
              </a:rPr>
              <a:t>         </a:t>
            </a:r>
            <a:r>
              <a:rPr lang="en-CA" sz="900" b="0" i="0" u="none" strike="noStrike" dirty="0">
                <a:solidFill>
                  <a:srgbClr val="6D81DD"/>
                </a:solidFill>
                <a:effectLst/>
                <a:latin typeface="Verdana" panose="020B0604030504040204" pitchFamily="34" charset="0"/>
                <a:hlinkClick r:id="rId4"/>
              </a:rPr>
              <a:t>Manitoba </a:t>
            </a:r>
            <a:r>
              <a:rPr lang="en-CA" sz="900" b="0" i="0" u="none" strike="noStrike" dirty="0" err="1">
                <a:solidFill>
                  <a:srgbClr val="6D81DD"/>
                </a:solidFill>
                <a:effectLst/>
                <a:latin typeface="Verdana" panose="020B0604030504040204" pitchFamily="34" charset="0"/>
                <a:hlinkClick r:id="rId4"/>
              </a:rPr>
              <a:t>BreastCheck</a:t>
            </a:r>
            <a:r>
              <a:rPr lang="en-CA" sz="900" b="0" i="0" dirty="0">
                <a:solidFill>
                  <a:srgbClr val="000000"/>
                </a:solidFill>
                <a:effectLst/>
                <a:latin typeface="Verdana" panose="020B0604030504040204" pitchFamily="34" charset="0"/>
              </a:rPr>
              <a:t> [Accessed Sept 2022]</a:t>
            </a:r>
          </a:p>
          <a:p>
            <a:pPr algn="l">
              <a:spcAft>
                <a:spcPts val="100"/>
              </a:spcAft>
            </a:pPr>
            <a:r>
              <a:rPr lang="en-CA" sz="900" b="0" i="0" dirty="0">
                <a:solidFill>
                  <a:srgbClr val="000000"/>
                </a:solidFill>
                <a:effectLst/>
                <a:latin typeface="Symbol" panose="05050102010706020507" pitchFamily="18" charset="2"/>
              </a:rPr>
              <a:t>·</a:t>
            </a:r>
            <a:r>
              <a:rPr lang="en-CA" sz="500" b="0" i="0" dirty="0">
                <a:solidFill>
                  <a:srgbClr val="000000"/>
                </a:solidFill>
                <a:effectLst/>
                <a:latin typeface="Times New Roman" panose="02020603050405020304" pitchFamily="18" charset="0"/>
              </a:rPr>
              <a:t>         </a:t>
            </a:r>
            <a:r>
              <a:rPr lang="en-CA" sz="900" b="0" i="0" u="none" strike="noStrike" dirty="0">
                <a:solidFill>
                  <a:srgbClr val="6D81DD"/>
                </a:solidFill>
                <a:effectLst/>
                <a:latin typeface="Verdana" panose="020B0604030504040204" pitchFamily="34" charset="0"/>
                <a:hlinkClick r:id="rId5"/>
              </a:rPr>
              <a:t>New Brunswick Breast Cancer Screening Program</a:t>
            </a:r>
            <a:r>
              <a:rPr lang="en-CA" sz="900" b="0" i="0" dirty="0">
                <a:solidFill>
                  <a:srgbClr val="000000"/>
                </a:solidFill>
                <a:effectLst/>
                <a:latin typeface="Verdana" panose="020B0604030504040204" pitchFamily="34" charset="0"/>
              </a:rPr>
              <a:t> [Accessed Sept 2022]</a:t>
            </a:r>
          </a:p>
          <a:p>
            <a:pPr algn="l">
              <a:spcAft>
                <a:spcPts val="100"/>
              </a:spcAft>
            </a:pPr>
            <a:r>
              <a:rPr lang="en-CA" sz="900" b="0" i="0" dirty="0">
                <a:solidFill>
                  <a:srgbClr val="000000"/>
                </a:solidFill>
                <a:effectLst/>
                <a:latin typeface="Symbol" panose="05050102010706020507" pitchFamily="18" charset="2"/>
              </a:rPr>
              <a:t>·</a:t>
            </a:r>
            <a:r>
              <a:rPr lang="en-CA" sz="500" b="0" i="0" dirty="0">
                <a:solidFill>
                  <a:srgbClr val="000000"/>
                </a:solidFill>
                <a:effectLst/>
                <a:latin typeface="Times New Roman" panose="02020603050405020304" pitchFamily="18" charset="0"/>
              </a:rPr>
              <a:t>         </a:t>
            </a:r>
            <a:r>
              <a:rPr lang="en-CA" sz="900" b="0" i="0" u="none" strike="noStrike" dirty="0">
                <a:solidFill>
                  <a:srgbClr val="6D81DD"/>
                </a:solidFill>
                <a:effectLst/>
                <a:latin typeface="Verdana" panose="020B0604030504040204" pitchFamily="34" charset="0"/>
                <a:hlinkClick r:id="rId6"/>
              </a:rPr>
              <a:t>Nova Scotia Breast Screening Program</a:t>
            </a:r>
            <a:r>
              <a:rPr lang="en-CA" sz="900" b="0" i="0" dirty="0">
                <a:solidFill>
                  <a:srgbClr val="000000"/>
                </a:solidFill>
                <a:effectLst/>
                <a:latin typeface="Verdana" panose="020B0604030504040204" pitchFamily="34" charset="0"/>
              </a:rPr>
              <a:t> [Accessed Sept 2022]</a:t>
            </a:r>
          </a:p>
          <a:p>
            <a:pPr algn="l">
              <a:spcAft>
                <a:spcPts val="100"/>
              </a:spcAft>
            </a:pPr>
            <a:r>
              <a:rPr lang="en-CA" sz="900" b="0" i="0" dirty="0">
                <a:solidFill>
                  <a:srgbClr val="000000"/>
                </a:solidFill>
                <a:effectLst/>
                <a:latin typeface="Symbol" panose="05050102010706020507" pitchFamily="18" charset="2"/>
              </a:rPr>
              <a:t>·</a:t>
            </a:r>
            <a:r>
              <a:rPr lang="en-CA" sz="500" b="0" i="0" dirty="0">
                <a:solidFill>
                  <a:srgbClr val="000000"/>
                </a:solidFill>
                <a:effectLst/>
                <a:latin typeface="Times New Roman" panose="02020603050405020304" pitchFamily="18" charset="0"/>
              </a:rPr>
              <a:t>         </a:t>
            </a:r>
            <a:r>
              <a:rPr lang="en-CA" sz="900" b="0" i="0" u="none" strike="noStrike" dirty="0">
                <a:solidFill>
                  <a:srgbClr val="6D81DD"/>
                </a:solidFill>
                <a:effectLst/>
                <a:latin typeface="Verdana" panose="020B0604030504040204" pitchFamily="34" charset="0"/>
                <a:hlinkClick r:id="rId7"/>
              </a:rPr>
              <a:t>Prince Edward Island Breast Screening Program</a:t>
            </a:r>
            <a:r>
              <a:rPr lang="en-CA" sz="900" b="0" i="0" dirty="0">
                <a:solidFill>
                  <a:srgbClr val="000000"/>
                </a:solidFill>
                <a:effectLst/>
                <a:latin typeface="Verdana" panose="020B0604030504040204" pitchFamily="34" charset="0"/>
              </a:rPr>
              <a:t> [Accessed Sept 2022]</a:t>
            </a:r>
          </a:p>
          <a:p>
            <a:pPr algn="l">
              <a:spcAft>
                <a:spcPts val="100"/>
              </a:spcAft>
            </a:pPr>
            <a:r>
              <a:rPr lang="en-CA" sz="900" b="0" i="0" dirty="0">
                <a:solidFill>
                  <a:srgbClr val="000000"/>
                </a:solidFill>
                <a:effectLst/>
                <a:latin typeface="Symbol" panose="05050102010706020507" pitchFamily="18" charset="2"/>
              </a:rPr>
              <a:t>·</a:t>
            </a:r>
            <a:r>
              <a:rPr lang="en-CA" sz="500" b="0" i="0" dirty="0">
                <a:solidFill>
                  <a:srgbClr val="000000"/>
                </a:solidFill>
                <a:effectLst/>
                <a:latin typeface="Times New Roman" panose="02020603050405020304" pitchFamily="18" charset="0"/>
              </a:rPr>
              <a:t>         </a:t>
            </a:r>
            <a:r>
              <a:rPr lang="en-CA" sz="900" b="0" i="0" dirty="0">
                <a:solidFill>
                  <a:srgbClr val="000000"/>
                </a:solidFill>
                <a:effectLst/>
                <a:latin typeface="Verdana" panose="020B0604030504040204" pitchFamily="34" charset="0"/>
              </a:rPr>
              <a:t>Newfoundland and Labrador </a:t>
            </a:r>
            <a:r>
              <a:rPr lang="en-CA" sz="900" b="0" i="0" u="none" strike="noStrike" dirty="0">
                <a:solidFill>
                  <a:srgbClr val="6D81DD"/>
                </a:solidFill>
                <a:effectLst/>
                <a:latin typeface="Verdana" panose="020B0604030504040204" pitchFamily="34" charset="0"/>
                <a:hlinkClick r:id="rId8"/>
              </a:rPr>
              <a:t>Breast Screening Program</a:t>
            </a:r>
            <a:r>
              <a:rPr lang="en-CA" sz="900" b="0" i="0" dirty="0">
                <a:solidFill>
                  <a:srgbClr val="000000"/>
                </a:solidFill>
                <a:effectLst/>
                <a:latin typeface="Verdana" panose="020B0604030504040204" pitchFamily="34" charset="0"/>
              </a:rPr>
              <a:t> [Accessed Sept 2022]</a:t>
            </a:r>
          </a:p>
          <a:p>
            <a:pPr algn="l">
              <a:spcAft>
                <a:spcPts val="100"/>
              </a:spcAft>
            </a:pPr>
            <a:r>
              <a:rPr lang="en-CA" sz="900" b="0" i="0" dirty="0">
                <a:solidFill>
                  <a:srgbClr val="000000"/>
                </a:solidFill>
                <a:effectLst/>
                <a:latin typeface="Symbol" panose="05050102010706020507" pitchFamily="18" charset="2"/>
              </a:rPr>
              <a:t>·</a:t>
            </a:r>
            <a:r>
              <a:rPr lang="en-CA" sz="500" b="0" i="0" dirty="0">
                <a:solidFill>
                  <a:srgbClr val="000000"/>
                </a:solidFill>
                <a:effectLst/>
                <a:latin typeface="Times New Roman" panose="02020603050405020304" pitchFamily="18" charset="0"/>
              </a:rPr>
              <a:t>         </a:t>
            </a:r>
            <a:r>
              <a:rPr lang="en-CA" sz="900" b="0" i="0" u="none" strike="noStrike" dirty="0">
                <a:solidFill>
                  <a:srgbClr val="6D81DD"/>
                </a:solidFill>
                <a:effectLst/>
                <a:latin typeface="Verdana" panose="020B0604030504040204" pitchFamily="34" charset="0"/>
                <a:hlinkClick r:id="rId9"/>
              </a:rPr>
              <a:t>Ontario Breast Screening Program</a:t>
            </a:r>
            <a:r>
              <a:rPr lang="en-CA" sz="900" b="0" i="0" dirty="0">
                <a:solidFill>
                  <a:srgbClr val="000000"/>
                </a:solidFill>
                <a:effectLst/>
                <a:latin typeface="Verdana" panose="020B0604030504040204" pitchFamily="34" charset="0"/>
              </a:rPr>
              <a:t> [Accessed Sept 2022]</a:t>
            </a:r>
          </a:p>
          <a:p>
            <a:pPr marL="914400" marR="0" algn="l">
              <a:spcBef>
                <a:spcPts val="0"/>
              </a:spcBef>
              <a:spcAft>
                <a:spcPts val="100"/>
              </a:spcAft>
            </a:pPr>
            <a:r>
              <a:rPr lang="en-CA" sz="900" b="0" i="0" dirty="0">
                <a:solidFill>
                  <a:srgbClr val="000000"/>
                </a:solidFill>
                <a:effectLst/>
                <a:latin typeface="Courier New" panose="02070309020205020404" pitchFamily="49" charset="0"/>
              </a:rPr>
              <a:t>o</a:t>
            </a:r>
            <a:r>
              <a:rPr lang="en-CA" sz="500" b="0" i="0" dirty="0">
                <a:solidFill>
                  <a:srgbClr val="000000"/>
                </a:solidFill>
                <a:effectLst/>
                <a:latin typeface="Times New Roman" panose="02020603050405020304" pitchFamily="18" charset="0"/>
              </a:rPr>
              <a:t>   </a:t>
            </a:r>
            <a:r>
              <a:rPr lang="en-CA" sz="900" b="0" i="0" u="none" strike="noStrike" dirty="0">
                <a:solidFill>
                  <a:srgbClr val="6D81DD"/>
                </a:solidFill>
                <a:effectLst/>
                <a:latin typeface="Verdana" panose="020B0604030504040204" pitchFamily="34" charset="0"/>
                <a:hlinkClick r:id="rId10"/>
              </a:rPr>
              <a:t>High Risk Ontario Breast Screening Program</a:t>
            </a:r>
            <a:r>
              <a:rPr lang="en-CA" sz="900" b="0" i="0" dirty="0">
                <a:solidFill>
                  <a:srgbClr val="000000"/>
                </a:solidFill>
                <a:effectLst/>
                <a:latin typeface="Verdana" panose="020B0604030504040204" pitchFamily="34" charset="0"/>
              </a:rPr>
              <a:t> [Accessed Sept 2022]</a:t>
            </a:r>
          </a:p>
          <a:p>
            <a:pPr algn="l">
              <a:spcAft>
                <a:spcPts val="100"/>
              </a:spcAft>
            </a:pPr>
            <a:r>
              <a:rPr lang="en-CA" sz="900" b="0" i="0" dirty="0">
                <a:solidFill>
                  <a:srgbClr val="000000"/>
                </a:solidFill>
                <a:effectLst/>
                <a:latin typeface="Symbol" panose="05050102010706020507" pitchFamily="18" charset="2"/>
              </a:rPr>
              <a:t>·</a:t>
            </a:r>
            <a:r>
              <a:rPr lang="en-CA" sz="500" b="0" i="0" dirty="0">
                <a:solidFill>
                  <a:srgbClr val="000000"/>
                </a:solidFill>
                <a:effectLst/>
                <a:latin typeface="Times New Roman" panose="02020603050405020304" pitchFamily="18" charset="0"/>
              </a:rPr>
              <a:t>         </a:t>
            </a:r>
            <a:r>
              <a:rPr lang="en-CA" sz="900" b="0" i="0" u="none" strike="noStrike" dirty="0">
                <a:solidFill>
                  <a:srgbClr val="6D81DD"/>
                </a:solidFill>
                <a:effectLst/>
                <a:latin typeface="Verdana" panose="020B0604030504040204" pitchFamily="34" charset="0"/>
                <a:hlinkClick r:id="rId11"/>
              </a:rPr>
              <a:t>Québec Breast Cancer Screening Program</a:t>
            </a:r>
            <a:r>
              <a:rPr lang="en-CA" sz="900" b="0" i="0" dirty="0">
                <a:solidFill>
                  <a:srgbClr val="000000"/>
                </a:solidFill>
                <a:effectLst/>
                <a:latin typeface="Verdana" panose="020B0604030504040204" pitchFamily="34" charset="0"/>
              </a:rPr>
              <a:t> [Accessed Sept 2022]</a:t>
            </a:r>
          </a:p>
          <a:p>
            <a:pPr algn="l">
              <a:spcAft>
                <a:spcPts val="100"/>
              </a:spcAft>
            </a:pPr>
            <a:r>
              <a:rPr lang="en-CA" sz="900" b="0" i="0" dirty="0">
                <a:solidFill>
                  <a:srgbClr val="000000"/>
                </a:solidFill>
                <a:effectLst/>
                <a:latin typeface="Symbol" panose="05050102010706020507" pitchFamily="18" charset="2"/>
              </a:rPr>
              <a:t>·</a:t>
            </a:r>
            <a:r>
              <a:rPr lang="en-CA" sz="500" b="0" i="0" dirty="0">
                <a:solidFill>
                  <a:srgbClr val="000000"/>
                </a:solidFill>
                <a:effectLst/>
                <a:latin typeface="Times New Roman" panose="02020603050405020304" pitchFamily="18" charset="0"/>
              </a:rPr>
              <a:t>         </a:t>
            </a:r>
            <a:r>
              <a:rPr lang="en-CA" sz="900" b="0" i="0" dirty="0">
                <a:solidFill>
                  <a:srgbClr val="000000"/>
                </a:solidFill>
                <a:effectLst/>
                <a:latin typeface="Verdana" panose="020B0604030504040204" pitchFamily="34" charset="0"/>
              </a:rPr>
              <a:t>Saskatchewan </a:t>
            </a:r>
            <a:r>
              <a:rPr lang="en-CA" sz="900" b="0" i="0" u="none" strike="noStrike" dirty="0">
                <a:solidFill>
                  <a:srgbClr val="6D81DD"/>
                </a:solidFill>
                <a:effectLst/>
                <a:latin typeface="Verdana" panose="020B0604030504040204" pitchFamily="34" charset="0"/>
                <a:hlinkClick r:id="rId12"/>
              </a:rPr>
              <a:t>Breast Cancer Screening guidelines and resources</a:t>
            </a:r>
            <a:r>
              <a:rPr lang="en-CA" sz="900" b="0" i="0" dirty="0">
                <a:solidFill>
                  <a:srgbClr val="000000"/>
                </a:solidFill>
                <a:effectLst/>
                <a:latin typeface="Verdana" panose="020B0604030504040204" pitchFamily="34" charset="0"/>
              </a:rPr>
              <a:t> [Accessed Sept 2022]</a:t>
            </a:r>
          </a:p>
          <a:p>
            <a:pPr algn="l">
              <a:spcAft>
                <a:spcPts val="100"/>
              </a:spcAft>
            </a:pPr>
            <a:r>
              <a:rPr lang="en-CA" sz="900" b="0" i="0" dirty="0">
                <a:solidFill>
                  <a:srgbClr val="000000"/>
                </a:solidFill>
                <a:effectLst/>
                <a:latin typeface="Symbol" panose="05050102010706020507" pitchFamily="18" charset="2"/>
              </a:rPr>
              <a:t>·</a:t>
            </a:r>
            <a:r>
              <a:rPr lang="en-CA" sz="500" b="0" i="0" dirty="0">
                <a:solidFill>
                  <a:srgbClr val="000000"/>
                </a:solidFill>
                <a:effectLst/>
                <a:latin typeface="Times New Roman" panose="02020603050405020304" pitchFamily="18" charset="0"/>
              </a:rPr>
              <a:t>         </a:t>
            </a:r>
            <a:r>
              <a:rPr lang="en-CA" sz="900" b="0" i="0" u="none" strike="noStrike" dirty="0">
                <a:solidFill>
                  <a:srgbClr val="6D81DD"/>
                </a:solidFill>
                <a:effectLst/>
                <a:latin typeface="Verdana" panose="020B0604030504040204" pitchFamily="34" charset="0"/>
                <a:hlinkClick r:id="rId13"/>
              </a:rPr>
              <a:t>Yukon Mammography Program</a:t>
            </a:r>
            <a:r>
              <a:rPr lang="en-CA" sz="900" b="0" i="0" dirty="0">
                <a:solidFill>
                  <a:srgbClr val="000000"/>
                </a:solidFill>
                <a:effectLst/>
                <a:latin typeface="Verdana" panose="020B0604030504040204" pitchFamily="34" charset="0"/>
              </a:rPr>
              <a:t> [Accessed Sept 2022]</a:t>
            </a:r>
          </a:p>
          <a:p>
            <a:pPr algn="l">
              <a:spcAft>
                <a:spcPts val="100"/>
              </a:spcAft>
            </a:pPr>
            <a:r>
              <a:rPr lang="en-CA" sz="900" b="0" i="0" dirty="0">
                <a:solidFill>
                  <a:srgbClr val="000000"/>
                </a:solidFill>
                <a:effectLst/>
                <a:latin typeface="Symbol" panose="05050102010706020507" pitchFamily="18" charset="2"/>
              </a:rPr>
              <a:t>·</a:t>
            </a:r>
            <a:r>
              <a:rPr lang="en-CA" sz="500" b="0" i="0" dirty="0">
                <a:solidFill>
                  <a:srgbClr val="000000"/>
                </a:solidFill>
                <a:effectLst/>
                <a:latin typeface="Times New Roman" panose="02020603050405020304" pitchFamily="18" charset="0"/>
              </a:rPr>
              <a:t>         </a:t>
            </a:r>
            <a:r>
              <a:rPr lang="en-CA" sz="900" b="0" i="0" dirty="0">
                <a:solidFill>
                  <a:srgbClr val="000000"/>
                </a:solidFill>
                <a:effectLst/>
                <a:latin typeface="Verdana" panose="020B0604030504040204" pitchFamily="34" charset="0"/>
              </a:rPr>
              <a:t>Northwest Territories </a:t>
            </a:r>
            <a:r>
              <a:rPr lang="en-CA" sz="900" b="0" i="0" u="none" strike="noStrike" dirty="0">
                <a:solidFill>
                  <a:srgbClr val="6D81DD"/>
                </a:solidFill>
                <a:effectLst/>
                <a:latin typeface="Verdana" panose="020B0604030504040204" pitchFamily="34" charset="0"/>
                <a:hlinkClick r:id="rId14"/>
              </a:rPr>
              <a:t>Breast Cancer Screening</a:t>
            </a:r>
            <a:r>
              <a:rPr lang="en-CA" sz="900" b="0" i="0" dirty="0">
                <a:solidFill>
                  <a:srgbClr val="000000"/>
                </a:solidFill>
                <a:effectLst/>
                <a:latin typeface="Verdana" panose="020B0604030504040204" pitchFamily="34" charset="0"/>
              </a:rPr>
              <a:t> [Accessed Sept 2002]</a:t>
            </a:r>
          </a:p>
          <a:p>
            <a:pPr algn="l"/>
            <a:r>
              <a:rPr lang="en-CA" sz="900" b="0" i="0" dirty="0">
                <a:solidFill>
                  <a:srgbClr val="000000"/>
                </a:solidFill>
                <a:effectLst/>
                <a:latin typeface="Verdana" panose="020B0604030504040204" pitchFamily="34" charset="0"/>
              </a:rPr>
              <a:t> </a:t>
            </a:r>
          </a:p>
          <a:p>
            <a:pPr algn="l"/>
            <a:r>
              <a:rPr lang="en-CA" sz="800" b="1" i="0" dirty="0">
                <a:solidFill>
                  <a:srgbClr val="6D81DD"/>
                </a:solidFill>
                <a:effectLst/>
                <a:latin typeface="Calibri" panose="020F0502020204030204" pitchFamily="34" charset="0"/>
              </a:rPr>
              <a:t>Colorectal cancer screening</a:t>
            </a:r>
          </a:p>
          <a:p>
            <a:pPr algn="l"/>
            <a:r>
              <a:rPr lang="en-CA" sz="900" b="0" i="0" dirty="0">
                <a:solidFill>
                  <a:srgbClr val="000000"/>
                </a:solidFill>
                <a:effectLst/>
                <a:latin typeface="Symbol" panose="05050102010706020507" pitchFamily="18" charset="2"/>
              </a:rPr>
              <a:t>·</a:t>
            </a:r>
            <a:r>
              <a:rPr lang="en-CA" sz="500" b="0" i="0" dirty="0">
                <a:solidFill>
                  <a:srgbClr val="000000"/>
                </a:solidFill>
                <a:effectLst/>
                <a:latin typeface="Times New Roman" panose="02020603050405020304" pitchFamily="18" charset="0"/>
              </a:rPr>
              <a:t>         </a:t>
            </a:r>
            <a:r>
              <a:rPr lang="en-CA" sz="900" b="0" i="0" u="none" strike="noStrike" dirty="0">
                <a:solidFill>
                  <a:srgbClr val="6D81DD"/>
                </a:solidFill>
                <a:effectLst/>
                <a:latin typeface="Verdana" panose="020B0604030504040204" pitchFamily="34" charset="0"/>
                <a:hlinkClick r:id="rId15"/>
              </a:rPr>
              <a:t>Alberta Colorectal Cancer Screening Program</a:t>
            </a:r>
            <a:r>
              <a:rPr lang="en-CA" sz="900" b="0" i="0" dirty="0">
                <a:solidFill>
                  <a:srgbClr val="000000"/>
                </a:solidFill>
                <a:effectLst/>
                <a:latin typeface="Verdana" panose="020B0604030504040204" pitchFamily="34" charset="0"/>
              </a:rPr>
              <a:t> [Accessed Sept 2022]</a:t>
            </a:r>
          </a:p>
          <a:p>
            <a:pPr algn="l"/>
            <a:r>
              <a:rPr lang="en-CA" sz="900" b="0" i="0" dirty="0">
                <a:solidFill>
                  <a:srgbClr val="000000"/>
                </a:solidFill>
                <a:effectLst/>
                <a:latin typeface="Symbol" panose="05050102010706020507" pitchFamily="18" charset="2"/>
              </a:rPr>
              <a:t>·</a:t>
            </a:r>
            <a:r>
              <a:rPr lang="en-CA" sz="500" b="0" i="0" dirty="0">
                <a:solidFill>
                  <a:srgbClr val="000000"/>
                </a:solidFill>
                <a:effectLst/>
                <a:latin typeface="Times New Roman" panose="02020603050405020304" pitchFamily="18" charset="0"/>
              </a:rPr>
              <a:t>         </a:t>
            </a:r>
            <a:r>
              <a:rPr lang="en-CA" sz="900" b="0" i="0" u="none" strike="noStrike" dirty="0">
                <a:solidFill>
                  <a:srgbClr val="6D81DD"/>
                </a:solidFill>
                <a:effectLst/>
                <a:latin typeface="Verdana" panose="020B0604030504040204" pitchFamily="34" charset="0"/>
                <a:hlinkClick r:id="rId16"/>
              </a:rPr>
              <a:t>British Columbia Cancer Colon Screening Program</a:t>
            </a:r>
            <a:r>
              <a:rPr lang="en-CA" sz="900" b="0" i="0" dirty="0">
                <a:solidFill>
                  <a:srgbClr val="000000"/>
                </a:solidFill>
                <a:effectLst/>
                <a:latin typeface="Verdana" panose="020B0604030504040204" pitchFamily="34" charset="0"/>
              </a:rPr>
              <a:t> [Accessed Sept 2022]</a:t>
            </a:r>
          </a:p>
          <a:p>
            <a:pPr algn="l"/>
            <a:r>
              <a:rPr lang="en-CA" sz="900" b="0" i="0" dirty="0">
                <a:solidFill>
                  <a:srgbClr val="000000"/>
                </a:solidFill>
                <a:effectLst/>
                <a:latin typeface="Symbol" panose="05050102010706020507" pitchFamily="18" charset="2"/>
              </a:rPr>
              <a:t>·</a:t>
            </a:r>
            <a:r>
              <a:rPr lang="en-CA" sz="500" b="0" i="0" dirty="0">
                <a:solidFill>
                  <a:srgbClr val="000000"/>
                </a:solidFill>
                <a:effectLst/>
                <a:latin typeface="Times New Roman" panose="02020603050405020304" pitchFamily="18" charset="0"/>
              </a:rPr>
              <a:t>         </a:t>
            </a:r>
            <a:r>
              <a:rPr lang="en-CA" sz="900" b="0" i="0" u="none" strike="noStrike" dirty="0">
                <a:solidFill>
                  <a:srgbClr val="6D81DD"/>
                </a:solidFill>
                <a:effectLst/>
                <a:latin typeface="Verdana" panose="020B0604030504040204" pitchFamily="34" charset="0"/>
                <a:hlinkClick r:id="rId4"/>
              </a:rPr>
              <a:t>Manitoba </a:t>
            </a:r>
            <a:r>
              <a:rPr lang="en-CA" sz="900" b="0" i="0" u="none" strike="noStrike" dirty="0" err="1">
                <a:solidFill>
                  <a:srgbClr val="6D81DD"/>
                </a:solidFill>
                <a:effectLst/>
                <a:latin typeface="Verdana" panose="020B0604030504040204" pitchFamily="34" charset="0"/>
                <a:hlinkClick r:id="rId4"/>
              </a:rPr>
              <a:t>ColonCheck</a:t>
            </a:r>
            <a:r>
              <a:rPr lang="en-CA" sz="900" b="0" i="0" dirty="0">
                <a:solidFill>
                  <a:srgbClr val="000000"/>
                </a:solidFill>
                <a:effectLst/>
                <a:latin typeface="Verdana" panose="020B0604030504040204" pitchFamily="34" charset="0"/>
              </a:rPr>
              <a:t> [Accessed Sept 2022]</a:t>
            </a:r>
          </a:p>
          <a:p>
            <a:pPr algn="l"/>
            <a:r>
              <a:rPr lang="en-CA" sz="900" b="0" i="0" dirty="0">
                <a:solidFill>
                  <a:srgbClr val="000000"/>
                </a:solidFill>
                <a:effectLst/>
                <a:latin typeface="Symbol" panose="05050102010706020507" pitchFamily="18" charset="2"/>
              </a:rPr>
              <a:t>·</a:t>
            </a:r>
            <a:r>
              <a:rPr lang="en-CA" sz="500" b="0" i="0" dirty="0">
                <a:solidFill>
                  <a:srgbClr val="000000"/>
                </a:solidFill>
                <a:effectLst/>
                <a:latin typeface="Times New Roman" panose="02020603050405020304" pitchFamily="18" charset="0"/>
              </a:rPr>
              <a:t>         </a:t>
            </a:r>
            <a:r>
              <a:rPr lang="en-CA" sz="900" b="0" i="0" u="none" strike="noStrike" dirty="0">
                <a:solidFill>
                  <a:srgbClr val="6D81DD"/>
                </a:solidFill>
                <a:effectLst/>
                <a:latin typeface="Verdana" panose="020B0604030504040204" pitchFamily="34" charset="0"/>
                <a:hlinkClick r:id="rId17"/>
              </a:rPr>
              <a:t>New Brunswick Colon Cancer Screening Program</a:t>
            </a:r>
            <a:r>
              <a:rPr lang="en-CA" sz="900" b="0" i="0" dirty="0">
                <a:solidFill>
                  <a:srgbClr val="000000"/>
                </a:solidFill>
                <a:effectLst/>
                <a:latin typeface="Verdana" panose="020B0604030504040204" pitchFamily="34" charset="0"/>
              </a:rPr>
              <a:t> [Accessed Sept 2022]</a:t>
            </a:r>
          </a:p>
          <a:p>
            <a:pPr algn="l"/>
            <a:r>
              <a:rPr lang="en-CA" sz="900" b="0" i="0" dirty="0">
                <a:solidFill>
                  <a:srgbClr val="000000"/>
                </a:solidFill>
                <a:effectLst/>
                <a:latin typeface="Symbol" panose="05050102010706020507" pitchFamily="18" charset="2"/>
              </a:rPr>
              <a:t>·</a:t>
            </a:r>
            <a:r>
              <a:rPr lang="en-CA" sz="500" b="0" i="0" dirty="0">
                <a:solidFill>
                  <a:srgbClr val="000000"/>
                </a:solidFill>
                <a:effectLst/>
                <a:latin typeface="Times New Roman" panose="02020603050405020304" pitchFamily="18" charset="0"/>
              </a:rPr>
              <a:t>         </a:t>
            </a:r>
            <a:r>
              <a:rPr lang="en-CA" sz="900" b="0" i="0" u="none" strike="noStrike" dirty="0">
                <a:solidFill>
                  <a:srgbClr val="6D81DD"/>
                </a:solidFill>
                <a:effectLst/>
                <a:latin typeface="Verdana" panose="020B0604030504040204" pitchFamily="34" charset="0"/>
                <a:hlinkClick r:id="rId18"/>
              </a:rPr>
              <a:t>Nova Scotia Colon Cancer Screening Program</a:t>
            </a:r>
            <a:r>
              <a:rPr lang="en-CA" sz="900" b="0" i="0" dirty="0">
                <a:solidFill>
                  <a:srgbClr val="000000"/>
                </a:solidFill>
                <a:effectLst/>
                <a:latin typeface="Verdana" panose="020B0604030504040204" pitchFamily="34" charset="0"/>
              </a:rPr>
              <a:t> [Accessed Sept 2022]</a:t>
            </a:r>
          </a:p>
          <a:p>
            <a:pPr algn="l"/>
            <a:r>
              <a:rPr lang="en-CA" sz="900" b="0" i="0" dirty="0">
                <a:solidFill>
                  <a:srgbClr val="000000"/>
                </a:solidFill>
                <a:effectLst/>
                <a:latin typeface="Symbol" panose="05050102010706020507" pitchFamily="18" charset="2"/>
              </a:rPr>
              <a:t>·</a:t>
            </a:r>
            <a:r>
              <a:rPr lang="en-CA" sz="500" b="0" i="0" dirty="0">
                <a:solidFill>
                  <a:srgbClr val="000000"/>
                </a:solidFill>
                <a:effectLst/>
                <a:latin typeface="Times New Roman" panose="02020603050405020304" pitchFamily="18" charset="0"/>
              </a:rPr>
              <a:t>         </a:t>
            </a:r>
            <a:r>
              <a:rPr lang="en-CA" sz="900" b="0" i="0" u="none" strike="noStrike" dirty="0">
                <a:solidFill>
                  <a:srgbClr val="6D81DD"/>
                </a:solidFill>
                <a:effectLst/>
                <a:latin typeface="Verdana" panose="020B0604030504040204" pitchFamily="34" charset="0"/>
                <a:hlinkClick r:id="rId19"/>
              </a:rPr>
              <a:t>Prince Edward Island Colorectal Cancer Screening Program</a:t>
            </a:r>
            <a:r>
              <a:rPr lang="en-CA" sz="900" b="0" i="0" dirty="0">
                <a:solidFill>
                  <a:srgbClr val="000000"/>
                </a:solidFill>
                <a:effectLst/>
                <a:latin typeface="Verdana" panose="020B0604030504040204" pitchFamily="34" charset="0"/>
              </a:rPr>
              <a:t> [Accessed Sept 2022]</a:t>
            </a:r>
          </a:p>
          <a:p>
            <a:pPr algn="l"/>
            <a:r>
              <a:rPr lang="en-CA" sz="900" b="0" i="0" dirty="0">
                <a:solidFill>
                  <a:srgbClr val="000000"/>
                </a:solidFill>
                <a:effectLst/>
                <a:latin typeface="Symbol" panose="05050102010706020507" pitchFamily="18" charset="2"/>
              </a:rPr>
              <a:t>·</a:t>
            </a:r>
            <a:r>
              <a:rPr lang="en-CA" sz="500" b="0" i="0" dirty="0">
                <a:solidFill>
                  <a:srgbClr val="000000"/>
                </a:solidFill>
                <a:effectLst/>
                <a:latin typeface="Times New Roman" panose="02020603050405020304" pitchFamily="18" charset="0"/>
              </a:rPr>
              <a:t>         </a:t>
            </a:r>
            <a:r>
              <a:rPr lang="en-CA" sz="900" b="0" i="0" dirty="0">
                <a:solidFill>
                  <a:srgbClr val="000000"/>
                </a:solidFill>
                <a:effectLst/>
                <a:latin typeface="Verdana" panose="020B0604030504040204" pitchFamily="34" charset="0"/>
              </a:rPr>
              <a:t>Newfoundland and Labrador </a:t>
            </a:r>
            <a:r>
              <a:rPr lang="en-CA" sz="900" b="0" i="0" u="none" strike="noStrike" dirty="0">
                <a:solidFill>
                  <a:srgbClr val="6D81DD"/>
                </a:solidFill>
                <a:effectLst/>
                <a:latin typeface="Verdana" panose="020B0604030504040204" pitchFamily="34" charset="0"/>
                <a:hlinkClick r:id="rId20"/>
              </a:rPr>
              <a:t>Colon Cancer Screening Program</a:t>
            </a:r>
            <a:r>
              <a:rPr lang="en-CA" sz="900" b="0" i="0" dirty="0">
                <a:solidFill>
                  <a:srgbClr val="000000"/>
                </a:solidFill>
                <a:effectLst/>
                <a:latin typeface="Verdana" panose="020B0604030504040204" pitchFamily="34" charset="0"/>
              </a:rPr>
              <a:t> [Accessed Sept 2022]</a:t>
            </a:r>
          </a:p>
          <a:p>
            <a:pPr algn="l"/>
            <a:r>
              <a:rPr lang="en-CA" sz="900" b="0" i="0" dirty="0">
                <a:solidFill>
                  <a:srgbClr val="000000"/>
                </a:solidFill>
                <a:effectLst/>
                <a:latin typeface="Symbol" panose="05050102010706020507" pitchFamily="18" charset="2"/>
              </a:rPr>
              <a:t>·</a:t>
            </a:r>
            <a:r>
              <a:rPr lang="en-CA" sz="500" b="0" i="0" dirty="0">
                <a:solidFill>
                  <a:srgbClr val="000000"/>
                </a:solidFill>
                <a:effectLst/>
                <a:latin typeface="Times New Roman" panose="02020603050405020304" pitchFamily="18" charset="0"/>
              </a:rPr>
              <a:t>         </a:t>
            </a:r>
            <a:r>
              <a:rPr lang="en-CA" sz="900" b="0" i="0" dirty="0">
                <a:solidFill>
                  <a:srgbClr val="000000"/>
                </a:solidFill>
                <a:effectLst/>
                <a:latin typeface="Verdana" panose="020B0604030504040204" pitchFamily="34" charset="0"/>
              </a:rPr>
              <a:t>Ontario </a:t>
            </a:r>
            <a:r>
              <a:rPr lang="en-CA" sz="900" b="0" i="0" u="none" strike="noStrike" dirty="0" err="1">
                <a:solidFill>
                  <a:srgbClr val="6D81DD"/>
                </a:solidFill>
                <a:effectLst/>
                <a:latin typeface="Verdana" panose="020B0604030504040204" pitchFamily="34" charset="0"/>
                <a:hlinkClick r:id="rId21"/>
              </a:rPr>
              <a:t>ColonCancerCheck</a:t>
            </a:r>
            <a:r>
              <a:rPr lang="en-CA" sz="900" b="0" i="0" dirty="0">
                <a:solidFill>
                  <a:srgbClr val="000000"/>
                </a:solidFill>
                <a:effectLst/>
                <a:latin typeface="Verdana" panose="020B0604030504040204" pitchFamily="34" charset="0"/>
              </a:rPr>
              <a:t> [Accessed Sept 2022]</a:t>
            </a:r>
          </a:p>
          <a:p>
            <a:pPr algn="l"/>
            <a:r>
              <a:rPr lang="en-CA" sz="900" b="0" i="0" dirty="0">
                <a:solidFill>
                  <a:srgbClr val="000000"/>
                </a:solidFill>
                <a:effectLst/>
                <a:latin typeface="Symbol" panose="05050102010706020507" pitchFamily="18" charset="2"/>
              </a:rPr>
              <a:t>·</a:t>
            </a:r>
            <a:r>
              <a:rPr lang="en-CA" sz="500" b="0" i="0" dirty="0">
                <a:solidFill>
                  <a:srgbClr val="000000"/>
                </a:solidFill>
                <a:effectLst/>
                <a:latin typeface="Times New Roman" panose="02020603050405020304" pitchFamily="18" charset="0"/>
              </a:rPr>
              <a:t>         </a:t>
            </a:r>
            <a:r>
              <a:rPr lang="en-CA" sz="900" b="0" i="0" dirty="0">
                <a:solidFill>
                  <a:srgbClr val="000000"/>
                </a:solidFill>
                <a:effectLst/>
                <a:latin typeface="Verdana" panose="020B0604030504040204" pitchFamily="34" charset="0"/>
              </a:rPr>
              <a:t>Quebec </a:t>
            </a:r>
            <a:r>
              <a:rPr lang="en-CA" sz="900" b="0" i="0" u="none" strike="noStrike" dirty="0">
                <a:solidFill>
                  <a:srgbClr val="6D81DD"/>
                </a:solidFill>
                <a:effectLst/>
                <a:latin typeface="Verdana" panose="020B0604030504040204" pitchFamily="34" charset="0"/>
                <a:hlinkClick r:id="rId22"/>
              </a:rPr>
              <a:t>Colon Cancer Screening</a:t>
            </a:r>
            <a:r>
              <a:rPr lang="en-CA" sz="900" b="0" i="0" dirty="0">
                <a:solidFill>
                  <a:srgbClr val="000000"/>
                </a:solidFill>
                <a:effectLst/>
                <a:latin typeface="Verdana" panose="020B0604030504040204" pitchFamily="34" charset="0"/>
              </a:rPr>
              <a:t> [Accessed Sept 2022]</a:t>
            </a:r>
          </a:p>
          <a:p>
            <a:pPr algn="l"/>
            <a:r>
              <a:rPr lang="en-CA" sz="900" b="0" i="0" dirty="0">
                <a:solidFill>
                  <a:srgbClr val="000000"/>
                </a:solidFill>
                <a:effectLst/>
                <a:latin typeface="Symbol" panose="05050102010706020507" pitchFamily="18" charset="2"/>
              </a:rPr>
              <a:t>·</a:t>
            </a:r>
            <a:r>
              <a:rPr lang="en-CA" sz="500" b="0" i="0" dirty="0">
                <a:solidFill>
                  <a:srgbClr val="000000"/>
                </a:solidFill>
                <a:effectLst/>
                <a:latin typeface="Times New Roman" panose="02020603050405020304" pitchFamily="18" charset="0"/>
              </a:rPr>
              <a:t>         </a:t>
            </a:r>
            <a:r>
              <a:rPr lang="en-CA" sz="900" b="0" i="0" dirty="0">
                <a:solidFill>
                  <a:srgbClr val="000000"/>
                </a:solidFill>
                <a:effectLst/>
                <a:latin typeface="Verdana" panose="020B0604030504040204" pitchFamily="34" charset="0"/>
              </a:rPr>
              <a:t>Saskatchewan </a:t>
            </a:r>
            <a:r>
              <a:rPr lang="en-CA" sz="900" b="0" i="0" u="none" strike="noStrike" dirty="0">
                <a:solidFill>
                  <a:srgbClr val="6D81DD"/>
                </a:solidFill>
                <a:effectLst/>
                <a:latin typeface="Verdana" panose="020B0604030504040204" pitchFamily="34" charset="0"/>
                <a:hlinkClick r:id="rId23"/>
              </a:rPr>
              <a:t>Colorectal Cancer Screening guidelines and resources</a:t>
            </a:r>
            <a:r>
              <a:rPr lang="en-CA" sz="900" b="0" i="0" dirty="0">
                <a:solidFill>
                  <a:srgbClr val="000000"/>
                </a:solidFill>
                <a:effectLst/>
                <a:latin typeface="Verdana" panose="020B0604030504040204" pitchFamily="34" charset="0"/>
              </a:rPr>
              <a:t> [Accessed Sept 2022]</a:t>
            </a:r>
          </a:p>
          <a:p>
            <a:pPr algn="l"/>
            <a:r>
              <a:rPr lang="en-CA" sz="900" b="0" i="0" dirty="0">
                <a:solidFill>
                  <a:srgbClr val="000000"/>
                </a:solidFill>
                <a:effectLst/>
                <a:latin typeface="Symbol" panose="05050102010706020507" pitchFamily="18" charset="2"/>
              </a:rPr>
              <a:t>·</a:t>
            </a:r>
            <a:r>
              <a:rPr lang="en-CA" sz="500" b="0" i="0" dirty="0">
                <a:solidFill>
                  <a:srgbClr val="000000"/>
                </a:solidFill>
                <a:effectLst/>
                <a:latin typeface="Times New Roman" panose="02020603050405020304" pitchFamily="18" charset="0"/>
              </a:rPr>
              <a:t>         </a:t>
            </a:r>
            <a:r>
              <a:rPr lang="en-CA" sz="900" b="0" i="0" dirty="0">
                <a:solidFill>
                  <a:srgbClr val="000000"/>
                </a:solidFill>
                <a:effectLst/>
                <a:latin typeface="Verdana" panose="020B0604030504040204" pitchFamily="34" charset="0"/>
              </a:rPr>
              <a:t>Yukon </a:t>
            </a:r>
            <a:r>
              <a:rPr lang="en-CA" sz="900" b="0" i="0" u="none" strike="noStrike" dirty="0" err="1">
                <a:solidFill>
                  <a:srgbClr val="6D81DD"/>
                </a:solidFill>
                <a:effectLst/>
                <a:latin typeface="Verdana" panose="020B0604030504040204" pitchFamily="34" charset="0"/>
                <a:hlinkClick r:id="rId24"/>
              </a:rPr>
              <a:t>ColonCheck</a:t>
            </a:r>
            <a:r>
              <a:rPr lang="en-CA" sz="900" b="0" i="0" u="none" strike="noStrike" dirty="0">
                <a:solidFill>
                  <a:srgbClr val="6D81DD"/>
                </a:solidFill>
                <a:effectLst/>
                <a:latin typeface="Verdana" panose="020B0604030504040204" pitchFamily="34" charset="0"/>
                <a:hlinkClick r:id="rId24"/>
              </a:rPr>
              <a:t> [</a:t>
            </a:r>
            <a:r>
              <a:rPr lang="en-CA" sz="900" b="0" i="0" dirty="0">
                <a:solidFill>
                  <a:srgbClr val="000000"/>
                </a:solidFill>
                <a:effectLst/>
                <a:latin typeface="Verdana" panose="020B0604030504040204" pitchFamily="34" charset="0"/>
              </a:rPr>
              <a:t>Accessed Sept 2022]</a:t>
            </a:r>
          </a:p>
          <a:p>
            <a:pPr algn="l"/>
            <a:r>
              <a:rPr lang="en-CA" sz="900" b="0" i="0" dirty="0">
                <a:solidFill>
                  <a:srgbClr val="000000"/>
                </a:solidFill>
                <a:effectLst/>
                <a:latin typeface="Symbol" panose="05050102010706020507" pitchFamily="18" charset="2"/>
              </a:rPr>
              <a:t>·</a:t>
            </a:r>
            <a:r>
              <a:rPr lang="en-CA" sz="500" b="0" i="0" dirty="0">
                <a:solidFill>
                  <a:srgbClr val="000000"/>
                </a:solidFill>
                <a:effectLst/>
                <a:latin typeface="Times New Roman" panose="02020603050405020304" pitchFamily="18" charset="0"/>
              </a:rPr>
              <a:t>         </a:t>
            </a:r>
            <a:r>
              <a:rPr lang="en-CA" sz="900" b="0" i="0" dirty="0">
                <a:solidFill>
                  <a:srgbClr val="000000"/>
                </a:solidFill>
                <a:effectLst/>
                <a:latin typeface="Verdana" panose="020B0604030504040204" pitchFamily="34" charset="0"/>
              </a:rPr>
              <a:t>Northwest Territories </a:t>
            </a:r>
            <a:r>
              <a:rPr lang="en-CA" sz="900" b="0" i="0" u="none" strike="noStrike" dirty="0">
                <a:solidFill>
                  <a:srgbClr val="6D81DD"/>
                </a:solidFill>
                <a:effectLst/>
                <a:latin typeface="Verdana" panose="020B0604030504040204" pitchFamily="34" charset="0"/>
                <a:hlinkClick r:id="rId25"/>
              </a:rPr>
              <a:t>Colorectal Cancer Screening</a:t>
            </a:r>
            <a:r>
              <a:rPr lang="en-CA" sz="900" b="0" i="0" dirty="0">
                <a:solidFill>
                  <a:srgbClr val="000000"/>
                </a:solidFill>
                <a:effectLst/>
                <a:latin typeface="Verdana" panose="020B0604030504040204" pitchFamily="34" charset="0"/>
              </a:rPr>
              <a:t> [Accessed Sept 2022]</a:t>
            </a:r>
          </a:p>
          <a:p>
            <a:endParaRPr lang="en-CA" sz="900" dirty="0"/>
          </a:p>
        </p:txBody>
      </p:sp>
    </p:spTree>
    <p:extLst>
      <p:ext uri="{BB962C8B-B14F-4D97-AF65-F5344CB8AC3E}">
        <p14:creationId xmlns:p14="http://schemas.microsoft.com/office/powerpoint/2010/main" val="23446185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7503" y="987574"/>
            <a:ext cx="5143031" cy="738664"/>
          </a:xfrm>
          <a:prstGeom prst="rect">
            <a:avLst/>
          </a:prstGeom>
          <a:noFill/>
        </p:spPr>
        <p:txBody>
          <a:bodyPr wrap="square" rtlCol="0">
            <a:spAutoFit/>
          </a:bodyPr>
          <a:lstStyle/>
          <a:p>
            <a:r>
              <a:rPr lang="en-CA" sz="2400" dirty="0">
                <a:latin typeface="+mj-lt"/>
              </a:rPr>
              <a:t>Shawna Morrison  MS CGC</a:t>
            </a:r>
          </a:p>
          <a:p>
            <a:r>
              <a:rPr lang="en-CA" dirty="0">
                <a:latin typeface="+mj-lt"/>
              </a:rPr>
              <a:t>morrison@cheo.on.ca</a:t>
            </a:r>
          </a:p>
        </p:txBody>
      </p:sp>
      <p:sp>
        <p:nvSpPr>
          <p:cNvPr id="9" name="TextBox 8"/>
          <p:cNvSpPr txBox="1"/>
          <p:nvPr/>
        </p:nvSpPr>
        <p:spPr>
          <a:xfrm>
            <a:off x="107504" y="267494"/>
            <a:ext cx="5143031" cy="523220"/>
          </a:xfrm>
          <a:prstGeom prst="rect">
            <a:avLst/>
          </a:prstGeom>
          <a:noFill/>
        </p:spPr>
        <p:txBody>
          <a:bodyPr wrap="square" rtlCol="0">
            <a:spAutoFit/>
          </a:bodyPr>
          <a:lstStyle/>
          <a:p>
            <a:r>
              <a:rPr lang="en-CA" sz="2800" b="1" dirty="0">
                <a:latin typeface="+mj-lt"/>
              </a:rPr>
              <a:t>GeneticsEducation.ca</a:t>
            </a:r>
          </a:p>
        </p:txBody>
      </p:sp>
      <p:grpSp>
        <p:nvGrpSpPr>
          <p:cNvPr id="18" name="Group 17">
            <a:extLst>
              <a:ext uri="{FF2B5EF4-FFF2-40B4-BE49-F238E27FC236}">
                <a16:creationId xmlns:a16="http://schemas.microsoft.com/office/drawing/2014/main" id="{33498D82-4461-E9C9-6EA5-F9B5DB1A5C43}"/>
              </a:ext>
            </a:extLst>
          </p:cNvPr>
          <p:cNvGrpSpPr/>
          <p:nvPr/>
        </p:nvGrpSpPr>
        <p:grpSpPr>
          <a:xfrm>
            <a:off x="4110608" y="-183189"/>
            <a:ext cx="4896544" cy="5143500"/>
            <a:chOff x="4110608" y="-183189"/>
            <a:chExt cx="4896544" cy="5143500"/>
          </a:xfrm>
        </p:grpSpPr>
        <p:pic>
          <p:nvPicPr>
            <p:cNvPr id="1026" name="Picture 2" descr="Yahoo Mail Debuts New Mobile Web Service for iOS and Android Smartphones -  MacRumors">
              <a:extLst>
                <a:ext uri="{FF2B5EF4-FFF2-40B4-BE49-F238E27FC236}">
                  <a16:creationId xmlns:a16="http://schemas.microsoft.com/office/drawing/2014/main" id="{DE45CDDB-B962-E28E-EAD4-027BF5F65C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01" r="18500"/>
            <a:stretch/>
          </p:blipFill>
          <p:spPr bwMode="auto">
            <a:xfrm>
              <a:off x="4110608" y="-183189"/>
              <a:ext cx="4896544" cy="5143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DE87F89-3058-6A1B-408B-124B47DEBF2D}"/>
                </a:ext>
              </a:extLst>
            </p:cNvPr>
            <p:cNvSpPr/>
            <p:nvPr/>
          </p:nvSpPr>
          <p:spPr>
            <a:xfrm>
              <a:off x="4788024" y="2787774"/>
              <a:ext cx="158417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27041B01-62AD-FA72-D72B-FF946A9973CD}"/>
                </a:ext>
              </a:extLst>
            </p:cNvPr>
            <p:cNvSpPr/>
            <p:nvPr/>
          </p:nvSpPr>
          <p:spPr>
            <a:xfrm>
              <a:off x="5250534" y="1726238"/>
              <a:ext cx="158417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7607D87F-F0CE-2904-2D77-36998675DC99}"/>
                </a:ext>
              </a:extLst>
            </p:cNvPr>
            <p:cNvSpPr/>
            <p:nvPr/>
          </p:nvSpPr>
          <p:spPr>
            <a:xfrm>
              <a:off x="5022926" y="2299738"/>
              <a:ext cx="158417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F5A4F201-1B12-21DD-AE13-07A786BDC726}"/>
                </a:ext>
              </a:extLst>
            </p:cNvPr>
            <p:cNvSpPr/>
            <p:nvPr/>
          </p:nvSpPr>
          <p:spPr>
            <a:xfrm>
              <a:off x="4722938" y="3291830"/>
              <a:ext cx="3377454" cy="5259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C1E5B47E-7D49-9B0A-A8F3-641A294E15F8}"/>
                </a:ext>
              </a:extLst>
            </p:cNvPr>
            <p:cNvSpPr txBox="1"/>
            <p:nvPr/>
          </p:nvSpPr>
          <p:spPr>
            <a:xfrm>
              <a:off x="4722938" y="3188379"/>
              <a:ext cx="2489818" cy="646331"/>
            </a:xfrm>
            <a:prstGeom prst="rect">
              <a:avLst/>
            </a:prstGeom>
            <a:noFill/>
          </p:spPr>
          <p:txBody>
            <a:bodyPr wrap="square" rtlCol="0">
              <a:spAutoFit/>
            </a:bodyPr>
            <a:lstStyle/>
            <a:p>
              <a:r>
                <a:rPr lang="en-CA" dirty="0"/>
                <a:t>How do I order AJ screening?</a:t>
              </a:r>
            </a:p>
          </p:txBody>
        </p:sp>
        <p:sp>
          <p:nvSpPr>
            <p:cNvPr id="14" name="TextBox 13">
              <a:extLst>
                <a:ext uri="{FF2B5EF4-FFF2-40B4-BE49-F238E27FC236}">
                  <a16:creationId xmlns:a16="http://schemas.microsoft.com/office/drawing/2014/main" id="{49E1129A-E7AE-1DB4-8B44-5D76A4A0A364}"/>
                </a:ext>
              </a:extLst>
            </p:cNvPr>
            <p:cNvSpPr txBox="1"/>
            <p:nvPr/>
          </p:nvSpPr>
          <p:spPr>
            <a:xfrm>
              <a:off x="5082407" y="2139702"/>
              <a:ext cx="2489818" cy="369332"/>
            </a:xfrm>
            <a:prstGeom prst="rect">
              <a:avLst/>
            </a:prstGeom>
            <a:noFill/>
          </p:spPr>
          <p:txBody>
            <a:bodyPr wrap="square" rtlCol="0">
              <a:spAutoFit/>
            </a:bodyPr>
            <a:lstStyle/>
            <a:p>
              <a:r>
                <a:rPr lang="en-CA" dirty="0"/>
                <a:t>morrison@cheo.on.ca</a:t>
              </a:r>
            </a:p>
          </p:txBody>
        </p:sp>
        <p:sp>
          <p:nvSpPr>
            <p:cNvPr id="15" name="TextBox 14">
              <a:extLst>
                <a:ext uri="{FF2B5EF4-FFF2-40B4-BE49-F238E27FC236}">
                  <a16:creationId xmlns:a16="http://schemas.microsoft.com/office/drawing/2014/main" id="{36C89851-E534-7E64-E2DC-7CD721EC32CA}"/>
                </a:ext>
              </a:extLst>
            </p:cNvPr>
            <p:cNvSpPr txBox="1"/>
            <p:nvPr/>
          </p:nvSpPr>
          <p:spPr>
            <a:xfrm>
              <a:off x="5250534" y="1645195"/>
              <a:ext cx="2489818" cy="369332"/>
            </a:xfrm>
            <a:prstGeom prst="rect">
              <a:avLst/>
            </a:prstGeom>
            <a:noFill/>
          </p:spPr>
          <p:txBody>
            <a:bodyPr wrap="square" rtlCol="0">
              <a:spAutoFit/>
            </a:bodyPr>
            <a:lstStyle/>
            <a:p>
              <a:r>
                <a:rPr lang="en-CA" dirty="0"/>
                <a:t>You</a:t>
              </a:r>
            </a:p>
          </p:txBody>
        </p:sp>
        <p:sp>
          <p:nvSpPr>
            <p:cNvPr id="16" name="Rectangle 15">
              <a:extLst>
                <a:ext uri="{FF2B5EF4-FFF2-40B4-BE49-F238E27FC236}">
                  <a16:creationId xmlns:a16="http://schemas.microsoft.com/office/drawing/2014/main" id="{2585AEC2-484D-4394-9569-07E0C1B608B1}"/>
                </a:ext>
              </a:extLst>
            </p:cNvPr>
            <p:cNvSpPr/>
            <p:nvPr/>
          </p:nvSpPr>
          <p:spPr>
            <a:xfrm>
              <a:off x="5580112" y="529104"/>
              <a:ext cx="1872208" cy="2616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a:extLst>
                <a:ext uri="{FF2B5EF4-FFF2-40B4-BE49-F238E27FC236}">
                  <a16:creationId xmlns:a16="http://schemas.microsoft.com/office/drawing/2014/main" id="{3EC7AD98-A950-886A-0FBC-C98E9D558B51}"/>
                </a:ext>
              </a:extLst>
            </p:cNvPr>
            <p:cNvSpPr txBox="1"/>
            <p:nvPr/>
          </p:nvSpPr>
          <p:spPr>
            <a:xfrm>
              <a:off x="5082407" y="452546"/>
              <a:ext cx="2808312" cy="369332"/>
            </a:xfrm>
            <a:prstGeom prst="rect">
              <a:avLst/>
            </a:prstGeom>
            <a:noFill/>
          </p:spPr>
          <p:txBody>
            <a:bodyPr wrap="square" rtlCol="0">
              <a:spAutoFit/>
            </a:bodyPr>
            <a:lstStyle/>
            <a:p>
              <a:r>
                <a:rPr lang="en-CA" dirty="0"/>
                <a:t>www.geneticseducation.ca</a:t>
              </a:r>
            </a:p>
          </p:txBody>
        </p:sp>
      </p:grpSp>
      <p:sp>
        <p:nvSpPr>
          <p:cNvPr id="19" name="TextBox 18">
            <a:extLst>
              <a:ext uri="{FF2B5EF4-FFF2-40B4-BE49-F238E27FC236}">
                <a16:creationId xmlns:a16="http://schemas.microsoft.com/office/drawing/2014/main" id="{DEE8D125-9AB4-7AB8-DA61-E0CE27A69A7E}"/>
              </a:ext>
            </a:extLst>
          </p:cNvPr>
          <p:cNvSpPr txBox="1"/>
          <p:nvPr/>
        </p:nvSpPr>
        <p:spPr>
          <a:xfrm>
            <a:off x="107502" y="2905520"/>
            <a:ext cx="5143031" cy="830997"/>
          </a:xfrm>
          <a:prstGeom prst="rect">
            <a:avLst/>
          </a:prstGeom>
          <a:noFill/>
        </p:spPr>
        <p:txBody>
          <a:bodyPr wrap="square" rtlCol="0">
            <a:spAutoFit/>
          </a:bodyPr>
          <a:lstStyle/>
          <a:p>
            <a:pPr marL="342900" indent="-342900">
              <a:buFont typeface="Arial" panose="020B0604020202020204" pitchFamily="34" charset="0"/>
              <a:buChar char="•"/>
            </a:pPr>
            <a:r>
              <a:rPr lang="en-CA" sz="2400" dirty="0">
                <a:latin typeface="+mj-lt"/>
              </a:rPr>
              <a:t>Your local genetics clinic</a:t>
            </a:r>
          </a:p>
          <a:p>
            <a:pPr marL="342900" indent="-342900">
              <a:buFont typeface="Arial" panose="020B0604020202020204" pitchFamily="34" charset="0"/>
              <a:buChar char="•"/>
            </a:pPr>
            <a:r>
              <a:rPr lang="en-CA" sz="2400" dirty="0" err="1">
                <a:latin typeface="+mj-lt"/>
              </a:rPr>
              <a:t>eConsult</a:t>
            </a:r>
            <a:endParaRPr lang="en-CA" dirty="0">
              <a:latin typeface="+mj-lt"/>
            </a:endParaRPr>
          </a:p>
        </p:txBody>
      </p:sp>
    </p:spTree>
    <p:extLst>
      <p:ext uri="{BB962C8B-B14F-4D97-AF65-F5344CB8AC3E}">
        <p14:creationId xmlns:p14="http://schemas.microsoft.com/office/powerpoint/2010/main" val="418756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F524C-5EC3-9659-EAE7-F16313C3D066}"/>
              </a:ext>
            </a:extLst>
          </p:cNvPr>
          <p:cNvSpPr>
            <a:spLocks noGrp="1"/>
          </p:cNvSpPr>
          <p:nvPr>
            <p:ph type="title"/>
          </p:nvPr>
        </p:nvSpPr>
        <p:spPr/>
        <p:txBody>
          <a:bodyPr/>
          <a:lstStyle/>
          <a:p>
            <a:r>
              <a:rPr lang="en-CA" sz="4000" dirty="0">
                <a:latin typeface="Ink Free" panose="03080402000500000000" pitchFamily="66" charset="0"/>
              </a:rPr>
              <a:t>Clinical scenario 4: hereditary cancer</a:t>
            </a:r>
          </a:p>
        </p:txBody>
      </p:sp>
      <p:sp>
        <p:nvSpPr>
          <p:cNvPr id="5" name="Rectangle 4">
            <a:extLst>
              <a:ext uri="{FF2B5EF4-FFF2-40B4-BE49-F238E27FC236}">
                <a16:creationId xmlns:a16="http://schemas.microsoft.com/office/drawing/2014/main" id="{F0AEEBD9-335D-5329-832D-3E9113C97C75}"/>
              </a:ext>
            </a:extLst>
          </p:cNvPr>
          <p:cNvSpPr/>
          <p:nvPr/>
        </p:nvSpPr>
        <p:spPr>
          <a:xfrm>
            <a:off x="776971" y="1233847"/>
            <a:ext cx="7590058" cy="2428850"/>
          </a:xfrm>
          <a:prstGeom prst="rect">
            <a:avLst/>
          </a:prstGeom>
          <a:solidFill>
            <a:schemeClr val="bg1">
              <a:lumMod val="50000"/>
              <a:alpha val="61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CA" sz="3600" dirty="0"/>
              <a:t>Do you feel confident identifying patients who would benefit from referral to genetics?</a:t>
            </a:r>
          </a:p>
        </p:txBody>
      </p:sp>
      <p:pic>
        <p:nvPicPr>
          <p:cNvPr id="8" name="Picture 7" descr="Doctor hand on chin">
            <a:extLst>
              <a:ext uri="{FF2B5EF4-FFF2-40B4-BE49-F238E27FC236}">
                <a16:creationId xmlns:a16="http://schemas.microsoft.com/office/drawing/2014/main" id="{79AD4D9D-5C9B-4C0C-6E54-1100A31F20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52" y="3219822"/>
            <a:ext cx="542708" cy="1839527"/>
          </a:xfrm>
          <a:prstGeom prst="rect">
            <a:avLst/>
          </a:prstGeom>
        </p:spPr>
      </p:pic>
      <p:sp>
        <p:nvSpPr>
          <p:cNvPr id="3" name="Rectangle 2">
            <a:extLst>
              <a:ext uri="{FF2B5EF4-FFF2-40B4-BE49-F238E27FC236}">
                <a16:creationId xmlns:a16="http://schemas.microsoft.com/office/drawing/2014/main" id="{CA5CC6B3-1511-2AE2-0EC0-A3D416411B34}"/>
              </a:ext>
            </a:extLst>
          </p:cNvPr>
          <p:cNvSpPr/>
          <p:nvPr/>
        </p:nvSpPr>
        <p:spPr>
          <a:xfrm>
            <a:off x="2483768" y="3435845"/>
            <a:ext cx="6035660" cy="1501676"/>
          </a:xfrm>
          <a:prstGeom prst="rect">
            <a:avLst/>
          </a:prstGeom>
          <a:solidFill>
            <a:schemeClr val="bg1">
              <a:lumMod val="50000"/>
              <a:alpha val="61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CA" sz="3600" dirty="0"/>
              <a:t>And reassuring those who would not?</a:t>
            </a:r>
          </a:p>
        </p:txBody>
      </p:sp>
    </p:spTree>
    <p:extLst>
      <p:ext uri="{BB962C8B-B14F-4D97-AF65-F5344CB8AC3E}">
        <p14:creationId xmlns:p14="http://schemas.microsoft.com/office/powerpoint/2010/main" val="68254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457984-98DA-BED0-5DDE-44B4E6754276}"/>
              </a:ext>
            </a:extLst>
          </p:cNvPr>
          <p:cNvSpPr/>
          <p:nvPr/>
        </p:nvSpPr>
        <p:spPr>
          <a:xfrm>
            <a:off x="0" y="0"/>
            <a:ext cx="9144000" cy="5143500"/>
          </a:xfrm>
          <a:prstGeom prst="rect">
            <a:avLst/>
          </a:prstGeom>
          <a:blipFill dpi="0" rotWithShape="1">
            <a:blip r:embed="rId3">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Content Placeholder 5">
            <a:extLst>
              <a:ext uri="{FF2B5EF4-FFF2-40B4-BE49-F238E27FC236}">
                <a16:creationId xmlns:a16="http://schemas.microsoft.com/office/drawing/2014/main" id="{91373359-78E4-85F6-66D7-378706ECB304}"/>
              </a:ext>
            </a:extLst>
          </p:cNvPr>
          <p:cNvSpPr>
            <a:spLocks noGrp="1"/>
          </p:cNvSpPr>
          <p:nvPr>
            <p:ph idx="1"/>
          </p:nvPr>
        </p:nvSpPr>
        <p:spPr>
          <a:xfrm>
            <a:off x="457200" y="209550"/>
            <a:ext cx="8229600" cy="4800600"/>
          </a:xfrm>
        </p:spPr>
        <p:txBody>
          <a:bodyPr rtlCol="0">
            <a:normAutofit/>
          </a:bodyPr>
          <a:lstStyle/>
          <a:p>
            <a:pPr marL="0" indent="0" eaLnBrk="1" fontAlgn="auto" hangingPunct="1">
              <a:lnSpc>
                <a:spcPct val="150000"/>
              </a:lnSpc>
              <a:spcBef>
                <a:spcPts val="600"/>
              </a:spcBef>
              <a:spcAft>
                <a:spcPts val="0"/>
              </a:spcAft>
              <a:buFont typeface="Arial" charset="0"/>
              <a:buNone/>
              <a:defRPr/>
            </a:pPr>
            <a:r>
              <a:rPr lang="en-US" altLang="en-US" sz="2400" b="1" dirty="0">
                <a:latin typeface="Ink Free" panose="03080402000500000000" pitchFamily="66" charset="0"/>
              </a:rPr>
              <a:t>Clinical scenario 4</a:t>
            </a:r>
            <a:r>
              <a:rPr lang="en-US" altLang="en-US" sz="2400" cap="small" dirty="0">
                <a:latin typeface="Ink Free" panose="03080402000500000000" pitchFamily="66" charset="0"/>
              </a:rPr>
              <a:t>: </a:t>
            </a:r>
            <a:r>
              <a:rPr lang="en-US" altLang="en-US" sz="2400" dirty="0">
                <a:latin typeface="Ink Free" panose="03080402000500000000" pitchFamily="66" charset="0"/>
              </a:rPr>
              <a:t>healthy 45-year-old female</a:t>
            </a:r>
          </a:p>
          <a:p>
            <a:pPr marL="0" indent="0">
              <a:buNone/>
            </a:pPr>
            <a:endParaRPr lang="en-CA" sz="2400" dirty="0"/>
          </a:p>
          <a:p>
            <a:pPr marL="0" indent="0">
              <a:buNone/>
            </a:pPr>
            <a:r>
              <a:rPr lang="en-CA" sz="2400" dirty="0"/>
              <a:t>Expresses relief to you following the receipt of direct-to- consumer genomic test results</a:t>
            </a:r>
          </a:p>
          <a:p>
            <a:endParaRPr lang="en-CA" sz="2400" dirty="0"/>
          </a:p>
          <a:p>
            <a:pPr marL="0" indent="0">
              <a:buNone/>
            </a:pPr>
            <a:r>
              <a:rPr lang="en-CA" sz="2400" dirty="0"/>
              <a:t>Because she does not carry “the breast cancer gene”</a:t>
            </a:r>
          </a:p>
          <a:p>
            <a:pPr marL="0" indent="0" eaLnBrk="1" fontAlgn="auto" hangingPunct="1">
              <a:lnSpc>
                <a:spcPct val="150000"/>
              </a:lnSpc>
              <a:spcBef>
                <a:spcPts val="600"/>
              </a:spcBef>
              <a:spcAft>
                <a:spcPts val="0"/>
              </a:spcAft>
              <a:buFont typeface="Arial" charset="0"/>
              <a:buNone/>
              <a:defRPr/>
            </a:pPr>
            <a:endParaRPr lang="en-US" altLang="en-US" sz="2400" dirty="0">
              <a:latin typeface="Ink Free" panose="03080402000500000000" pitchFamily="66" charset="0"/>
            </a:endParaRPr>
          </a:p>
        </p:txBody>
      </p:sp>
      <p:pic>
        <p:nvPicPr>
          <p:cNvPr id="4" name="Picture 3" descr="Casual woman back hands her back">
            <a:extLst>
              <a:ext uri="{FF2B5EF4-FFF2-40B4-BE49-F238E27FC236}">
                <a16:creationId xmlns:a16="http://schemas.microsoft.com/office/drawing/2014/main" id="{47F046EB-9714-DF3A-048F-393BE2429F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09971" y="3011232"/>
            <a:ext cx="575798" cy="2008790"/>
          </a:xfrm>
          <a:prstGeom prst="rect">
            <a:avLst/>
          </a:prstGeom>
        </p:spPr>
      </p:pic>
    </p:spTree>
    <p:extLst>
      <p:ext uri="{BB962C8B-B14F-4D97-AF65-F5344CB8AC3E}">
        <p14:creationId xmlns:p14="http://schemas.microsoft.com/office/powerpoint/2010/main" val="1411515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6DA9D78-4870-1218-211D-7D06FD03DBE9}"/>
              </a:ext>
            </a:extLst>
          </p:cNvPr>
          <p:cNvGrpSpPr/>
          <p:nvPr/>
        </p:nvGrpSpPr>
        <p:grpSpPr>
          <a:xfrm>
            <a:off x="3552752" y="268103"/>
            <a:ext cx="2033039" cy="1477953"/>
            <a:chOff x="4503152" y="-289370"/>
            <a:chExt cx="2033039" cy="1477953"/>
          </a:xfrm>
        </p:grpSpPr>
        <p:pic>
          <p:nvPicPr>
            <p:cNvPr id="15" name="Graphic 14" descr="Email outline">
              <a:extLst>
                <a:ext uri="{FF2B5EF4-FFF2-40B4-BE49-F238E27FC236}">
                  <a16:creationId xmlns:a16="http://schemas.microsoft.com/office/drawing/2014/main" id="{B7102553-3D2C-B416-29C8-7D82B9B9C6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3152" y="-289370"/>
              <a:ext cx="2033039" cy="1477953"/>
            </a:xfrm>
            <a:prstGeom prst="rect">
              <a:avLst/>
            </a:prstGeom>
          </p:spPr>
        </p:pic>
        <p:sp>
          <p:nvSpPr>
            <p:cNvPr id="2" name="Rectangle 1">
              <a:extLst>
                <a:ext uri="{FF2B5EF4-FFF2-40B4-BE49-F238E27FC236}">
                  <a16:creationId xmlns:a16="http://schemas.microsoft.com/office/drawing/2014/main" id="{AE16B392-00B8-7407-D2F4-EB9746B8539E}"/>
                </a:ext>
              </a:extLst>
            </p:cNvPr>
            <p:cNvSpPr/>
            <p:nvPr/>
          </p:nvSpPr>
          <p:spPr>
            <a:xfrm>
              <a:off x="5127737" y="48992"/>
              <a:ext cx="683076" cy="432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9" name="Graphic 8" descr="Money outline">
            <a:extLst>
              <a:ext uri="{FF2B5EF4-FFF2-40B4-BE49-F238E27FC236}">
                <a16:creationId xmlns:a16="http://schemas.microsoft.com/office/drawing/2014/main" id="{4904D81A-FD63-519B-809D-558CAA03CA4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706321">
            <a:off x="1500843" y="536400"/>
            <a:ext cx="345512" cy="345512"/>
          </a:xfrm>
          <a:prstGeom prst="rect">
            <a:avLst/>
          </a:prstGeom>
        </p:spPr>
      </p:pic>
      <p:pic>
        <p:nvPicPr>
          <p:cNvPr id="3" name="Graphic 2" descr="Programmer male outline">
            <a:extLst>
              <a:ext uri="{FF2B5EF4-FFF2-40B4-BE49-F238E27FC236}">
                <a16:creationId xmlns:a16="http://schemas.microsoft.com/office/drawing/2014/main" id="{06A3BF7D-4063-BA31-3E68-1E3FB7B641F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27301" y="368030"/>
            <a:ext cx="1406629" cy="1406629"/>
          </a:xfrm>
          <a:prstGeom prst="rect">
            <a:avLst/>
          </a:prstGeom>
        </p:spPr>
      </p:pic>
      <p:pic>
        <p:nvPicPr>
          <p:cNvPr id="8" name="Graphic 7" descr="Shopping cart outline">
            <a:extLst>
              <a:ext uri="{FF2B5EF4-FFF2-40B4-BE49-F238E27FC236}">
                <a16:creationId xmlns:a16="http://schemas.microsoft.com/office/drawing/2014/main" id="{1F8A53AD-5A5F-7E2A-E525-5058ADF3B62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01483" y="681246"/>
            <a:ext cx="621059" cy="621059"/>
          </a:xfrm>
          <a:prstGeom prst="rect">
            <a:avLst/>
          </a:prstGeom>
        </p:spPr>
      </p:pic>
      <p:grpSp>
        <p:nvGrpSpPr>
          <p:cNvPr id="6" name="Group 5">
            <a:extLst>
              <a:ext uri="{FF2B5EF4-FFF2-40B4-BE49-F238E27FC236}">
                <a16:creationId xmlns:a16="http://schemas.microsoft.com/office/drawing/2014/main" id="{A7BE9A69-EE0F-47A4-C527-3C64549545A3}"/>
              </a:ext>
            </a:extLst>
          </p:cNvPr>
          <p:cNvGrpSpPr/>
          <p:nvPr/>
        </p:nvGrpSpPr>
        <p:grpSpPr>
          <a:xfrm>
            <a:off x="4177120" y="504572"/>
            <a:ext cx="685165" cy="1130718"/>
            <a:chOff x="4177120" y="504572"/>
            <a:chExt cx="685165" cy="1130718"/>
          </a:xfrm>
        </p:grpSpPr>
        <p:pic>
          <p:nvPicPr>
            <p:cNvPr id="13" name="Graphic 12" descr="Occupational Therapy outline">
              <a:extLst>
                <a:ext uri="{FF2B5EF4-FFF2-40B4-BE49-F238E27FC236}">
                  <a16:creationId xmlns:a16="http://schemas.microsoft.com/office/drawing/2014/main" id="{27AB94B3-7C3F-221D-CC8B-41C9E5732E4E}"/>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r="46129" b="30616"/>
            <a:stretch/>
          </p:blipFill>
          <p:spPr>
            <a:xfrm rot="20034188">
              <a:off x="4177120" y="504572"/>
              <a:ext cx="685165" cy="1130718"/>
            </a:xfrm>
            <a:prstGeom prst="rect">
              <a:avLst/>
            </a:prstGeom>
          </p:spPr>
        </p:pic>
        <p:pic>
          <p:nvPicPr>
            <p:cNvPr id="28" name="Graphic 27" descr="DNA outline">
              <a:extLst>
                <a:ext uri="{FF2B5EF4-FFF2-40B4-BE49-F238E27FC236}">
                  <a16:creationId xmlns:a16="http://schemas.microsoft.com/office/drawing/2014/main" id="{EB9650F3-5DA2-FEB7-A270-8CB134354A98}"/>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0200414">
              <a:off x="4261421" y="670540"/>
              <a:ext cx="457200" cy="457200"/>
            </a:xfrm>
            <a:prstGeom prst="rect">
              <a:avLst/>
            </a:prstGeom>
          </p:spPr>
        </p:pic>
      </p:grpSp>
      <p:pic>
        <p:nvPicPr>
          <p:cNvPr id="30" name="Graphic 29" descr="Mouse outline">
            <a:extLst>
              <a:ext uri="{FF2B5EF4-FFF2-40B4-BE49-F238E27FC236}">
                <a16:creationId xmlns:a16="http://schemas.microsoft.com/office/drawing/2014/main" id="{685B545F-0F8E-7BD5-45B1-E7939FA8233C}"/>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54812" y="1224616"/>
            <a:ext cx="914400" cy="914400"/>
          </a:xfrm>
          <a:prstGeom prst="rect">
            <a:avLst/>
          </a:prstGeom>
        </p:spPr>
      </p:pic>
      <p:sp>
        <p:nvSpPr>
          <p:cNvPr id="33" name="TextBox 32">
            <a:extLst>
              <a:ext uri="{FF2B5EF4-FFF2-40B4-BE49-F238E27FC236}">
                <a16:creationId xmlns:a16="http://schemas.microsoft.com/office/drawing/2014/main" id="{DD6227F0-55DE-C656-2B23-FFF17025A43A}"/>
              </a:ext>
            </a:extLst>
          </p:cNvPr>
          <p:cNvSpPr txBox="1"/>
          <p:nvPr/>
        </p:nvSpPr>
        <p:spPr>
          <a:xfrm>
            <a:off x="611693" y="2499742"/>
            <a:ext cx="7848123" cy="2523768"/>
          </a:xfrm>
          <a:prstGeom prst="rect">
            <a:avLst/>
          </a:prstGeom>
          <a:noFill/>
        </p:spPr>
        <p:txBody>
          <a:bodyPr wrap="square" rtlCol="0">
            <a:spAutoFit/>
          </a:bodyPr>
          <a:lstStyle/>
          <a:p>
            <a:pPr marL="542925" indent="0" eaLnBrk="1" hangingPunct="1">
              <a:spcBef>
                <a:spcPct val="0"/>
              </a:spcBef>
              <a:buFont typeface="Arial" panose="020B0604020202020204" pitchFamily="34" charset="0"/>
              <a:buNone/>
            </a:pPr>
            <a:r>
              <a:rPr lang="en-US" altLang="en-US" sz="2000" dirty="0">
                <a:latin typeface="+mj-lt"/>
              </a:rPr>
              <a:t>Direct-to-consumer genomic testing (DTC-GT) is advertised and offered to patients without the involvement of a healthcare provider in the typical healthcare setting.</a:t>
            </a:r>
          </a:p>
          <a:p>
            <a:pPr marL="542925" indent="0" eaLnBrk="1" hangingPunct="1">
              <a:spcBef>
                <a:spcPct val="0"/>
              </a:spcBef>
              <a:buFont typeface="Arial" panose="020B0604020202020204" pitchFamily="34" charset="0"/>
              <a:buNone/>
            </a:pPr>
            <a:endParaRPr lang="en-US" altLang="en-US" sz="2000" dirty="0">
              <a:latin typeface="+mj-lt"/>
            </a:endParaRPr>
          </a:p>
          <a:p>
            <a:pPr marL="542925" indent="0" eaLnBrk="1" hangingPunct="1">
              <a:spcBef>
                <a:spcPct val="0"/>
              </a:spcBef>
              <a:buFont typeface="Arial" panose="020B0604020202020204" pitchFamily="34" charset="0"/>
              <a:buNone/>
            </a:pPr>
            <a:r>
              <a:rPr lang="en-US" altLang="en-US" sz="2000" dirty="0">
                <a:latin typeface="+mj-lt"/>
              </a:rPr>
              <a:t>Available online, globally for 250$ -700$.</a:t>
            </a:r>
          </a:p>
          <a:p>
            <a:pPr marL="542925" indent="0" eaLnBrk="1" hangingPunct="1">
              <a:spcBef>
                <a:spcPct val="0"/>
              </a:spcBef>
              <a:buFont typeface="Arial" panose="020B0604020202020204" pitchFamily="34" charset="0"/>
              <a:buNone/>
            </a:pPr>
            <a:endParaRPr lang="en-US" altLang="en-US" sz="2000" dirty="0">
              <a:latin typeface="+mj-lt"/>
            </a:endParaRPr>
          </a:p>
          <a:p>
            <a:pPr marL="542925" indent="0" eaLnBrk="1" hangingPunct="1">
              <a:spcBef>
                <a:spcPct val="0"/>
              </a:spcBef>
              <a:buFont typeface="Arial" panose="020B0604020202020204" pitchFamily="34" charset="0"/>
              <a:buNone/>
            </a:pPr>
            <a:r>
              <a:rPr lang="en-US" altLang="en-US" sz="2000" dirty="0">
                <a:latin typeface="+mj-lt"/>
              </a:rPr>
              <a:t>Provide DNA sample (saliva) and a report is available online.</a:t>
            </a:r>
          </a:p>
          <a:p>
            <a:endParaRPr lang="en-CA" dirty="0">
              <a:latin typeface="+mj-lt"/>
            </a:endParaRPr>
          </a:p>
        </p:txBody>
      </p:sp>
      <p:cxnSp>
        <p:nvCxnSpPr>
          <p:cNvPr id="35" name="Straight Connector 34">
            <a:extLst>
              <a:ext uri="{FF2B5EF4-FFF2-40B4-BE49-F238E27FC236}">
                <a16:creationId xmlns:a16="http://schemas.microsoft.com/office/drawing/2014/main" id="{974B94C7-F89D-853F-6F85-262626ECE980}"/>
              </a:ext>
            </a:extLst>
          </p:cNvPr>
          <p:cNvCxnSpPr/>
          <p:nvPr/>
        </p:nvCxnSpPr>
        <p:spPr>
          <a:xfrm>
            <a:off x="3203848" y="3158385"/>
            <a:ext cx="900000" cy="0"/>
          </a:xfrm>
          <a:prstGeom prst="line">
            <a:avLst/>
          </a:prstGeom>
          <a:ln w="38100">
            <a:solidFill>
              <a:srgbClr val="4AEAE2"/>
            </a:solidFill>
          </a:ln>
        </p:spPr>
        <p:style>
          <a:lnRef idx="1">
            <a:schemeClr val="accent2"/>
          </a:lnRef>
          <a:fillRef idx="0">
            <a:schemeClr val="accent2"/>
          </a:fillRef>
          <a:effectRef idx="0">
            <a:schemeClr val="accent2"/>
          </a:effectRef>
          <a:fontRef idx="minor">
            <a:schemeClr val="tx1"/>
          </a:fontRef>
        </p:style>
      </p:cxnSp>
      <p:pic>
        <p:nvPicPr>
          <p:cNvPr id="37" name="Graphic 36" descr="Badge 3 outline">
            <a:extLst>
              <a:ext uri="{FF2B5EF4-FFF2-40B4-BE49-F238E27FC236}">
                <a16:creationId xmlns:a16="http://schemas.microsoft.com/office/drawing/2014/main" id="{2D2A80C4-AF36-657E-CCE0-DB0D769FB0E9}"/>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975994" y="787978"/>
            <a:ext cx="914400" cy="914400"/>
          </a:xfrm>
          <a:prstGeom prst="rect">
            <a:avLst/>
          </a:prstGeom>
        </p:spPr>
      </p:pic>
      <p:pic>
        <p:nvPicPr>
          <p:cNvPr id="39" name="Graphic 38" descr="Badge outline">
            <a:extLst>
              <a:ext uri="{FF2B5EF4-FFF2-40B4-BE49-F238E27FC236}">
                <a16:creationId xmlns:a16="http://schemas.microsoft.com/office/drawing/2014/main" id="{5F4CBDC6-F2B8-39CC-576D-F7EC0C7A7DE0}"/>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665686" y="845105"/>
            <a:ext cx="914400" cy="914400"/>
          </a:xfrm>
          <a:prstGeom prst="rect">
            <a:avLst/>
          </a:prstGeom>
        </p:spPr>
      </p:pic>
      <p:pic>
        <p:nvPicPr>
          <p:cNvPr id="41" name="Graphic 40" descr="Badge 1 outline">
            <a:extLst>
              <a:ext uri="{FF2B5EF4-FFF2-40B4-BE49-F238E27FC236}">
                <a16:creationId xmlns:a16="http://schemas.microsoft.com/office/drawing/2014/main" id="{71212978-4692-9B42-428E-3570C97F30EA}"/>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36220" y="814201"/>
            <a:ext cx="914400" cy="914400"/>
          </a:xfrm>
          <a:prstGeom prst="rect">
            <a:avLst/>
          </a:prstGeom>
        </p:spPr>
      </p:pic>
    </p:spTree>
    <p:extLst>
      <p:ext uri="{BB962C8B-B14F-4D97-AF65-F5344CB8AC3E}">
        <p14:creationId xmlns:p14="http://schemas.microsoft.com/office/powerpoint/2010/main" val="109436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par>
                                <p:cTn id="8" presetID="22" presetClass="entr" presetSubtype="8"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par>
                                <p:cTn id="11" presetID="2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par>
                                <p:cTn id="24" presetID="22" presetClass="entr" presetSubtype="8"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par>
                                <p:cTn id="31" presetID="22" presetClass="entr" presetSubtype="8"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childTnLst>
                          </p:cTn>
                        </p:par>
                        <p:par>
                          <p:cTn id="34" fill="hold">
                            <p:stCondLst>
                              <p:cond delay="1500"/>
                            </p:stCondLst>
                            <p:childTnLst>
                              <p:par>
                                <p:cTn id="35" presetID="22" presetClass="entr" presetSubtype="8" fill="hold" nodeType="afterEffect">
                                  <p:stCondLst>
                                    <p:cond delay="50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455F8A-D447-CFF4-52C3-E4F65AA30792}"/>
              </a:ext>
            </a:extLst>
          </p:cNvPr>
          <p:cNvSpPr txBox="1"/>
          <p:nvPr/>
        </p:nvSpPr>
        <p:spPr>
          <a:xfrm>
            <a:off x="467544" y="2571751"/>
            <a:ext cx="5184576" cy="1938992"/>
          </a:xfrm>
          <a:prstGeom prst="rect">
            <a:avLst/>
          </a:prstGeom>
          <a:noFill/>
        </p:spPr>
        <p:txBody>
          <a:bodyPr wrap="square" rtlCol="0">
            <a:spAutoFit/>
          </a:bodyPr>
          <a:lstStyle/>
          <a:p>
            <a:r>
              <a:rPr lang="en-CA" sz="4000" dirty="0">
                <a:latin typeface="Ink Free" panose="03080402000500000000" pitchFamily="66" charset="0"/>
              </a:rPr>
              <a:t>What kind of results do DTC-GT companies report?</a:t>
            </a:r>
          </a:p>
        </p:txBody>
      </p:sp>
      <p:pic>
        <p:nvPicPr>
          <p:cNvPr id="8" name="Graphic 7" descr="Mop and bucket with solid fill">
            <a:extLst>
              <a:ext uri="{FF2B5EF4-FFF2-40B4-BE49-F238E27FC236}">
                <a16:creationId xmlns:a16="http://schemas.microsoft.com/office/drawing/2014/main" id="{0138EDCA-DBBA-8B97-12F6-8FC24EB74A05}"/>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4090"/>
          <a:stretch/>
        </p:blipFill>
        <p:spPr>
          <a:xfrm>
            <a:off x="5364088" y="-1156849"/>
            <a:ext cx="3096344" cy="5538134"/>
          </a:xfrm>
          <a:prstGeom prst="rect">
            <a:avLst/>
          </a:prstGeom>
        </p:spPr>
      </p:pic>
    </p:spTree>
    <p:extLst>
      <p:ext uri="{BB962C8B-B14F-4D97-AF65-F5344CB8AC3E}">
        <p14:creationId xmlns:p14="http://schemas.microsoft.com/office/powerpoint/2010/main" val="26213465"/>
      </p:ext>
    </p:extLst>
  </p:cSld>
  <p:clrMapOvr>
    <a:masterClrMapping/>
  </p:clrMapOvr>
</p:sld>
</file>

<file path=ppt/theme/theme1.xml><?xml version="1.0" encoding="utf-8"?>
<a:theme xmlns:a="http://schemas.openxmlformats.org/drawingml/2006/main" name="2015 FMF  - Untangling the helix - Nov 2015 - FINAL-2JC_9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92044</TotalTime>
  <Words>5621</Words>
  <Application>Microsoft Office PowerPoint</Application>
  <PresentationFormat>On-screen Show (16:9)</PresentationFormat>
  <Paragraphs>543</Paragraphs>
  <Slides>54</Slides>
  <Notes>45</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70" baseType="lpstr">
      <vt:lpstr>Abadi Extra Light</vt:lpstr>
      <vt:lpstr>Arial</vt:lpstr>
      <vt:lpstr>BlinkMacSystemFont</vt:lpstr>
      <vt:lpstr>Broadway</vt:lpstr>
      <vt:lpstr>Calibri</vt:lpstr>
      <vt:lpstr>Cambria</vt:lpstr>
      <vt:lpstr>Courier New</vt:lpstr>
      <vt:lpstr>Forte</vt:lpstr>
      <vt:lpstr>Ink Free</vt:lpstr>
      <vt:lpstr>Optima-Bold</vt:lpstr>
      <vt:lpstr>Symbol</vt:lpstr>
      <vt:lpstr>Times New Roman</vt:lpstr>
      <vt:lpstr>Verdana</vt:lpstr>
      <vt:lpstr>Wingdings</vt:lpstr>
      <vt:lpstr>2015 FMF  - Untangling the helix - Nov 2015 - FINAL-2JC_94</vt:lpstr>
      <vt:lpstr>Bitmap Image</vt:lpstr>
      <vt:lpstr>Disclaimer</vt:lpstr>
      <vt:lpstr>PowerPoint Presentation</vt:lpstr>
      <vt:lpstr>Genomics in your practice: Case-based pearls for everyday encounters with cancer and direct-to-consumer testing</vt:lpstr>
      <vt:lpstr>Learning objectives </vt:lpstr>
      <vt:lpstr>PowerPoint Presentation</vt:lpstr>
      <vt:lpstr>Clinical scenario 4: hereditary cancer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Provincial cancer screening programs</vt:lpstr>
      <vt:lpstr>PowerPoint Presentation</vt:lpstr>
    </vt:vector>
  </TitlesOfParts>
  <Company>CHEO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Untangling the helix 2015:  Genomics for primary care providers</dc:title>
  <dc:creator>Shawna</dc:creator>
  <cp:lastModifiedBy>Shawna M</cp:lastModifiedBy>
  <cp:revision>705</cp:revision>
  <cp:lastPrinted>2017-06-07T21:03:15Z</cp:lastPrinted>
  <dcterms:created xsi:type="dcterms:W3CDTF">2015-11-06T17:02:31Z</dcterms:created>
  <dcterms:modified xsi:type="dcterms:W3CDTF">2023-01-24T18:46:23Z</dcterms:modified>
</cp:coreProperties>
</file>